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89"/>
  </p:notesMasterIdLst>
  <p:sldIdLst>
    <p:sldId id="342" r:id="rId3"/>
    <p:sldId id="337" r:id="rId4"/>
    <p:sldId id="338" r:id="rId5"/>
    <p:sldId id="257" r:id="rId6"/>
    <p:sldId id="324" r:id="rId7"/>
    <p:sldId id="327" r:id="rId8"/>
    <p:sldId id="328" r:id="rId9"/>
    <p:sldId id="329" r:id="rId10"/>
    <p:sldId id="331" r:id="rId11"/>
    <p:sldId id="330" r:id="rId12"/>
    <p:sldId id="348" r:id="rId13"/>
    <p:sldId id="332" r:id="rId14"/>
    <p:sldId id="334" r:id="rId15"/>
    <p:sldId id="335" r:id="rId16"/>
    <p:sldId id="336" r:id="rId17"/>
    <p:sldId id="261" r:id="rId18"/>
    <p:sldId id="262" r:id="rId19"/>
    <p:sldId id="263" r:id="rId20"/>
    <p:sldId id="264" r:id="rId21"/>
    <p:sldId id="265" r:id="rId22"/>
    <p:sldId id="266" r:id="rId23"/>
    <p:sldId id="351" r:id="rId24"/>
    <p:sldId id="340" r:id="rId25"/>
    <p:sldId id="270" r:id="rId26"/>
    <p:sldId id="352" r:id="rId27"/>
    <p:sldId id="271" r:id="rId28"/>
    <p:sldId id="272" r:id="rId29"/>
    <p:sldId id="273" r:id="rId30"/>
    <p:sldId id="274" r:id="rId31"/>
    <p:sldId id="276" r:id="rId32"/>
    <p:sldId id="277" r:id="rId33"/>
    <p:sldId id="278" r:id="rId34"/>
    <p:sldId id="325" r:id="rId35"/>
    <p:sldId id="349" r:id="rId36"/>
    <p:sldId id="279" r:id="rId37"/>
    <p:sldId id="326" r:id="rId38"/>
    <p:sldId id="282" r:id="rId39"/>
    <p:sldId id="343" r:id="rId40"/>
    <p:sldId id="344" r:id="rId41"/>
    <p:sldId id="345" r:id="rId42"/>
    <p:sldId id="346" r:id="rId43"/>
    <p:sldId id="347" r:id="rId44"/>
    <p:sldId id="353" r:id="rId45"/>
    <p:sldId id="354" r:id="rId46"/>
    <p:sldId id="355" r:id="rId47"/>
    <p:sldId id="356" r:id="rId48"/>
    <p:sldId id="357" r:id="rId49"/>
    <p:sldId id="358" r:id="rId50"/>
    <p:sldId id="359" r:id="rId51"/>
    <p:sldId id="360" r:id="rId52"/>
    <p:sldId id="361" r:id="rId53"/>
    <p:sldId id="362" r:id="rId54"/>
    <p:sldId id="363" r:id="rId55"/>
    <p:sldId id="364" r:id="rId56"/>
    <p:sldId id="365" r:id="rId57"/>
    <p:sldId id="366" r:id="rId58"/>
    <p:sldId id="367" r:id="rId59"/>
    <p:sldId id="368" r:id="rId60"/>
    <p:sldId id="369" r:id="rId61"/>
    <p:sldId id="370" r:id="rId62"/>
    <p:sldId id="371" r:id="rId63"/>
    <p:sldId id="372" r:id="rId64"/>
    <p:sldId id="373" r:id="rId65"/>
    <p:sldId id="374" r:id="rId66"/>
    <p:sldId id="375" r:id="rId67"/>
    <p:sldId id="376" r:id="rId68"/>
    <p:sldId id="377" r:id="rId69"/>
    <p:sldId id="378" r:id="rId70"/>
    <p:sldId id="379" r:id="rId71"/>
    <p:sldId id="380" r:id="rId72"/>
    <p:sldId id="381" r:id="rId73"/>
    <p:sldId id="382" r:id="rId74"/>
    <p:sldId id="383" r:id="rId75"/>
    <p:sldId id="384" r:id="rId76"/>
    <p:sldId id="385" r:id="rId77"/>
    <p:sldId id="386" r:id="rId78"/>
    <p:sldId id="387" r:id="rId79"/>
    <p:sldId id="388" r:id="rId80"/>
    <p:sldId id="389" r:id="rId81"/>
    <p:sldId id="390" r:id="rId82"/>
    <p:sldId id="391" r:id="rId83"/>
    <p:sldId id="392" r:id="rId84"/>
    <p:sldId id="393" r:id="rId85"/>
    <p:sldId id="394" r:id="rId86"/>
    <p:sldId id="395" r:id="rId87"/>
    <p:sldId id="396" r:id="rId88"/>
  </p:sldIdLst>
  <p:sldSz cx="9906000" cy="6858000" type="A4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04" autoAdjust="0"/>
    <p:restoredTop sz="94660"/>
  </p:normalViewPr>
  <p:slideViewPr>
    <p:cSldViewPr>
      <p:cViewPr varScale="1">
        <p:scale>
          <a:sx n="111" d="100"/>
          <a:sy n="111" d="100"/>
        </p:scale>
        <p:origin x="-1890" y="-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dministrator\Desktop\131212_&#51648;&#48169;&#51032;&#47308;&#50896;&#54252;&#51648;&#49492;&#45789;_&#51228;&#51452;&#51228;&#50808;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7547206599175103"/>
          <c:y val="3.3276815686612109E-2"/>
          <c:w val="0.77530100138756564"/>
          <c:h val="0.91405628367281877"/>
        </c:manualLayout>
      </c:layout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Sheet2!$J$2:$J$34</c:f>
              <c:strCache>
                <c:ptCount val="33"/>
                <c:pt idx="0">
                  <c:v>제주</c:v>
                </c:pt>
                <c:pt idx="1">
                  <c:v>마산</c:v>
                </c:pt>
                <c:pt idx="2">
                  <c:v>천안</c:v>
                </c:pt>
                <c:pt idx="3">
                  <c:v>공주</c:v>
                </c:pt>
                <c:pt idx="4">
                  <c:v>속초</c:v>
                </c:pt>
                <c:pt idx="5">
                  <c:v>서귀포</c:v>
                </c:pt>
                <c:pt idx="6">
                  <c:v>울진</c:v>
                </c:pt>
                <c:pt idx="7">
                  <c:v>강릉</c:v>
                </c:pt>
                <c:pt idx="8">
                  <c:v>영월</c:v>
                </c:pt>
                <c:pt idx="9">
                  <c:v>삼척</c:v>
                </c:pt>
                <c:pt idx="10">
                  <c:v>서산</c:v>
                </c:pt>
                <c:pt idx="11">
                  <c:v>강진</c:v>
                </c:pt>
                <c:pt idx="12">
                  <c:v>목포</c:v>
                </c:pt>
                <c:pt idx="13">
                  <c:v>포항</c:v>
                </c:pt>
                <c:pt idx="14">
                  <c:v>포천</c:v>
                </c:pt>
                <c:pt idx="15">
                  <c:v>대구</c:v>
                </c:pt>
                <c:pt idx="16">
                  <c:v>인천</c:v>
                </c:pt>
                <c:pt idx="17">
                  <c:v>안성</c:v>
                </c:pt>
                <c:pt idx="18">
                  <c:v>원주</c:v>
                </c:pt>
                <c:pt idx="19">
                  <c:v>충주</c:v>
                </c:pt>
                <c:pt idx="20">
                  <c:v>순천</c:v>
                </c:pt>
                <c:pt idx="21">
                  <c:v>의정부</c:v>
                </c:pt>
                <c:pt idx="22">
                  <c:v>남원</c:v>
                </c:pt>
                <c:pt idx="23">
                  <c:v>파주</c:v>
                </c:pt>
                <c:pt idx="24">
                  <c:v>청주</c:v>
                </c:pt>
                <c:pt idx="25">
                  <c:v>수원</c:v>
                </c:pt>
                <c:pt idx="26">
                  <c:v>홍성</c:v>
                </c:pt>
                <c:pt idx="27">
                  <c:v>서울</c:v>
                </c:pt>
                <c:pt idx="28">
                  <c:v>군산</c:v>
                </c:pt>
                <c:pt idx="29">
                  <c:v>김천</c:v>
                </c:pt>
                <c:pt idx="30">
                  <c:v>부산</c:v>
                </c:pt>
                <c:pt idx="31">
                  <c:v>이천</c:v>
                </c:pt>
                <c:pt idx="32">
                  <c:v>안동</c:v>
                </c:pt>
              </c:strCache>
            </c:strRef>
          </c:cat>
          <c:val>
            <c:numRef>
              <c:f>Sheet2!$L$2:$L$34</c:f>
              <c:numCache>
                <c:formatCode>General</c:formatCode>
                <c:ptCount val="33"/>
                <c:pt idx="0">
                  <c:v>13.1</c:v>
                </c:pt>
                <c:pt idx="1">
                  <c:v>19.5</c:v>
                </c:pt>
                <c:pt idx="2">
                  <c:v>20</c:v>
                </c:pt>
                <c:pt idx="3">
                  <c:v>22</c:v>
                </c:pt>
                <c:pt idx="4">
                  <c:v>22.5</c:v>
                </c:pt>
                <c:pt idx="5">
                  <c:v>22.5</c:v>
                </c:pt>
                <c:pt idx="6">
                  <c:v>23</c:v>
                </c:pt>
                <c:pt idx="7">
                  <c:v>23.8</c:v>
                </c:pt>
                <c:pt idx="8">
                  <c:v>23.8</c:v>
                </c:pt>
                <c:pt idx="9">
                  <c:v>23.8</c:v>
                </c:pt>
                <c:pt idx="10">
                  <c:v>23.8</c:v>
                </c:pt>
                <c:pt idx="11">
                  <c:v>23.8</c:v>
                </c:pt>
                <c:pt idx="12">
                  <c:v>23.8</c:v>
                </c:pt>
                <c:pt idx="13">
                  <c:v>23.8</c:v>
                </c:pt>
                <c:pt idx="14">
                  <c:v>24.3</c:v>
                </c:pt>
                <c:pt idx="15">
                  <c:v>24.5</c:v>
                </c:pt>
                <c:pt idx="16">
                  <c:v>25</c:v>
                </c:pt>
                <c:pt idx="17">
                  <c:v>25</c:v>
                </c:pt>
                <c:pt idx="18">
                  <c:v>25</c:v>
                </c:pt>
                <c:pt idx="19">
                  <c:v>25</c:v>
                </c:pt>
                <c:pt idx="20">
                  <c:v>25.5</c:v>
                </c:pt>
                <c:pt idx="21">
                  <c:v>25.8</c:v>
                </c:pt>
                <c:pt idx="22">
                  <c:v>26.8</c:v>
                </c:pt>
                <c:pt idx="23">
                  <c:v>27</c:v>
                </c:pt>
                <c:pt idx="24">
                  <c:v>27</c:v>
                </c:pt>
                <c:pt idx="25">
                  <c:v>28</c:v>
                </c:pt>
                <c:pt idx="26">
                  <c:v>28</c:v>
                </c:pt>
                <c:pt idx="27">
                  <c:v>28.8</c:v>
                </c:pt>
                <c:pt idx="28">
                  <c:v>28.8</c:v>
                </c:pt>
                <c:pt idx="29">
                  <c:v>28.8</c:v>
                </c:pt>
                <c:pt idx="30">
                  <c:v>29.3</c:v>
                </c:pt>
                <c:pt idx="31">
                  <c:v>30</c:v>
                </c:pt>
                <c:pt idx="32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2141824"/>
        <c:axId val="94687232"/>
      </c:barChart>
      <c:catAx>
        <c:axId val="9214182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ko-KR"/>
          </a:p>
        </c:txPr>
        <c:crossAx val="94687232"/>
        <c:crosses val="autoZero"/>
        <c:auto val="1"/>
        <c:lblAlgn val="ctr"/>
        <c:lblOffset val="100"/>
        <c:noMultiLvlLbl val="0"/>
      </c:catAx>
      <c:valAx>
        <c:axId val="94687232"/>
        <c:scaling>
          <c:orientation val="minMax"/>
          <c:max val="30"/>
        </c:scaling>
        <c:delete val="0"/>
        <c:axPos val="b"/>
        <c:numFmt formatCode="General" sourceLinked="1"/>
        <c:majorTickMark val="out"/>
        <c:minorTickMark val="none"/>
        <c:tickLblPos val="nextTo"/>
        <c:crossAx val="92141824"/>
        <c:crosses val="autoZero"/>
        <c:crossBetween val="between"/>
        <c:majorUnit val="10"/>
      </c:valAx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EC380F0B-DA4A-4561-80CA-C68DB6BB3A16}" type="datetimeFigureOut">
              <a:rPr lang="ko-KR" altLang="en-US" smtClean="0"/>
              <a:pPr/>
              <a:t>2015-04-16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749300"/>
            <a:ext cx="5413375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vert="horz" lIns="96341" tIns="48171" rIns="96341" bIns="48171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8312C719-AC63-449B-911B-F5B823A7C2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6558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 userDrawn="1"/>
        </p:nvSpPr>
        <p:spPr>
          <a:xfrm>
            <a:off x="9188418" y="6453904"/>
            <a:ext cx="503664" cy="2304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4" name="직사각형 6"/>
          <p:cNvSpPr/>
          <p:nvPr/>
        </p:nvSpPr>
        <p:spPr>
          <a:xfrm>
            <a:off x="195263" y="-26986"/>
            <a:ext cx="9517062" cy="4824413"/>
          </a:xfrm>
          <a:custGeom>
            <a:avLst/>
            <a:gdLst>
              <a:gd name="connsiteX0" fmla="*/ 0 w 8784976"/>
              <a:gd name="connsiteY0" fmla="*/ 0 h 4653136"/>
              <a:gd name="connsiteX1" fmla="*/ 8784976 w 8784976"/>
              <a:gd name="connsiteY1" fmla="*/ 0 h 4653136"/>
              <a:gd name="connsiteX2" fmla="*/ 8784976 w 8784976"/>
              <a:gd name="connsiteY2" fmla="*/ 4653136 h 4653136"/>
              <a:gd name="connsiteX3" fmla="*/ 0 w 8784976"/>
              <a:gd name="connsiteY3" fmla="*/ 4653136 h 4653136"/>
              <a:gd name="connsiteX4" fmla="*/ 0 w 8784976"/>
              <a:gd name="connsiteY4" fmla="*/ 0 h 4653136"/>
              <a:gd name="connsiteX0" fmla="*/ 0 w 8784976"/>
              <a:gd name="connsiteY0" fmla="*/ 0 h 4653136"/>
              <a:gd name="connsiteX1" fmla="*/ 8784976 w 8784976"/>
              <a:gd name="connsiteY1" fmla="*/ 0 h 4653136"/>
              <a:gd name="connsiteX2" fmla="*/ 8774343 w 8784976"/>
              <a:gd name="connsiteY2" fmla="*/ 4004550 h 4653136"/>
              <a:gd name="connsiteX3" fmla="*/ 0 w 8784976"/>
              <a:gd name="connsiteY3" fmla="*/ 4653136 h 4653136"/>
              <a:gd name="connsiteX4" fmla="*/ 0 w 8784976"/>
              <a:gd name="connsiteY4" fmla="*/ 0 h 465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4976" h="4653136">
                <a:moveTo>
                  <a:pt x="0" y="0"/>
                </a:moveTo>
                <a:lnTo>
                  <a:pt x="8784976" y="0"/>
                </a:lnTo>
                <a:cubicBezTo>
                  <a:pt x="8781432" y="1334850"/>
                  <a:pt x="8777887" y="2669700"/>
                  <a:pt x="8774343" y="4004550"/>
                </a:cubicBezTo>
                <a:lnTo>
                  <a:pt x="0" y="465313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pic>
        <p:nvPicPr>
          <p:cNvPr id="5" name="Picture 2" descr="C:\Users\choiyb\Desktop\CI\logo_white.gif"/>
          <p:cNvPicPr>
            <a:picLocks noChangeAspect="1" noChangeArrowheads="1"/>
          </p:cNvPicPr>
          <p:nvPr/>
        </p:nvPicPr>
        <p:blipFill>
          <a:blip r:embed="rId2" cstate="print"/>
          <a:srcRect b="7510"/>
          <a:stretch>
            <a:fillRect/>
          </a:stretch>
        </p:blipFill>
        <p:spPr bwMode="auto">
          <a:xfrm>
            <a:off x="1936750" y="260381"/>
            <a:ext cx="1335088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그룹 11"/>
          <p:cNvGrpSpPr>
            <a:grpSpLocks/>
          </p:cNvGrpSpPr>
          <p:nvPr/>
        </p:nvGrpSpPr>
        <p:grpSpPr bwMode="auto">
          <a:xfrm>
            <a:off x="7832725" y="1635126"/>
            <a:ext cx="2073275" cy="5106988"/>
            <a:chOff x="7833321" y="1635798"/>
            <a:chExt cx="2072680" cy="5105570"/>
          </a:xfrm>
        </p:grpSpPr>
        <p:pic>
          <p:nvPicPr>
            <p:cNvPr id="7" name="Picture 4" descr="C:\Users\choiyb\Desktop\등대01.png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 l="24551" r="5984"/>
            <a:stretch>
              <a:fillRect/>
            </a:stretch>
          </p:blipFill>
          <p:spPr bwMode="auto">
            <a:xfrm>
              <a:off x="7833321" y="1635798"/>
              <a:ext cx="2072680" cy="5105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29" descr="aaa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8053214" y="1988840"/>
              <a:ext cx="1195417" cy="10459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" name="Picture 2" descr="C:\Users\choiyb\Desktop\sub01_01.jpg"/>
          <p:cNvPicPr>
            <a:picLocks noChangeAspect="1" noChangeArrowheads="1"/>
          </p:cNvPicPr>
          <p:nvPr userDrawn="1"/>
        </p:nvPicPr>
        <p:blipFill>
          <a:blip r:embed="rId5" cstate="print"/>
          <a:srcRect l="30643" t="24731" r="31149" b="69318"/>
          <a:stretch>
            <a:fillRect/>
          </a:stretch>
        </p:blipFill>
        <p:spPr bwMode="auto">
          <a:xfrm>
            <a:off x="3376614" y="192088"/>
            <a:ext cx="1504950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choiyb\Desktop\건국대학교.jpg"/>
          <p:cNvPicPr>
            <a:picLocks noChangeAspect="1" noChangeArrowheads="1"/>
          </p:cNvPicPr>
          <p:nvPr userDrawn="1"/>
        </p:nvPicPr>
        <p:blipFill>
          <a:blip r:embed="rId6" cstate="print"/>
          <a:srcRect l="3964" t="25870" r="3786" b="25427"/>
          <a:stretch>
            <a:fillRect/>
          </a:stretch>
        </p:blipFill>
        <p:spPr bwMode="auto">
          <a:xfrm>
            <a:off x="496942" y="192088"/>
            <a:ext cx="1368427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28497" y="2277045"/>
            <a:ext cx="8420100" cy="1224133"/>
          </a:xfrm>
        </p:spPr>
        <p:txBody>
          <a:bodyPr anchor="t">
            <a:no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28497" y="3212976"/>
            <a:ext cx="6934200" cy="157445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 userDrawn="1"/>
        </p:nvSpPr>
        <p:spPr>
          <a:xfrm>
            <a:off x="9188418" y="6453904"/>
            <a:ext cx="503664" cy="2304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4" name="직사각형 6"/>
          <p:cNvSpPr/>
          <p:nvPr/>
        </p:nvSpPr>
        <p:spPr>
          <a:xfrm>
            <a:off x="195263" y="-26986"/>
            <a:ext cx="9517062" cy="4824413"/>
          </a:xfrm>
          <a:custGeom>
            <a:avLst/>
            <a:gdLst>
              <a:gd name="connsiteX0" fmla="*/ 0 w 8784976"/>
              <a:gd name="connsiteY0" fmla="*/ 0 h 4653136"/>
              <a:gd name="connsiteX1" fmla="*/ 8784976 w 8784976"/>
              <a:gd name="connsiteY1" fmla="*/ 0 h 4653136"/>
              <a:gd name="connsiteX2" fmla="*/ 8784976 w 8784976"/>
              <a:gd name="connsiteY2" fmla="*/ 4653136 h 4653136"/>
              <a:gd name="connsiteX3" fmla="*/ 0 w 8784976"/>
              <a:gd name="connsiteY3" fmla="*/ 4653136 h 4653136"/>
              <a:gd name="connsiteX4" fmla="*/ 0 w 8784976"/>
              <a:gd name="connsiteY4" fmla="*/ 0 h 4653136"/>
              <a:gd name="connsiteX0" fmla="*/ 0 w 8784976"/>
              <a:gd name="connsiteY0" fmla="*/ 0 h 4653136"/>
              <a:gd name="connsiteX1" fmla="*/ 8784976 w 8784976"/>
              <a:gd name="connsiteY1" fmla="*/ 0 h 4653136"/>
              <a:gd name="connsiteX2" fmla="*/ 8774343 w 8784976"/>
              <a:gd name="connsiteY2" fmla="*/ 4004550 h 4653136"/>
              <a:gd name="connsiteX3" fmla="*/ 0 w 8784976"/>
              <a:gd name="connsiteY3" fmla="*/ 4653136 h 4653136"/>
              <a:gd name="connsiteX4" fmla="*/ 0 w 8784976"/>
              <a:gd name="connsiteY4" fmla="*/ 0 h 465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4976" h="4653136">
                <a:moveTo>
                  <a:pt x="0" y="0"/>
                </a:moveTo>
                <a:lnTo>
                  <a:pt x="8784976" y="0"/>
                </a:lnTo>
                <a:cubicBezTo>
                  <a:pt x="8781432" y="1334850"/>
                  <a:pt x="8777887" y="2669700"/>
                  <a:pt x="8774343" y="4004550"/>
                </a:cubicBezTo>
                <a:lnTo>
                  <a:pt x="0" y="465313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61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5" name="직사각형 6"/>
          <p:cNvSpPr/>
          <p:nvPr/>
        </p:nvSpPr>
        <p:spPr>
          <a:xfrm>
            <a:off x="280990" y="-38100"/>
            <a:ext cx="9367838" cy="4749800"/>
          </a:xfrm>
          <a:custGeom>
            <a:avLst/>
            <a:gdLst>
              <a:gd name="connsiteX0" fmla="*/ 0 w 8784976"/>
              <a:gd name="connsiteY0" fmla="*/ 0 h 4653136"/>
              <a:gd name="connsiteX1" fmla="*/ 8784976 w 8784976"/>
              <a:gd name="connsiteY1" fmla="*/ 0 h 4653136"/>
              <a:gd name="connsiteX2" fmla="*/ 8784976 w 8784976"/>
              <a:gd name="connsiteY2" fmla="*/ 4653136 h 4653136"/>
              <a:gd name="connsiteX3" fmla="*/ 0 w 8784976"/>
              <a:gd name="connsiteY3" fmla="*/ 4653136 h 4653136"/>
              <a:gd name="connsiteX4" fmla="*/ 0 w 8784976"/>
              <a:gd name="connsiteY4" fmla="*/ 0 h 4653136"/>
              <a:gd name="connsiteX0" fmla="*/ 0 w 8784976"/>
              <a:gd name="connsiteY0" fmla="*/ 0 h 4653136"/>
              <a:gd name="connsiteX1" fmla="*/ 8784976 w 8784976"/>
              <a:gd name="connsiteY1" fmla="*/ 0 h 4653136"/>
              <a:gd name="connsiteX2" fmla="*/ 8774343 w 8784976"/>
              <a:gd name="connsiteY2" fmla="*/ 4004550 h 4653136"/>
              <a:gd name="connsiteX3" fmla="*/ 0 w 8784976"/>
              <a:gd name="connsiteY3" fmla="*/ 4653136 h 4653136"/>
              <a:gd name="connsiteX4" fmla="*/ 0 w 8784976"/>
              <a:gd name="connsiteY4" fmla="*/ 0 h 465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4976" h="4653136">
                <a:moveTo>
                  <a:pt x="0" y="0"/>
                </a:moveTo>
                <a:lnTo>
                  <a:pt x="8784976" y="0"/>
                </a:lnTo>
                <a:cubicBezTo>
                  <a:pt x="8781432" y="1334850"/>
                  <a:pt x="8777887" y="2669700"/>
                  <a:pt x="8774343" y="4004550"/>
                </a:cubicBezTo>
                <a:lnTo>
                  <a:pt x="0" y="465313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3644AC"/>
              </a:solidFill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7132253" y="1412047"/>
            <a:ext cx="2425693" cy="2717356"/>
          </a:xfrm>
          <a:custGeom>
            <a:avLst/>
            <a:gdLst>
              <a:gd name="connsiteX0" fmla="*/ 47625 w 1019175"/>
              <a:gd name="connsiteY0" fmla="*/ 2105025 h 2105025"/>
              <a:gd name="connsiteX1" fmla="*/ 1019175 w 1019175"/>
              <a:gd name="connsiteY1" fmla="*/ 2047875 h 2105025"/>
              <a:gd name="connsiteX2" fmla="*/ 1000125 w 1019175"/>
              <a:gd name="connsiteY2" fmla="*/ 428625 h 2105025"/>
              <a:gd name="connsiteX3" fmla="*/ 942975 w 1019175"/>
              <a:gd name="connsiteY3" fmla="*/ 0 h 2105025"/>
              <a:gd name="connsiteX4" fmla="*/ 9525 w 1019175"/>
              <a:gd name="connsiteY4" fmla="*/ 542925 h 2105025"/>
              <a:gd name="connsiteX5" fmla="*/ 0 w 1019175"/>
              <a:gd name="connsiteY5" fmla="*/ 2057400 h 2105025"/>
              <a:gd name="connsiteX0" fmla="*/ 47625 w 1019175"/>
              <a:gd name="connsiteY0" fmla="*/ 2139602 h 2139602"/>
              <a:gd name="connsiteX1" fmla="*/ 1019175 w 1019175"/>
              <a:gd name="connsiteY1" fmla="*/ 2047875 h 2139602"/>
              <a:gd name="connsiteX2" fmla="*/ 1000125 w 1019175"/>
              <a:gd name="connsiteY2" fmla="*/ 428625 h 2139602"/>
              <a:gd name="connsiteX3" fmla="*/ 942975 w 1019175"/>
              <a:gd name="connsiteY3" fmla="*/ 0 h 2139602"/>
              <a:gd name="connsiteX4" fmla="*/ 9525 w 1019175"/>
              <a:gd name="connsiteY4" fmla="*/ 542925 h 2139602"/>
              <a:gd name="connsiteX5" fmla="*/ 0 w 1019175"/>
              <a:gd name="connsiteY5" fmla="*/ 2057400 h 2139602"/>
              <a:gd name="connsiteX0" fmla="*/ 47625 w 1019175"/>
              <a:gd name="connsiteY0" fmla="*/ 2139602 h 2139602"/>
              <a:gd name="connsiteX1" fmla="*/ 1019175 w 1019175"/>
              <a:gd name="connsiteY1" fmla="*/ 2073808 h 2139602"/>
              <a:gd name="connsiteX2" fmla="*/ 1000125 w 1019175"/>
              <a:gd name="connsiteY2" fmla="*/ 428625 h 2139602"/>
              <a:gd name="connsiteX3" fmla="*/ 942975 w 1019175"/>
              <a:gd name="connsiteY3" fmla="*/ 0 h 2139602"/>
              <a:gd name="connsiteX4" fmla="*/ 9525 w 1019175"/>
              <a:gd name="connsiteY4" fmla="*/ 542925 h 2139602"/>
              <a:gd name="connsiteX5" fmla="*/ 0 w 1019175"/>
              <a:gd name="connsiteY5" fmla="*/ 2057400 h 2139602"/>
              <a:gd name="connsiteX0" fmla="*/ 47625 w 1019175"/>
              <a:gd name="connsiteY0" fmla="*/ 2139602 h 2139602"/>
              <a:gd name="connsiteX1" fmla="*/ 1019175 w 1019175"/>
              <a:gd name="connsiteY1" fmla="*/ 2073808 h 2139602"/>
              <a:gd name="connsiteX2" fmla="*/ 1016364 w 1019175"/>
              <a:gd name="connsiteY2" fmla="*/ 419981 h 2139602"/>
              <a:gd name="connsiteX3" fmla="*/ 942975 w 1019175"/>
              <a:gd name="connsiteY3" fmla="*/ 0 h 2139602"/>
              <a:gd name="connsiteX4" fmla="*/ 9525 w 1019175"/>
              <a:gd name="connsiteY4" fmla="*/ 542925 h 2139602"/>
              <a:gd name="connsiteX5" fmla="*/ 0 w 1019175"/>
              <a:gd name="connsiteY5" fmla="*/ 2057400 h 2139602"/>
              <a:gd name="connsiteX0" fmla="*/ 47625 w 1019175"/>
              <a:gd name="connsiteY0" fmla="*/ 2169856 h 2169856"/>
              <a:gd name="connsiteX1" fmla="*/ 1019175 w 1019175"/>
              <a:gd name="connsiteY1" fmla="*/ 2104062 h 2169856"/>
              <a:gd name="connsiteX2" fmla="*/ 1016364 w 1019175"/>
              <a:gd name="connsiteY2" fmla="*/ 450235 h 2169856"/>
              <a:gd name="connsiteX3" fmla="*/ 1003872 w 1019175"/>
              <a:gd name="connsiteY3" fmla="*/ 0 h 2169856"/>
              <a:gd name="connsiteX4" fmla="*/ 9525 w 1019175"/>
              <a:gd name="connsiteY4" fmla="*/ 573179 h 2169856"/>
              <a:gd name="connsiteX5" fmla="*/ 0 w 1019175"/>
              <a:gd name="connsiteY5" fmla="*/ 2087654 h 2169856"/>
              <a:gd name="connsiteX0" fmla="*/ 94937 w 1066487"/>
              <a:gd name="connsiteY0" fmla="*/ 2169856 h 2169856"/>
              <a:gd name="connsiteX1" fmla="*/ 1066487 w 1066487"/>
              <a:gd name="connsiteY1" fmla="*/ 2104062 h 2169856"/>
              <a:gd name="connsiteX2" fmla="*/ 1063676 w 1066487"/>
              <a:gd name="connsiteY2" fmla="*/ 450235 h 2169856"/>
              <a:gd name="connsiteX3" fmla="*/ 1051184 w 1066487"/>
              <a:gd name="connsiteY3" fmla="*/ 0 h 2169856"/>
              <a:gd name="connsiteX4" fmla="*/ 0 w 1066487"/>
              <a:gd name="connsiteY4" fmla="*/ 577502 h 2169856"/>
              <a:gd name="connsiteX5" fmla="*/ 47312 w 1066487"/>
              <a:gd name="connsiteY5" fmla="*/ 2087654 h 2169856"/>
              <a:gd name="connsiteX0" fmla="*/ 230315 w 1201865"/>
              <a:gd name="connsiteY0" fmla="*/ 2169856 h 2169856"/>
              <a:gd name="connsiteX1" fmla="*/ 1201865 w 1201865"/>
              <a:gd name="connsiteY1" fmla="*/ 2104062 h 2169856"/>
              <a:gd name="connsiteX2" fmla="*/ 1199054 w 1201865"/>
              <a:gd name="connsiteY2" fmla="*/ 450235 h 2169856"/>
              <a:gd name="connsiteX3" fmla="*/ 1186562 w 1201865"/>
              <a:gd name="connsiteY3" fmla="*/ 0 h 2169856"/>
              <a:gd name="connsiteX4" fmla="*/ 135378 w 1201865"/>
              <a:gd name="connsiteY4" fmla="*/ 577502 h 2169856"/>
              <a:gd name="connsiteX5" fmla="*/ 0 w 1201865"/>
              <a:gd name="connsiteY5" fmla="*/ 2083331 h 2169856"/>
              <a:gd name="connsiteX0" fmla="*/ 421125 w 1392675"/>
              <a:gd name="connsiteY0" fmla="*/ 2169856 h 2169856"/>
              <a:gd name="connsiteX1" fmla="*/ 1392675 w 1392675"/>
              <a:gd name="connsiteY1" fmla="*/ 2104062 h 2169856"/>
              <a:gd name="connsiteX2" fmla="*/ 1389864 w 1392675"/>
              <a:gd name="connsiteY2" fmla="*/ 450235 h 2169856"/>
              <a:gd name="connsiteX3" fmla="*/ 1377372 w 1392675"/>
              <a:gd name="connsiteY3" fmla="*/ 0 h 2169856"/>
              <a:gd name="connsiteX4" fmla="*/ 326188 w 1392675"/>
              <a:gd name="connsiteY4" fmla="*/ 577502 h 2169856"/>
              <a:gd name="connsiteX5" fmla="*/ 0 w 1392675"/>
              <a:gd name="connsiteY5" fmla="*/ 1979601 h 2169856"/>
              <a:gd name="connsiteX0" fmla="*/ 421125 w 1392675"/>
              <a:gd name="connsiteY0" fmla="*/ 2446471 h 2446471"/>
              <a:gd name="connsiteX1" fmla="*/ 1392675 w 1392675"/>
              <a:gd name="connsiteY1" fmla="*/ 2380677 h 2446471"/>
              <a:gd name="connsiteX2" fmla="*/ 1389864 w 1392675"/>
              <a:gd name="connsiteY2" fmla="*/ 726850 h 2446471"/>
              <a:gd name="connsiteX3" fmla="*/ 1357073 w 1392675"/>
              <a:gd name="connsiteY3" fmla="*/ 0 h 2446471"/>
              <a:gd name="connsiteX4" fmla="*/ 326188 w 1392675"/>
              <a:gd name="connsiteY4" fmla="*/ 854117 h 2446471"/>
              <a:gd name="connsiteX5" fmla="*/ 0 w 1392675"/>
              <a:gd name="connsiteY5" fmla="*/ 2256216 h 2446471"/>
              <a:gd name="connsiteX0" fmla="*/ 421125 w 1392675"/>
              <a:gd name="connsiteY0" fmla="*/ 2079092 h 2079092"/>
              <a:gd name="connsiteX1" fmla="*/ 1392675 w 1392675"/>
              <a:gd name="connsiteY1" fmla="*/ 2013298 h 2079092"/>
              <a:gd name="connsiteX2" fmla="*/ 1389864 w 1392675"/>
              <a:gd name="connsiteY2" fmla="*/ 359471 h 2079092"/>
              <a:gd name="connsiteX3" fmla="*/ 902378 w 1392675"/>
              <a:gd name="connsiteY3" fmla="*/ 0 h 2079092"/>
              <a:gd name="connsiteX4" fmla="*/ 326188 w 1392675"/>
              <a:gd name="connsiteY4" fmla="*/ 486738 h 2079092"/>
              <a:gd name="connsiteX5" fmla="*/ 0 w 1392675"/>
              <a:gd name="connsiteY5" fmla="*/ 1888837 h 2079092"/>
              <a:gd name="connsiteX0" fmla="*/ 421125 w 1392675"/>
              <a:gd name="connsiteY0" fmla="*/ 2277173 h 2277173"/>
              <a:gd name="connsiteX1" fmla="*/ 1392675 w 1392675"/>
              <a:gd name="connsiteY1" fmla="*/ 2211379 h 2277173"/>
              <a:gd name="connsiteX2" fmla="*/ 1389864 w 1392675"/>
              <a:gd name="connsiteY2" fmla="*/ 0 h 2277173"/>
              <a:gd name="connsiteX3" fmla="*/ 902378 w 1392675"/>
              <a:gd name="connsiteY3" fmla="*/ 198081 h 2277173"/>
              <a:gd name="connsiteX4" fmla="*/ 326188 w 1392675"/>
              <a:gd name="connsiteY4" fmla="*/ 684819 h 2277173"/>
              <a:gd name="connsiteX5" fmla="*/ 0 w 1392675"/>
              <a:gd name="connsiteY5" fmla="*/ 2086918 h 2277173"/>
              <a:gd name="connsiteX0" fmla="*/ 421125 w 1392675"/>
              <a:gd name="connsiteY0" fmla="*/ 2277173 h 2277173"/>
              <a:gd name="connsiteX1" fmla="*/ 1392675 w 1392675"/>
              <a:gd name="connsiteY1" fmla="*/ 2211379 h 2277173"/>
              <a:gd name="connsiteX2" fmla="*/ 1389864 w 1392675"/>
              <a:gd name="connsiteY2" fmla="*/ 0 h 2277173"/>
              <a:gd name="connsiteX3" fmla="*/ 902378 w 1392675"/>
              <a:gd name="connsiteY3" fmla="*/ 198081 h 2277173"/>
              <a:gd name="connsiteX4" fmla="*/ 722811 w 1392675"/>
              <a:gd name="connsiteY4" fmla="*/ 167984 h 2277173"/>
              <a:gd name="connsiteX5" fmla="*/ 326188 w 1392675"/>
              <a:gd name="connsiteY5" fmla="*/ 684819 h 2277173"/>
              <a:gd name="connsiteX6" fmla="*/ 0 w 1392675"/>
              <a:gd name="connsiteY6" fmla="*/ 2086918 h 2277173"/>
              <a:gd name="connsiteX0" fmla="*/ 421125 w 1392675"/>
              <a:gd name="connsiteY0" fmla="*/ 2277173 h 2277173"/>
              <a:gd name="connsiteX1" fmla="*/ 1392675 w 1392675"/>
              <a:gd name="connsiteY1" fmla="*/ 2211379 h 2277173"/>
              <a:gd name="connsiteX2" fmla="*/ 1389864 w 1392675"/>
              <a:gd name="connsiteY2" fmla="*/ 0 h 2277173"/>
              <a:gd name="connsiteX3" fmla="*/ 898318 w 1392675"/>
              <a:gd name="connsiteY3" fmla="*/ 68418 h 2277173"/>
              <a:gd name="connsiteX4" fmla="*/ 722811 w 1392675"/>
              <a:gd name="connsiteY4" fmla="*/ 167984 h 2277173"/>
              <a:gd name="connsiteX5" fmla="*/ 326188 w 1392675"/>
              <a:gd name="connsiteY5" fmla="*/ 684819 h 2277173"/>
              <a:gd name="connsiteX6" fmla="*/ 0 w 1392675"/>
              <a:gd name="connsiteY6" fmla="*/ 2086918 h 2277173"/>
              <a:gd name="connsiteX0" fmla="*/ 421125 w 1392675"/>
              <a:gd name="connsiteY0" fmla="*/ 2277173 h 2277173"/>
              <a:gd name="connsiteX1" fmla="*/ 1392675 w 1392675"/>
              <a:gd name="connsiteY1" fmla="*/ 2211379 h 2277173"/>
              <a:gd name="connsiteX2" fmla="*/ 1389864 w 1392675"/>
              <a:gd name="connsiteY2" fmla="*/ 0 h 2277173"/>
              <a:gd name="connsiteX3" fmla="*/ 898318 w 1392675"/>
              <a:gd name="connsiteY3" fmla="*/ 68418 h 2277173"/>
              <a:gd name="connsiteX4" fmla="*/ 479224 w 1392675"/>
              <a:gd name="connsiteY4" fmla="*/ 379767 h 2277173"/>
              <a:gd name="connsiteX5" fmla="*/ 326188 w 1392675"/>
              <a:gd name="connsiteY5" fmla="*/ 684819 h 2277173"/>
              <a:gd name="connsiteX6" fmla="*/ 0 w 1392675"/>
              <a:gd name="connsiteY6" fmla="*/ 2086918 h 2277173"/>
              <a:gd name="connsiteX0" fmla="*/ 533393 w 1504943"/>
              <a:gd name="connsiteY0" fmla="*/ 2277173 h 2277173"/>
              <a:gd name="connsiteX1" fmla="*/ 1504943 w 1504943"/>
              <a:gd name="connsiteY1" fmla="*/ 2211379 h 2277173"/>
              <a:gd name="connsiteX2" fmla="*/ 1502132 w 1504943"/>
              <a:gd name="connsiteY2" fmla="*/ 0 h 2277173"/>
              <a:gd name="connsiteX3" fmla="*/ 1010586 w 1504943"/>
              <a:gd name="connsiteY3" fmla="*/ 68418 h 2277173"/>
              <a:gd name="connsiteX4" fmla="*/ 591492 w 1504943"/>
              <a:gd name="connsiteY4" fmla="*/ 379767 h 2277173"/>
              <a:gd name="connsiteX5" fmla="*/ 0 w 1504943"/>
              <a:gd name="connsiteY5" fmla="*/ 836093 h 2277173"/>
              <a:gd name="connsiteX6" fmla="*/ 112268 w 1504943"/>
              <a:gd name="connsiteY6" fmla="*/ 2086918 h 2277173"/>
              <a:gd name="connsiteX0" fmla="*/ 533393 w 1504943"/>
              <a:gd name="connsiteY0" fmla="*/ 2277173 h 2277173"/>
              <a:gd name="connsiteX1" fmla="*/ 1504943 w 1504943"/>
              <a:gd name="connsiteY1" fmla="*/ 2211379 h 2277173"/>
              <a:gd name="connsiteX2" fmla="*/ 1502132 w 1504943"/>
              <a:gd name="connsiteY2" fmla="*/ 0 h 2277173"/>
              <a:gd name="connsiteX3" fmla="*/ 1010586 w 1504943"/>
              <a:gd name="connsiteY3" fmla="*/ 68418 h 2277173"/>
              <a:gd name="connsiteX4" fmla="*/ 591492 w 1504943"/>
              <a:gd name="connsiteY4" fmla="*/ 379767 h 2277173"/>
              <a:gd name="connsiteX5" fmla="*/ 0 w 1504943"/>
              <a:gd name="connsiteY5" fmla="*/ 836093 h 2277173"/>
              <a:gd name="connsiteX6" fmla="*/ 489828 w 1504943"/>
              <a:gd name="connsiteY6" fmla="*/ 2264125 h 2277173"/>
              <a:gd name="connsiteX0" fmla="*/ 756681 w 1504943"/>
              <a:gd name="connsiteY0" fmla="*/ 2238274 h 2264125"/>
              <a:gd name="connsiteX1" fmla="*/ 1504943 w 1504943"/>
              <a:gd name="connsiteY1" fmla="*/ 2211379 h 2264125"/>
              <a:gd name="connsiteX2" fmla="*/ 1502132 w 1504943"/>
              <a:gd name="connsiteY2" fmla="*/ 0 h 2264125"/>
              <a:gd name="connsiteX3" fmla="*/ 1010586 w 1504943"/>
              <a:gd name="connsiteY3" fmla="*/ 68418 h 2264125"/>
              <a:gd name="connsiteX4" fmla="*/ 591492 w 1504943"/>
              <a:gd name="connsiteY4" fmla="*/ 379767 h 2264125"/>
              <a:gd name="connsiteX5" fmla="*/ 0 w 1504943"/>
              <a:gd name="connsiteY5" fmla="*/ 836093 h 2264125"/>
              <a:gd name="connsiteX6" fmla="*/ 489828 w 1504943"/>
              <a:gd name="connsiteY6" fmla="*/ 2264125 h 2264125"/>
              <a:gd name="connsiteX0" fmla="*/ 756681 w 1504943"/>
              <a:gd name="connsiteY0" fmla="*/ 2238274 h 2259802"/>
              <a:gd name="connsiteX1" fmla="*/ 1504943 w 1504943"/>
              <a:gd name="connsiteY1" fmla="*/ 2211379 h 2259802"/>
              <a:gd name="connsiteX2" fmla="*/ 1502132 w 1504943"/>
              <a:gd name="connsiteY2" fmla="*/ 0 h 2259802"/>
              <a:gd name="connsiteX3" fmla="*/ 1010586 w 1504943"/>
              <a:gd name="connsiteY3" fmla="*/ 68418 h 2259802"/>
              <a:gd name="connsiteX4" fmla="*/ 591492 w 1504943"/>
              <a:gd name="connsiteY4" fmla="*/ 379767 h 2259802"/>
              <a:gd name="connsiteX5" fmla="*/ 0 w 1504943"/>
              <a:gd name="connsiteY5" fmla="*/ 836093 h 2259802"/>
              <a:gd name="connsiteX6" fmla="*/ 514186 w 1504943"/>
              <a:gd name="connsiteY6" fmla="*/ 2259802 h 2259802"/>
              <a:gd name="connsiteX0" fmla="*/ 756681 w 1504943"/>
              <a:gd name="connsiteY0" fmla="*/ 2238274 h 2264207"/>
              <a:gd name="connsiteX1" fmla="*/ 786363 w 1504943"/>
              <a:gd name="connsiteY1" fmla="*/ 2264207 h 2264207"/>
              <a:gd name="connsiteX2" fmla="*/ 1504943 w 1504943"/>
              <a:gd name="connsiteY2" fmla="*/ 2211379 h 2264207"/>
              <a:gd name="connsiteX3" fmla="*/ 1502132 w 1504943"/>
              <a:gd name="connsiteY3" fmla="*/ 0 h 2264207"/>
              <a:gd name="connsiteX4" fmla="*/ 1010586 w 1504943"/>
              <a:gd name="connsiteY4" fmla="*/ 68418 h 2264207"/>
              <a:gd name="connsiteX5" fmla="*/ 591492 w 1504943"/>
              <a:gd name="connsiteY5" fmla="*/ 379767 h 2264207"/>
              <a:gd name="connsiteX6" fmla="*/ 0 w 1504943"/>
              <a:gd name="connsiteY6" fmla="*/ 836093 h 2264207"/>
              <a:gd name="connsiteX7" fmla="*/ 514186 w 1504943"/>
              <a:gd name="connsiteY7" fmla="*/ 2259802 h 2264207"/>
              <a:gd name="connsiteX0" fmla="*/ 1139706 w 1887968"/>
              <a:gd name="connsiteY0" fmla="*/ 2238274 h 2264207"/>
              <a:gd name="connsiteX1" fmla="*/ 1169388 w 1887968"/>
              <a:gd name="connsiteY1" fmla="*/ 2264207 h 2264207"/>
              <a:gd name="connsiteX2" fmla="*/ 1887968 w 1887968"/>
              <a:gd name="connsiteY2" fmla="*/ 2211379 h 2264207"/>
              <a:gd name="connsiteX3" fmla="*/ 1885157 w 1887968"/>
              <a:gd name="connsiteY3" fmla="*/ 0 h 2264207"/>
              <a:gd name="connsiteX4" fmla="*/ 1393611 w 1887968"/>
              <a:gd name="connsiteY4" fmla="*/ 68418 h 2264207"/>
              <a:gd name="connsiteX5" fmla="*/ 974517 w 1887968"/>
              <a:gd name="connsiteY5" fmla="*/ 379767 h 2264207"/>
              <a:gd name="connsiteX6" fmla="*/ 383025 w 1887968"/>
              <a:gd name="connsiteY6" fmla="*/ 836093 h 2264207"/>
              <a:gd name="connsiteX7" fmla="*/ 0 w 1887968"/>
              <a:gd name="connsiteY7" fmla="*/ 2242513 h 2264207"/>
              <a:gd name="connsiteX0" fmla="*/ 1131586 w 1879848"/>
              <a:gd name="connsiteY0" fmla="*/ 2238274 h 2311667"/>
              <a:gd name="connsiteX1" fmla="*/ 1161268 w 1879848"/>
              <a:gd name="connsiteY1" fmla="*/ 2264207 h 2311667"/>
              <a:gd name="connsiteX2" fmla="*/ 1879848 w 1879848"/>
              <a:gd name="connsiteY2" fmla="*/ 2211379 h 2311667"/>
              <a:gd name="connsiteX3" fmla="*/ 1877037 w 1879848"/>
              <a:gd name="connsiteY3" fmla="*/ 0 h 2311667"/>
              <a:gd name="connsiteX4" fmla="*/ 1385491 w 1879848"/>
              <a:gd name="connsiteY4" fmla="*/ 68418 h 2311667"/>
              <a:gd name="connsiteX5" fmla="*/ 966397 w 1879848"/>
              <a:gd name="connsiteY5" fmla="*/ 379767 h 2311667"/>
              <a:gd name="connsiteX6" fmla="*/ 374905 w 1879848"/>
              <a:gd name="connsiteY6" fmla="*/ 836093 h 2311667"/>
              <a:gd name="connsiteX7" fmla="*/ 0 w 1879848"/>
              <a:gd name="connsiteY7" fmla="*/ 2311667 h 2311667"/>
              <a:gd name="connsiteX0" fmla="*/ 1082869 w 1879848"/>
              <a:gd name="connsiteY0" fmla="*/ 2277174 h 2311667"/>
              <a:gd name="connsiteX1" fmla="*/ 1161268 w 1879848"/>
              <a:gd name="connsiteY1" fmla="*/ 2264207 h 2311667"/>
              <a:gd name="connsiteX2" fmla="*/ 1879848 w 1879848"/>
              <a:gd name="connsiteY2" fmla="*/ 2211379 h 2311667"/>
              <a:gd name="connsiteX3" fmla="*/ 1877037 w 1879848"/>
              <a:gd name="connsiteY3" fmla="*/ 0 h 2311667"/>
              <a:gd name="connsiteX4" fmla="*/ 1385491 w 1879848"/>
              <a:gd name="connsiteY4" fmla="*/ 68418 h 2311667"/>
              <a:gd name="connsiteX5" fmla="*/ 966397 w 1879848"/>
              <a:gd name="connsiteY5" fmla="*/ 379767 h 2311667"/>
              <a:gd name="connsiteX6" fmla="*/ 374905 w 1879848"/>
              <a:gd name="connsiteY6" fmla="*/ 836093 h 2311667"/>
              <a:gd name="connsiteX7" fmla="*/ 0 w 1879848"/>
              <a:gd name="connsiteY7" fmla="*/ 2311667 h 2311667"/>
              <a:gd name="connsiteX0" fmla="*/ 1005733 w 1879848"/>
              <a:gd name="connsiteY0" fmla="*/ 2264208 h 2311667"/>
              <a:gd name="connsiteX1" fmla="*/ 1161268 w 1879848"/>
              <a:gd name="connsiteY1" fmla="*/ 2264207 h 2311667"/>
              <a:gd name="connsiteX2" fmla="*/ 1879848 w 1879848"/>
              <a:gd name="connsiteY2" fmla="*/ 2211379 h 2311667"/>
              <a:gd name="connsiteX3" fmla="*/ 1877037 w 1879848"/>
              <a:gd name="connsiteY3" fmla="*/ 0 h 2311667"/>
              <a:gd name="connsiteX4" fmla="*/ 1385491 w 1879848"/>
              <a:gd name="connsiteY4" fmla="*/ 68418 h 2311667"/>
              <a:gd name="connsiteX5" fmla="*/ 966397 w 1879848"/>
              <a:gd name="connsiteY5" fmla="*/ 379767 h 2311667"/>
              <a:gd name="connsiteX6" fmla="*/ 374905 w 1879848"/>
              <a:gd name="connsiteY6" fmla="*/ 836093 h 2311667"/>
              <a:gd name="connsiteX7" fmla="*/ 0 w 1879848"/>
              <a:gd name="connsiteY7" fmla="*/ 2311667 h 2311667"/>
              <a:gd name="connsiteX0" fmla="*/ 1005733 w 1908717"/>
              <a:gd name="connsiteY0" fmla="*/ 2264208 h 2311667"/>
              <a:gd name="connsiteX1" fmla="*/ 1161268 w 1908717"/>
              <a:gd name="connsiteY1" fmla="*/ 2264207 h 2311667"/>
              <a:gd name="connsiteX2" fmla="*/ 1908717 w 1908717"/>
              <a:gd name="connsiteY2" fmla="*/ 2172960 h 2311667"/>
              <a:gd name="connsiteX3" fmla="*/ 1877037 w 1908717"/>
              <a:gd name="connsiteY3" fmla="*/ 0 h 2311667"/>
              <a:gd name="connsiteX4" fmla="*/ 1385491 w 1908717"/>
              <a:gd name="connsiteY4" fmla="*/ 68418 h 2311667"/>
              <a:gd name="connsiteX5" fmla="*/ 966397 w 1908717"/>
              <a:gd name="connsiteY5" fmla="*/ 379767 h 2311667"/>
              <a:gd name="connsiteX6" fmla="*/ 374905 w 1908717"/>
              <a:gd name="connsiteY6" fmla="*/ 836093 h 2311667"/>
              <a:gd name="connsiteX7" fmla="*/ 0 w 1908717"/>
              <a:gd name="connsiteY7" fmla="*/ 2311667 h 2311667"/>
              <a:gd name="connsiteX0" fmla="*/ 1005733 w 1908717"/>
              <a:gd name="connsiteY0" fmla="*/ 2264208 h 2311667"/>
              <a:gd name="connsiteX1" fmla="*/ 1161268 w 1908717"/>
              <a:gd name="connsiteY1" fmla="*/ 2264207 h 2311667"/>
              <a:gd name="connsiteX2" fmla="*/ 1908717 w 1908717"/>
              <a:gd name="connsiteY2" fmla="*/ 2172960 h 2311667"/>
              <a:gd name="connsiteX3" fmla="*/ 1877037 w 1908717"/>
              <a:gd name="connsiteY3" fmla="*/ 0 h 2311667"/>
              <a:gd name="connsiteX4" fmla="*/ 1111231 w 1908717"/>
              <a:gd name="connsiteY4" fmla="*/ 37682 h 2311667"/>
              <a:gd name="connsiteX5" fmla="*/ 966397 w 1908717"/>
              <a:gd name="connsiteY5" fmla="*/ 379767 h 2311667"/>
              <a:gd name="connsiteX6" fmla="*/ 374905 w 1908717"/>
              <a:gd name="connsiteY6" fmla="*/ 836093 h 2311667"/>
              <a:gd name="connsiteX7" fmla="*/ 0 w 1908717"/>
              <a:gd name="connsiteY7" fmla="*/ 2311667 h 2311667"/>
              <a:gd name="connsiteX0" fmla="*/ 1005733 w 1908717"/>
              <a:gd name="connsiteY0" fmla="*/ 2264208 h 2311667"/>
              <a:gd name="connsiteX1" fmla="*/ 1161268 w 1908717"/>
              <a:gd name="connsiteY1" fmla="*/ 2264207 h 2311667"/>
              <a:gd name="connsiteX2" fmla="*/ 1908717 w 1908717"/>
              <a:gd name="connsiteY2" fmla="*/ 2172960 h 2311667"/>
              <a:gd name="connsiteX3" fmla="*/ 1877037 w 1908717"/>
              <a:gd name="connsiteY3" fmla="*/ 0 h 2311667"/>
              <a:gd name="connsiteX4" fmla="*/ 1111231 w 1908717"/>
              <a:gd name="connsiteY4" fmla="*/ 37682 h 2311667"/>
              <a:gd name="connsiteX5" fmla="*/ 526136 w 1908717"/>
              <a:gd name="connsiteY5" fmla="*/ 87785 h 2311667"/>
              <a:gd name="connsiteX6" fmla="*/ 374905 w 1908717"/>
              <a:gd name="connsiteY6" fmla="*/ 836093 h 2311667"/>
              <a:gd name="connsiteX7" fmla="*/ 0 w 1908717"/>
              <a:gd name="connsiteY7" fmla="*/ 2311667 h 2311667"/>
              <a:gd name="connsiteX0" fmla="*/ 1005733 w 1908717"/>
              <a:gd name="connsiteY0" fmla="*/ 2387147 h 2434606"/>
              <a:gd name="connsiteX1" fmla="*/ 1161268 w 1908717"/>
              <a:gd name="connsiteY1" fmla="*/ 2387146 h 2434606"/>
              <a:gd name="connsiteX2" fmla="*/ 1908717 w 1908717"/>
              <a:gd name="connsiteY2" fmla="*/ 2295899 h 2434606"/>
              <a:gd name="connsiteX3" fmla="*/ 1905907 w 1908717"/>
              <a:gd name="connsiteY3" fmla="*/ 0 h 2434606"/>
              <a:gd name="connsiteX4" fmla="*/ 1111231 w 1908717"/>
              <a:gd name="connsiteY4" fmla="*/ 160621 h 2434606"/>
              <a:gd name="connsiteX5" fmla="*/ 526136 w 1908717"/>
              <a:gd name="connsiteY5" fmla="*/ 210724 h 2434606"/>
              <a:gd name="connsiteX6" fmla="*/ 374905 w 1908717"/>
              <a:gd name="connsiteY6" fmla="*/ 959032 h 2434606"/>
              <a:gd name="connsiteX7" fmla="*/ 0 w 1908717"/>
              <a:gd name="connsiteY7" fmla="*/ 2434606 h 2434606"/>
              <a:gd name="connsiteX0" fmla="*/ 1005733 w 1908717"/>
              <a:gd name="connsiteY0" fmla="*/ 2418620 h 2466079"/>
              <a:gd name="connsiteX1" fmla="*/ 1161268 w 1908717"/>
              <a:gd name="connsiteY1" fmla="*/ 2418619 h 2466079"/>
              <a:gd name="connsiteX2" fmla="*/ 1908717 w 1908717"/>
              <a:gd name="connsiteY2" fmla="*/ 2327372 h 2466079"/>
              <a:gd name="connsiteX3" fmla="*/ 1905907 w 1908717"/>
              <a:gd name="connsiteY3" fmla="*/ 31473 h 2466079"/>
              <a:gd name="connsiteX4" fmla="*/ 1089579 w 1908717"/>
              <a:gd name="connsiteY4" fmla="*/ 0 h 2466079"/>
              <a:gd name="connsiteX5" fmla="*/ 526136 w 1908717"/>
              <a:gd name="connsiteY5" fmla="*/ 242197 h 2466079"/>
              <a:gd name="connsiteX6" fmla="*/ 374905 w 1908717"/>
              <a:gd name="connsiteY6" fmla="*/ 990505 h 2466079"/>
              <a:gd name="connsiteX7" fmla="*/ 0 w 1908717"/>
              <a:gd name="connsiteY7" fmla="*/ 2466079 h 2466079"/>
              <a:gd name="connsiteX0" fmla="*/ 1005733 w 1908717"/>
              <a:gd name="connsiteY0" fmla="*/ 2418620 h 2466079"/>
              <a:gd name="connsiteX1" fmla="*/ 1161268 w 1908717"/>
              <a:gd name="connsiteY1" fmla="*/ 2418619 h 2466079"/>
              <a:gd name="connsiteX2" fmla="*/ 1908717 w 1908717"/>
              <a:gd name="connsiteY2" fmla="*/ 2327372 h 2466079"/>
              <a:gd name="connsiteX3" fmla="*/ 1905907 w 1908717"/>
              <a:gd name="connsiteY3" fmla="*/ 31473 h 2466079"/>
              <a:gd name="connsiteX4" fmla="*/ 1089579 w 1908717"/>
              <a:gd name="connsiteY4" fmla="*/ 0 h 2466079"/>
              <a:gd name="connsiteX5" fmla="*/ 352919 w 1908717"/>
              <a:gd name="connsiteY5" fmla="*/ 142308 h 2466079"/>
              <a:gd name="connsiteX6" fmla="*/ 374905 w 1908717"/>
              <a:gd name="connsiteY6" fmla="*/ 990505 h 2466079"/>
              <a:gd name="connsiteX7" fmla="*/ 0 w 1908717"/>
              <a:gd name="connsiteY7" fmla="*/ 2466079 h 2466079"/>
              <a:gd name="connsiteX0" fmla="*/ 1005733 w 1908717"/>
              <a:gd name="connsiteY0" fmla="*/ 2418620 h 2466079"/>
              <a:gd name="connsiteX1" fmla="*/ 1161268 w 1908717"/>
              <a:gd name="connsiteY1" fmla="*/ 2418619 h 2466079"/>
              <a:gd name="connsiteX2" fmla="*/ 1908717 w 1908717"/>
              <a:gd name="connsiteY2" fmla="*/ 2327372 h 2466079"/>
              <a:gd name="connsiteX3" fmla="*/ 1905907 w 1908717"/>
              <a:gd name="connsiteY3" fmla="*/ 31473 h 2466079"/>
              <a:gd name="connsiteX4" fmla="*/ 1089579 w 1908717"/>
              <a:gd name="connsiteY4" fmla="*/ 0 h 2466079"/>
              <a:gd name="connsiteX5" fmla="*/ 352919 w 1908717"/>
              <a:gd name="connsiteY5" fmla="*/ 142308 h 2466079"/>
              <a:gd name="connsiteX6" fmla="*/ 57340 w 1908717"/>
              <a:gd name="connsiteY6" fmla="*/ 967454 h 2466079"/>
              <a:gd name="connsiteX7" fmla="*/ 0 w 1908717"/>
              <a:gd name="connsiteY7" fmla="*/ 2466079 h 2466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8717" h="2466079">
                <a:moveTo>
                  <a:pt x="1005733" y="2418620"/>
                </a:moveTo>
                <a:lnTo>
                  <a:pt x="1161268" y="2418619"/>
                </a:lnTo>
                <a:lnTo>
                  <a:pt x="1908717" y="2327372"/>
                </a:lnTo>
                <a:cubicBezTo>
                  <a:pt x="1907780" y="1562072"/>
                  <a:pt x="1906844" y="796773"/>
                  <a:pt x="1905907" y="31473"/>
                </a:cubicBezTo>
                <a:lnTo>
                  <a:pt x="1089579" y="0"/>
                </a:lnTo>
                <a:cubicBezTo>
                  <a:pt x="1083854" y="2934"/>
                  <a:pt x="358644" y="139374"/>
                  <a:pt x="352919" y="142308"/>
                </a:cubicBezTo>
                <a:lnTo>
                  <a:pt x="57340" y="967454"/>
                </a:lnTo>
                <a:lnTo>
                  <a:pt x="0" y="2466079"/>
                </a:lnTo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29000">
                <a:schemeClr val="bg1">
                  <a:lumMod val="85000"/>
                </a:schemeClr>
              </a:gs>
              <a:gs pos="65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grpSp>
        <p:nvGrpSpPr>
          <p:cNvPr id="7" name="그룹 13"/>
          <p:cNvGrpSpPr>
            <a:grpSpLocks/>
          </p:cNvGrpSpPr>
          <p:nvPr/>
        </p:nvGrpSpPr>
        <p:grpSpPr bwMode="auto">
          <a:xfrm>
            <a:off x="7832725" y="1635126"/>
            <a:ext cx="2073275" cy="5106988"/>
            <a:chOff x="7833321" y="1635798"/>
            <a:chExt cx="2072680" cy="5105570"/>
          </a:xfrm>
        </p:grpSpPr>
        <p:pic>
          <p:nvPicPr>
            <p:cNvPr id="8" name="Picture 4" descr="C:\Users\choiyb\Desktop\등대01.png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 l="24551" r="5984"/>
            <a:stretch>
              <a:fillRect/>
            </a:stretch>
          </p:blipFill>
          <p:spPr bwMode="auto">
            <a:xfrm>
              <a:off x="7833321" y="1635798"/>
              <a:ext cx="2072680" cy="5105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29" descr="aa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gray">
            <a:xfrm>
              <a:off x="8053214" y="1988840"/>
              <a:ext cx="1195417" cy="10459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2" descr="C:\Users\choiyb\Desktop\임시작업\Untitled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9027" y="250851"/>
            <a:ext cx="1263651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28497" y="2277045"/>
            <a:ext cx="8420100" cy="1224133"/>
          </a:xfrm>
        </p:spPr>
        <p:txBody>
          <a:bodyPr anchor="t">
            <a:noAutofit/>
          </a:bodyPr>
          <a:lstStyle>
            <a:lvl1pPr algn="l"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28497" y="3212976"/>
            <a:ext cx="6934200" cy="157445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목차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3"/>
          <p:cNvSpPr/>
          <p:nvPr/>
        </p:nvSpPr>
        <p:spPr>
          <a:xfrm>
            <a:off x="350840" y="-100013"/>
            <a:ext cx="2184400" cy="3024188"/>
          </a:xfrm>
          <a:custGeom>
            <a:avLst/>
            <a:gdLst>
              <a:gd name="connsiteX0" fmla="*/ 0 w 2016348"/>
              <a:gd name="connsiteY0" fmla="*/ 0 h 2016348"/>
              <a:gd name="connsiteX1" fmla="*/ 2016348 w 2016348"/>
              <a:gd name="connsiteY1" fmla="*/ 0 h 2016348"/>
              <a:gd name="connsiteX2" fmla="*/ 2016348 w 2016348"/>
              <a:gd name="connsiteY2" fmla="*/ 2016348 h 2016348"/>
              <a:gd name="connsiteX3" fmla="*/ 0 w 2016348"/>
              <a:gd name="connsiteY3" fmla="*/ 2016348 h 2016348"/>
              <a:gd name="connsiteX4" fmla="*/ 0 w 2016348"/>
              <a:gd name="connsiteY4" fmla="*/ 0 h 2016348"/>
              <a:gd name="connsiteX0" fmla="*/ 0 w 2016348"/>
              <a:gd name="connsiteY0" fmla="*/ 0 h 2016348"/>
              <a:gd name="connsiteX1" fmla="*/ 2016348 w 2016348"/>
              <a:gd name="connsiteY1" fmla="*/ 0 h 2016348"/>
              <a:gd name="connsiteX2" fmla="*/ 2016348 w 2016348"/>
              <a:gd name="connsiteY2" fmla="*/ 1750534 h 2016348"/>
              <a:gd name="connsiteX3" fmla="*/ 0 w 2016348"/>
              <a:gd name="connsiteY3" fmla="*/ 2016348 h 2016348"/>
              <a:gd name="connsiteX4" fmla="*/ 0 w 2016348"/>
              <a:gd name="connsiteY4" fmla="*/ 0 h 2016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6348" h="2016348">
                <a:moveTo>
                  <a:pt x="0" y="0"/>
                </a:moveTo>
                <a:lnTo>
                  <a:pt x="2016348" y="0"/>
                </a:lnTo>
                <a:lnTo>
                  <a:pt x="2016348" y="1750534"/>
                </a:lnTo>
                <a:lnTo>
                  <a:pt x="0" y="201634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9086915" y="6504149"/>
            <a:ext cx="547689" cy="187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9334508" y="6550026"/>
            <a:ext cx="481013" cy="139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 idx="4294967295"/>
          </p:nvPr>
        </p:nvSpPr>
        <p:spPr>
          <a:xfrm>
            <a:off x="494817" y="836712"/>
            <a:ext cx="1896521" cy="510828"/>
          </a:xfrm>
        </p:spPr>
        <p:txBody>
          <a:bodyPr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6"/>
          <p:cNvSpPr/>
          <p:nvPr/>
        </p:nvSpPr>
        <p:spPr>
          <a:xfrm>
            <a:off x="193741" y="-100013"/>
            <a:ext cx="9518651" cy="936626"/>
          </a:xfrm>
          <a:custGeom>
            <a:avLst/>
            <a:gdLst>
              <a:gd name="connsiteX0" fmla="*/ 0 w 8785225"/>
              <a:gd name="connsiteY0" fmla="*/ 0 h 810069"/>
              <a:gd name="connsiteX1" fmla="*/ 8785225 w 8785225"/>
              <a:gd name="connsiteY1" fmla="*/ 0 h 810069"/>
              <a:gd name="connsiteX2" fmla="*/ 8785225 w 8785225"/>
              <a:gd name="connsiteY2" fmla="*/ 810069 h 810069"/>
              <a:gd name="connsiteX3" fmla="*/ 0 w 8785225"/>
              <a:gd name="connsiteY3" fmla="*/ 810069 h 810069"/>
              <a:gd name="connsiteX4" fmla="*/ 0 w 8785225"/>
              <a:gd name="connsiteY4" fmla="*/ 0 h 810069"/>
              <a:gd name="connsiteX0" fmla="*/ 0 w 8785225"/>
              <a:gd name="connsiteY0" fmla="*/ 0 h 810069"/>
              <a:gd name="connsiteX1" fmla="*/ 8785225 w 8785225"/>
              <a:gd name="connsiteY1" fmla="*/ 0 h 810069"/>
              <a:gd name="connsiteX2" fmla="*/ 8752568 w 8785225"/>
              <a:gd name="connsiteY2" fmla="*/ 320212 h 810069"/>
              <a:gd name="connsiteX3" fmla="*/ 0 w 8785225"/>
              <a:gd name="connsiteY3" fmla="*/ 810069 h 810069"/>
              <a:gd name="connsiteX4" fmla="*/ 0 w 8785225"/>
              <a:gd name="connsiteY4" fmla="*/ 0 h 810069"/>
              <a:gd name="connsiteX0" fmla="*/ 0 w 8785225"/>
              <a:gd name="connsiteY0" fmla="*/ 0 h 810069"/>
              <a:gd name="connsiteX1" fmla="*/ 8785225 w 8785225"/>
              <a:gd name="connsiteY1" fmla="*/ 0 h 810069"/>
              <a:gd name="connsiteX2" fmla="*/ 8781143 w 8785225"/>
              <a:gd name="connsiteY2" fmla="*/ 263062 h 810069"/>
              <a:gd name="connsiteX3" fmla="*/ 0 w 8785225"/>
              <a:gd name="connsiteY3" fmla="*/ 810069 h 810069"/>
              <a:gd name="connsiteX4" fmla="*/ 0 w 8785225"/>
              <a:gd name="connsiteY4" fmla="*/ 0 h 810069"/>
              <a:gd name="connsiteX0" fmla="*/ 0 w 8785225"/>
              <a:gd name="connsiteY0" fmla="*/ 0 h 810069"/>
              <a:gd name="connsiteX1" fmla="*/ 8785225 w 8785225"/>
              <a:gd name="connsiteY1" fmla="*/ 0 h 810069"/>
              <a:gd name="connsiteX2" fmla="*/ 8781143 w 8785225"/>
              <a:gd name="connsiteY2" fmla="*/ 304692 h 810069"/>
              <a:gd name="connsiteX3" fmla="*/ 0 w 8785225"/>
              <a:gd name="connsiteY3" fmla="*/ 810069 h 810069"/>
              <a:gd name="connsiteX4" fmla="*/ 0 w 8785225"/>
              <a:gd name="connsiteY4" fmla="*/ 0 h 810069"/>
              <a:gd name="connsiteX0" fmla="*/ 0 w 8785225"/>
              <a:gd name="connsiteY0" fmla="*/ 0 h 810069"/>
              <a:gd name="connsiteX1" fmla="*/ 8785225 w 8785225"/>
              <a:gd name="connsiteY1" fmla="*/ 0 h 810069"/>
              <a:gd name="connsiteX2" fmla="*/ 8781143 w 8785225"/>
              <a:gd name="connsiteY2" fmla="*/ 397338 h 810069"/>
              <a:gd name="connsiteX3" fmla="*/ 0 w 8785225"/>
              <a:gd name="connsiteY3" fmla="*/ 810069 h 810069"/>
              <a:gd name="connsiteX4" fmla="*/ 0 w 8785225"/>
              <a:gd name="connsiteY4" fmla="*/ 0 h 810069"/>
              <a:gd name="connsiteX0" fmla="*/ 0 w 8785225"/>
              <a:gd name="connsiteY0" fmla="*/ 0 h 810069"/>
              <a:gd name="connsiteX1" fmla="*/ 8785225 w 8785225"/>
              <a:gd name="connsiteY1" fmla="*/ 0 h 810069"/>
              <a:gd name="connsiteX2" fmla="*/ 8781143 w 8785225"/>
              <a:gd name="connsiteY2" fmla="*/ 526603 h 810069"/>
              <a:gd name="connsiteX3" fmla="*/ 0 w 8785225"/>
              <a:gd name="connsiteY3" fmla="*/ 810069 h 810069"/>
              <a:gd name="connsiteX4" fmla="*/ 0 w 8785225"/>
              <a:gd name="connsiteY4" fmla="*/ 0 h 810069"/>
              <a:gd name="connsiteX0" fmla="*/ 0 w 8785225"/>
              <a:gd name="connsiteY0" fmla="*/ 0 h 810069"/>
              <a:gd name="connsiteX1" fmla="*/ 8785225 w 8785225"/>
              <a:gd name="connsiteY1" fmla="*/ 0 h 810069"/>
              <a:gd name="connsiteX2" fmla="*/ 8781143 w 8785225"/>
              <a:gd name="connsiteY2" fmla="*/ 599870 h 810069"/>
              <a:gd name="connsiteX3" fmla="*/ 0 w 8785225"/>
              <a:gd name="connsiteY3" fmla="*/ 810069 h 810069"/>
              <a:gd name="connsiteX4" fmla="*/ 0 w 8785225"/>
              <a:gd name="connsiteY4" fmla="*/ 0 h 810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5225" h="810069">
                <a:moveTo>
                  <a:pt x="0" y="0"/>
                </a:moveTo>
                <a:lnTo>
                  <a:pt x="8785225" y="0"/>
                </a:lnTo>
                <a:cubicBezTo>
                  <a:pt x="8783864" y="87687"/>
                  <a:pt x="8782504" y="512183"/>
                  <a:pt x="8781143" y="599870"/>
                </a:cubicBezTo>
                <a:lnTo>
                  <a:pt x="0" y="81006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000">
              <a:solidFill>
                <a:srgbClr val="FFFFFF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3774" y="298829"/>
            <a:ext cx="9238583" cy="331086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5132" y="980728"/>
            <a:ext cx="9226970" cy="5040560"/>
          </a:xfrm>
        </p:spPr>
        <p:txBody>
          <a:bodyPr>
            <a:noAutofit/>
          </a:bodyPr>
          <a:lstStyle>
            <a:lvl1pPr>
              <a:defRPr sz="1200" b="1">
                <a:solidFill>
                  <a:schemeClr val="tx2"/>
                </a:solidFill>
              </a:defRPr>
            </a:lvl1pPr>
            <a:lvl2pPr marL="452438" indent="-165100">
              <a:defRPr sz="1100">
                <a:solidFill>
                  <a:schemeClr val="tx1"/>
                </a:solidFill>
              </a:defRPr>
            </a:lvl2pPr>
            <a:lvl3pPr marL="712788" indent="-160338">
              <a:defRPr sz="1100">
                <a:solidFill>
                  <a:schemeClr val="tx1"/>
                </a:solidFill>
              </a:defRPr>
            </a:lvl3pPr>
            <a:lvl4pPr marL="893763" indent="-180975">
              <a:defRPr sz="1050">
                <a:solidFill>
                  <a:schemeClr val="tx1"/>
                </a:solidFill>
              </a:defRPr>
            </a:lvl4pPr>
            <a:lvl5pPr marL="1074738" indent="-141288"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3"/>
          </p:nvPr>
        </p:nvSpPr>
        <p:spPr>
          <a:xfrm>
            <a:off x="350850" y="6457779"/>
            <a:ext cx="8892640" cy="283757"/>
          </a:xfrm>
        </p:spPr>
        <p:txBody>
          <a:bodyPr/>
          <a:lstStyle>
            <a:lvl1pPr marL="0" indent="0">
              <a:buNone/>
              <a:defRPr sz="9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85738" indent="0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6"/>
          <p:cNvSpPr/>
          <p:nvPr/>
        </p:nvSpPr>
        <p:spPr>
          <a:xfrm>
            <a:off x="193741" y="-98424"/>
            <a:ext cx="9518651" cy="935038"/>
          </a:xfrm>
          <a:custGeom>
            <a:avLst/>
            <a:gdLst>
              <a:gd name="connsiteX0" fmla="*/ 0 w 8785225"/>
              <a:gd name="connsiteY0" fmla="*/ 0 h 810069"/>
              <a:gd name="connsiteX1" fmla="*/ 8785225 w 8785225"/>
              <a:gd name="connsiteY1" fmla="*/ 0 h 810069"/>
              <a:gd name="connsiteX2" fmla="*/ 8785225 w 8785225"/>
              <a:gd name="connsiteY2" fmla="*/ 810069 h 810069"/>
              <a:gd name="connsiteX3" fmla="*/ 0 w 8785225"/>
              <a:gd name="connsiteY3" fmla="*/ 810069 h 810069"/>
              <a:gd name="connsiteX4" fmla="*/ 0 w 8785225"/>
              <a:gd name="connsiteY4" fmla="*/ 0 h 810069"/>
              <a:gd name="connsiteX0" fmla="*/ 0 w 8785225"/>
              <a:gd name="connsiteY0" fmla="*/ 0 h 810069"/>
              <a:gd name="connsiteX1" fmla="*/ 8785225 w 8785225"/>
              <a:gd name="connsiteY1" fmla="*/ 0 h 810069"/>
              <a:gd name="connsiteX2" fmla="*/ 8752568 w 8785225"/>
              <a:gd name="connsiteY2" fmla="*/ 320212 h 810069"/>
              <a:gd name="connsiteX3" fmla="*/ 0 w 8785225"/>
              <a:gd name="connsiteY3" fmla="*/ 810069 h 810069"/>
              <a:gd name="connsiteX4" fmla="*/ 0 w 8785225"/>
              <a:gd name="connsiteY4" fmla="*/ 0 h 810069"/>
              <a:gd name="connsiteX0" fmla="*/ 0 w 8785225"/>
              <a:gd name="connsiteY0" fmla="*/ 0 h 810069"/>
              <a:gd name="connsiteX1" fmla="*/ 8785225 w 8785225"/>
              <a:gd name="connsiteY1" fmla="*/ 0 h 810069"/>
              <a:gd name="connsiteX2" fmla="*/ 8781143 w 8785225"/>
              <a:gd name="connsiteY2" fmla="*/ 263062 h 810069"/>
              <a:gd name="connsiteX3" fmla="*/ 0 w 8785225"/>
              <a:gd name="connsiteY3" fmla="*/ 810069 h 810069"/>
              <a:gd name="connsiteX4" fmla="*/ 0 w 8785225"/>
              <a:gd name="connsiteY4" fmla="*/ 0 h 810069"/>
              <a:gd name="connsiteX0" fmla="*/ 0 w 8785225"/>
              <a:gd name="connsiteY0" fmla="*/ 0 h 810069"/>
              <a:gd name="connsiteX1" fmla="*/ 8785225 w 8785225"/>
              <a:gd name="connsiteY1" fmla="*/ 0 h 810069"/>
              <a:gd name="connsiteX2" fmla="*/ 8781143 w 8785225"/>
              <a:gd name="connsiteY2" fmla="*/ 304692 h 810069"/>
              <a:gd name="connsiteX3" fmla="*/ 0 w 8785225"/>
              <a:gd name="connsiteY3" fmla="*/ 810069 h 810069"/>
              <a:gd name="connsiteX4" fmla="*/ 0 w 8785225"/>
              <a:gd name="connsiteY4" fmla="*/ 0 h 810069"/>
              <a:gd name="connsiteX0" fmla="*/ 0 w 8785225"/>
              <a:gd name="connsiteY0" fmla="*/ 0 h 810069"/>
              <a:gd name="connsiteX1" fmla="*/ 8785225 w 8785225"/>
              <a:gd name="connsiteY1" fmla="*/ 0 h 810069"/>
              <a:gd name="connsiteX2" fmla="*/ 8781143 w 8785225"/>
              <a:gd name="connsiteY2" fmla="*/ 397338 h 810069"/>
              <a:gd name="connsiteX3" fmla="*/ 0 w 8785225"/>
              <a:gd name="connsiteY3" fmla="*/ 810069 h 810069"/>
              <a:gd name="connsiteX4" fmla="*/ 0 w 8785225"/>
              <a:gd name="connsiteY4" fmla="*/ 0 h 810069"/>
              <a:gd name="connsiteX0" fmla="*/ 0 w 8785225"/>
              <a:gd name="connsiteY0" fmla="*/ 0 h 810069"/>
              <a:gd name="connsiteX1" fmla="*/ 8785225 w 8785225"/>
              <a:gd name="connsiteY1" fmla="*/ 0 h 810069"/>
              <a:gd name="connsiteX2" fmla="*/ 8781143 w 8785225"/>
              <a:gd name="connsiteY2" fmla="*/ 526603 h 810069"/>
              <a:gd name="connsiteX3" fmla="*/ 0 w 8785225"/>
              <a:gd name="connsiteY3" fmla="*/ 810069 h 810069"/>
              <a:gd name="connsiteX4" fmla="*/ 0 w 8785225"/>
              <a:gd name="connsiteY4" fmla="*/ 0 h 810069"/>
              <a:gd name="connsiteX0" fmla="*/ 0 w 8785225"/>
              <a:gd name="connsiteY0" fmla="*/ 0 h 810069"/>
              <a:gd name="connsiteX1" fmla="*/ 8785225 w 8785225"/>
              <a:gd name="connsiteY1" fmla="*/ 0 h 810069"/>
              <a:gd name="connsiteX2" fmla="*/ 8781143 w 8785225"/>
              <a:gd name="connsiteY2" fmla="*/ 599870 h 810069"/>
              <a:gd name="connsiteX3" fmla="*/ 0 w 8785225"/>
              <a:gd name="connsiteY3" fmla="*/ 810069 h 810069"/>
              <a:gd name="connsiteX4" fmla="*/ 0 w 8785225"/>
              <a:gd name="connsiteY4" fmla="*/ 0 h 810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5225" h="810069">
                <a:moveTo>
                  <a:pt x="0" y="0"/>
                </a:moveTo>
                <a:lnTo>
                  <a:pt x="8785225" y="0"/>
                </a:lnTo>
                <a:cubicBezTo>
                  <a:pt x="8783864" y="87687"/>
                  <a:pt x="8782504" y="512183"/>
                  <a:pt x="8781143" y="599870"/>
                </a:cubicBezTo>
                <a:lnTo>
                  <a:pt x="0" y="81006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6600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000">
              <a:solidFill>
                <a:srgbClr val="FFFFFF"/>
              </a:solidFill>
            </a:endParaRPr>
          </a:p>
        </p:txBody>
      </p:sp>
      <p:sp>
        <p:nvSpPr>
          <p:cNvPr id="6" name="직사각형 6"/>
          <p:cNvSpPr/>
          <p:nvPr/>
        </p:nvSpPr>
        <p:spPr>
          <a:xfrm>
            <a:off x="260379" y="-171450"/>
            <a:ext cx="9375777" cy="954088"/>
          </a:xfrm>
          <a:custGeom>
            <a:avLst/>
            <a:gdLst>
              <a:gd name="connsiteX0" fmla="*/ 0 w 8785225"/>
              <a:gd name="connsiteY0" fmla="*/ 0 h 810069"/>
              <a:gd name="connsiteX1" fmla="*/ 8785225 w 8785225"/>
              <a:gd name="connsiteY1" fmla="*/ 0 h 810069"/>
              <a:gd name="connsiteX2" fmla="*/ 8785225 w 8785225"/>
              <a:gd name="connsiteY2" fmla="*/ 810069 h 810069"/>
              <a:gd name="connsiteX3" fmla="*/ 0 w 8785225"/>
              <a:gd name="connsiteY3" fmla="*/ 810069 h 810069"/>
              <a:gd name="connsiteX4" fmla="*/ 0 w 8785225"/>
              <a:gd name="connsiteY4" fmla="*/ 0 h 810069"/>
              <a:gd name="connsiteX0" fmla="*/ 0 w 8785225"/>
              <a:gd name="connsiteY0" fmla="*/ 0 h 810069"/>
              <a:gd name="connsiteX1" fmla="*/ 8785225 w 8785225"/>
              <a:gd name="connsiteY1" fmla="*/ 0 h 810069"/>
              <a:gd name="connsiteX2" fmla="*/ 8752568 w 8785225"/>
              <a:gd name="connsiteY2" fmla="*/ 320212 h 810069"/>
              <a:gd name="connsiteX3" fmla="*/ 0 w 8785225"/>
              <a:gd name="connsiteY3" fmla="*/ 810069 h 810069"/>
              <a:gd name="connsiteX4" fmla="*/ 0 w 8785225"/>
              <a:gd name="connsiteY4" fmla="*/ 0 h 810069"/>
              <a:gd name="connsiteX0" fmla="*/ 0 w 8785225"/>
              <a:gd name="connsiteY0" fmla="*/ 0 h 810069"/>
              <a:gd name="connsiteX1" fmla="*/ 8785225 w 8785225"/>
              <a:gd name="connsiteY1" fmla="*/ 0 h 810069"/>
              <a:gd name="connsiteX2" fmla="*/ 8781143 w 8785225"/>
              <a:gd name="connsiteY2" fmla="*/ 263062 h 810069"/>
              <a:gd name="connsiteX3" fmla="*/ 0 w 8785225"/>
              <a:gd name="connsiteY3" fmla="*/ 810069 h 810069"/>
              <a:gd name="connsiteX4" fmla="*/ 0 w 8785225"/>
              <a:gd name="connsiteY4" fmla="*/ 0 h 810069"/>
              <a:gd name="connsiteX0" fmla="*/ 0 w 8785225"/>
              <a:gd name="connsiteY0" fmla="*/ 0 h 810069"/>
              <a:gd name="connsiteX1" fmla="*/ 8785225 w 8785225"/>
              <a:gd name="connsiteY1" fmla="*/ 0 h 810069"/>
              <a:gd name="connsiteX2" fmla="*/ 8781143 w 8785225"/>
              <a:gd name="connsiteY2" fmla="*/ 304692 h 810069"/>
              <a:gd name="connsiteX3" fmla="*/ 0 w 8785225"/>
              <a:gd name="connsiteY3" fmla="*/ 810069 h 810069"/>
              <a:gd name="connsiteX4" fmla="*/ 0 w 8785225"/>
              <a:gd name="connsiteY4" fmla="*/ 0 h 810069"/>
              <a:gd name="connsiteX0" fmla="*/ 0 w 8785225"/>
              <a:gd name="connsiteY0" fmla="*/ 0 h 810069"/>
              <a:gd name="connsiteX1" fmla="*/ 8785225 w 8785225"/>
              <a:gd name="connsiteY1" fmla="*/ 0 h 810069"/>
              <a:gd name="connsiteX2" fmla="*/ 8781143 w 8785225"/>
              <a:gd name="connsiteY2" fmla="*/ 397338 h 810069"/>
              <a:gd name="connsiteX3" fmla="*/ 0 w 8785225"/>
              <a:gd name="connsiteY3" fmla="*/ 810069 h 810069"/>
              <a:gd name="connsiteX4" fmla="*/ 0 w 8785225"/>
              <a:gd name="connsiteY4" fmla="*/ 0 h 810069"/>
              <a:gd name="connsiteX0" fmla="*/ 0 w 8785225"/>
              <a:gd name="connsiteY0" fmla="*/ 0 h 810069"/>
              <a:gd name="connsiteX1" fmla="*/ 8785225 w 8785225"/>
              <a:gd name="connsiteY1" fmla="*/ 0 h 810069"/>
              <a:gd name="connsiteX2" fmla="*/ 8781143 w 8785225"/>
              <a:gd name="connsiteY2" fmla="*/ 526603 h 810069"/>
              <a:gd name="connsiteX3" fmla="*/ 0 w 8785225"/>
              <a:gd name="connsiteY3" fmla="*/ 810069 h 810069"/>
              <a:gd name="connsiteX4" fmla="*/ 0 w 8785225"/>
              <a:gd name="connsiteY4" fmla="*/ 0 h 810069"/>
              <a:gd name="connsiteX0" fmla="*/ 0 w 8785225"/>
              <a:gd name="connsiteY0" fmla="*/ 0 h 810069"/>
              <a:gd name="connsiteX1" fmla="*/ 8785225 w 8785225"/>
              <a:gd name="connsiteY1" fmla="*/ 0 h 810069"/>
              <a:gd name="connsiteX2" fmla="*/ 8781143 w 8785225"/>
              <a:gd name="connsiteY2" fmla="*/ 599870 h 810069"/>
              <a:gd name="connsiteX3" fmla="*/ 0 w 8785225"/>
              <a:gd name="connsiteY3" fmla="*/ 810069 h 810069"/>
              <a:gd name="connsiteX4" fmla="*/ 0 w 8785225"/>
              <a:gd name="connsiteY4" fmla="*/ 0 h 810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5225" h="810069">
                <a:moveTo>
                  <a:pt x="0" y="0"/>
                </a:moveTo>
                <a:lnTo>
                  <a:pt x="8785225" y="0"/>
                </a:lnTo>
                <a:cubicBezTo>
                  <a:pt x="8783864" y="87687"/>
                  <a:pt x="8782504" y="512183"/>
                  <a:pt x="8781143" y="599870"/>
                </a:cubicBezTo>
                <a:lnTo>
                  <a:pt x="0" y="81006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000">
              <a:solidFill>
                <a:srgbClr val="FFFFFF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3774" y="298829"/>
            <a:ext cx="9238583" cy="331086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chemeClr val="tx1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5132" y="980728"/>
            <a:ext cx="9226970" cy="5040560"/>
          </a:xfrm>
          <a:ln>
            <a:noFill/>
          </a:ln>
        </p:spPr>
        <p:txBody>
          <a:bodyPr>
            <a:noAutofit/>
          </a:bodyPr>
          <a:lstStyle>
            <a:lvl1pPr>
              <a:defRPr sz="1200" b="1">
                <a:solidFill>
                  <a:schemeClr val="tx2"/>
                </a:solidFill>
              </a:defRPr>
            </a:lvl1pPr>
            <a:lvl2pPr marL="452438" indent="-165100">
              <a:defRPr sz="1100">
                <a:solidFill>
                  <a:schemeClr val="tx1"/>
                </a:solidFill>
              </a:defRPr>
            </a:lvl2pPr>
            <a:lvl3pPr marL="712788" indent="-160338">
              <a:defRPr sz="1100">
                <a:solidFill>
                  <a:schemeClr val="tx1"/>
                </a:solidFill>
              </a:defRPr>
            </a:lvl3pPr>
            <a:lvl4pPr marL="893763" indent="-180975">
              <a:buClr>
                <a:schemeClr val="accent1"/>
              </a:buClr>
              <a:defRPr sz="1050">
                <a:solidFill>
                  <a:schemeClr val="tx1"/>
                </a:solidFill>
              </a:defRPr>
            </a:lvl4pPr>
            <a:lvl5pPr marL="1074738" indent="-141288"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5" name="텍스트 개체 틀 8"/>
          <p:cNvSpPr>
            <a:spLocks noGrp="1"/>
          </p:cNvSpPr>
          <p:nvPr>
            <p:ph type="body" sz="quarter" idx="13"/>
          </p:nvPr>
        </p:nvSpPr>
        <p:spPr>
          <a:xfrm>
            <a:off x="350850" y="6457779"/>
            <a:ext cx="8892640" cy="283757"/>
          </a:xfrm>
        </p:spPr>
        <p:txBody>
          <a:bodyPr/>
          <a:lstStyle>
            <a:lvl1pPr marL="0" indent="0">
              <a:buNone/>
              <a:defRPr sz="9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85738" indent="0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6"/>
          <p:cNvSpPr/>
          <p:nvPr/>
        </p:nvSpPr>
        <p:spPr>
          <a:xfrm>
            <a:off x="2855974" y="1458914"/>
            <a:ext cx="4176713" cy="3384550"/>
          </a:xfrm>
          <a:custGeom>
            <a:avLst/>
            <a:gdLst>
              <a:gd name="connsiteX0" fmla="*/ 0 w 8784976"/>
              <a:gd name="connsiteY0" fmla="*/ 0 h 4653136"/>
              <a:gd name="connsiteX1" fmla="*/ 8784976 w 8784976"/>
              <a:gd name="connsiteY1" fmla="*/ 0 h 4653136"/>
              <a:gd name="connsiteX2" fmla="*/ 8784976 w 8784976"/>
              <a:gd name="connsiteY2" fmla="*/ 4653136 h 4653136"/>
              <a:gd name="connsiteX3" fmla="*/ 0 w 8784976"/>
              <a:gd name="connsiteY3" fmla="*/ 4653136 h 4653136"/>
              <a:gd name="connsiteX4" fmla="*/ 0 w 8784976"/>
              <a:gd name="connsiteY4" fmla="*/ 0 h 4653136"/>
              <a:gd name="connsiteX0" fmla="*/ 0 w 8784976"/>
              <a:gd name="connsiteY0" fmla="*/ 0 h 4653136"/>
              <a:gd name="connsiteX1" fmla="*/ 8784976 w 8784976"/>
              <a:gd name="connsiteY1" fmla="*/ 0 h 4653136"/>
              <a:gd name="connsiteX2" fmla="*/ 8774343 w 8784976"/>
              <a:gd name="connsiteY2" fmla="*/ 4004550 h 4653136"/>
              <a:gd name="connsiteX3" fmla="*/ 0 w 8784976"/>
              <a:gd name="connsiteY3" fmla="*/ 4653136 h 4653136"/>
              <a:gd name="connsiteX4" fmla="*/ 0 w 8784976"/>
              <a:gd name="connsiteY4" fmla="*/ 0 h 4653136"/>
              <a:gd name="connsiteX0" fmla="*/ 0 w 8786223"/>
              <a:gd name="connsiteY0" fmla="*/ 0 h 4653136"/>
              <a:gd name="connsiteX1" fmla="*/ 8784976 w 8786223"/>
              <a:gd name="connsiteY1" fmla="*/ 0 h 4653136"/>
              <a:gd name="connsiteX2" fmla="*/ 8785229 w 8786223"/>
              <a:gd name="connsiteY2" fmla="*/ 4516831 h 4653136"/>
              <a:gd name="connsiteX3" fmla="*/ 0 w 8786223"/>
              <a:gd name="connsiteY3" fmla="*/ 4653136 h 4653136"/>
              <a:gd name="connsiteX4" fmla="*/ 0 w 8786223"/>
              <a:gd name="connsiteY4" fmla="*/ 0 h 4653136"/>
              <a:gd name="connsiteX0" fmla="*/ 0 w 8786223"/>
              <a:gd name="connsiteY0" fmla="*/ 0 h 4653136"/>
              <a:gd name="connsiteX1" fmla="*/ 8784976 w 8786223"/>
              <a:gd name="connsiteY1" fmla="*/ 0 h 4653136"/>
              <a:gd name="connsiteX2" fmla="*/ 8785229 w 8786223"/>
              <a:gd name="connsiteY2" fmla="*/ 4570353 h 4653136"/>
              <a:gd name="connsiteX3" fmla="*/ 0 w 8786223"/>
              <a:gd name="connsiteY3" fmla="*/ 4653136 h 4653136"/>
              <a:gd name="connsiteX4" fmla="*/ 0 w 8786223"/>
              <a:gd name="connsiteY4" fmla="*/ 0 h 4653136"/>
              <a:gd name="connsiteX0" fmla="*/ 0 w 8786223"/>
              <a:gd name="connsiteY0" fmla="*/ 0 h 4653136"/>
              <a:gd name="connsiteX1" fmla="*/ 8784976 w 8786223"/>
              <a:gd name="connsiteY1" fmla="*/ 0 h 4653136"/>
              <a:gd name="connsiteX2" fmla="*/ 8785230 w 8786223"/>
              <a:gd name="connsiteY2" fmla="*/ 4442304 h 4653136"/>
              <a:gd name="connsiteX3" fmla="*/ 0 w 8786223"/>
              <a:gd name="connsiteY3" fmla="*/ 4653136 h 4653136"/>
              <a:gd name="connsiteX4" fmla="*/ 0 w 8786223"/>
              <a:gd name="connsiteY4" fmla="*/ 0 h 4653136"/>
              <a:gd name="connsiteX0" fmla="*/ 0 w 8786223"/>
              <a:gd name="connsiteY0" fmla="*/ 0 h 4653136"/>
              <a:gd name="connsiteX1" fmla="*/ 8784976 w 8786223"/>
              <a:gd name="connsiteY1" fmla="*/ 0 h 4653136"/>
              <a:gd name="connsiteX2" fmla="*/ 8785230 w 8786223"/>
              <a:gd name="connsiteY2" fmla="*/ 4360818 h 4653136"/>
              <a:gd name="connsiteX3" fmla="*/ 0 w 8786223"/>
              <a:gd name="connsiteY3" fmla="*/ 4653136 h 4653136"/>
              <a:gd name="connsiteX4" fmla="*/ 0 w 8786223"/>
              <a:gd name="connsiteY4" fmla="*/ 0 h 465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6223" h="4653136">
                <a:moveTo>
                  <a:pt x="0" y="0"/>
                </a:moveTo>
                <a:lnTo>
                  <a:pt x="8784976" y="0"/>
                </a:lnTo>
                <a:cubicBezTo>
                  <a:pt x="8781432" y="1334850"/>
                  <a:pt x="8788774" y="3025968"/>
                  <a:pt x="8785230" y="4360818"/>
                </a:cubicBezTo>
                <a:lnTo>
                  <a:pt x="0" y="465313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outerShdw blurRad="241300" dist="12700" dir="2700000" sx="103000" sy="103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000">
              <a:solidFill>
                <a:srgbClr val="FFFFFF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9086915" y="6499386"/>
            <a:ext cx="547689" cy="187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9334508" y="6550026"/>
            <a:ext cx="481013" cy="139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14316" y="1916832"/>
            <a:ext cx="3077372" cy="2304630"/>
          </a:xfrm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6"/>
          <p:cNvSpPr/>
          <p:nvPr/>
        </p:nvSpPr>
        <p:spPr>
          <a:xfrm>
            <a:off x="2855974" y="1458914"/>
            <a:ext cx="4176713" cy="3384550"/>
          </a:xfrm>
          <a:custGeom>
            <a:avLst/>
            <a:gdLst>
              <a:gd name="connsiteX0" fmla="*/ 0 w 8784976"/>
              <a:gd name="connsiteY0" fmla="*/ 0 h 4653136"/>
              <a:gd name="connsiteX1" fmla="*/ 8784976 w 8784976"/>
              <a:gd name="connsiteY1" fmla="*/ 0 h 4653136"/>
              <a:gd name="connsiteX2" fmla="*/ 8784976 w 8784976"/>
              <a:gd name="connsiteY2" fmla="*/ 4653136 h 4653136"/>
              <a:gd name="connsiteX3" fmla="*/ 0 w 8784976"/>
              <a:gd name="connsiteY3" fmla="*/ 4653136 h 4653136"/>
              <a:gd name="connsiteX4" fmla="*/ 0 w 8784976"/>
              <a:gd name="connsiteY4" fmla="*/ 0 h 4653136"/>
              <a:gd name="connsiteX0" fmla="*/ 0 w 8784976"/>
              <a:gd name="connsiteY0" fmla="*/ 0 h 4653136"/>
              <a:gd name="connsiteX1" fmla="*/ 8784976 w 8784976"/>
              <a:gd name="connsiteY1" fmla="*/ 0 h 4653136"/>
              <a:gd name="connsiteX2" fmla="*/ 8774343 w 8784976"/>
              <a:gd name="connsiteY2" fmla="*/ 4004550 h 4653136"/>
              <a:gd name="connsiteX3" fmla="*/ 0 w 8784976"/>
              <a:gd name="connsiteY3" fmla="*/ 4653136 h 4653136"/>
              <a:gd name="connsiteX4" fmla="*/ 0 w 8784976"/>
              <a:gd name="connsiteY4" fmla="*/ 0 h 4653136"/>
              <a:gd name="connsiteX0" fmla="*/ 0 w 8786223"/>
              <a:gd name="connsiteY0" fmla="*/ 0 h 4653136"/>
              <a:gd name="connsiteX1" fmla="*/ 8784976 w 8786223"/>
              <a:gd name="connsiteY1" fmla="*/ 0 h 4653136"/>
              <a:gd name="connsiteX2" fmla="*/ 8785229 w 8786223"/>
              <a:gd name="connsiteY2" fmla="*/ 4516831 h 4653136"/>
              <a:gd name="connsiteX3" fmla="*/ 0 w 8786223"/>
              <a:gd name="connsiteY3" fmla="*/ 4653136 h 4653136"/>
              <a:gd name="connsiteX4" fmla="*/ 0 w 8786223"/>
              <a:gd name="connsiteY4" fmla="*/ 0 h 4653136"/>
              <a:gd name="connsiteX0" fmla="*/ 0 w 8786223"/>
              <a:gd name="connsiteY0" fmla="*/ 0 h 4653136"/>
              <a:gd name="connsiteX1" fmla="*/ 8784976 w 8786223"/>
              <a:gd name="connsiteY1" fmla="*/ 0 h 4653136"/>
              <a:gd name="connsiteX2" fmla="*/ 8785229 w 8786223"/>
              <a:gd name="connsiteY2" fmla="*/ 4570353 h 4653136"/>
              <a:gd name="connsiteX3" fmla="*/ 0 w 8786223"/>
              <a:gd name="connsiteY3" fmla="*/ 4653136 h 4653136"/>
              <a:gd name="connsiteX4" fmla="*/ 0 w 8786223"/>
              <a:gd name="connsiteY4" fmla="*/ 0 h 4653136"/>
              <a:gd name="connsiteX0" fmla="*/ 0 w 8786223"/>
              <a:gd name="connsiteY0" fmla="*/ 0 h 4653136"/>
              <a:gd name="connsiteX1" fmla="*/ 8784976 w 8786223"/>
              <a:gd name="connsiteY1" fmla="*/ 0 h 4653136"/>
              <a:gd name="connsiteX2" fmla="*/ 8785230 w 8786223"/>
              <a:gd name="connsiteY2" fmla="*/ 4442304 h 4653136"/>
              <a:gd name="connsiteX3" fmla="*/ 0 w 8786223"/>
              <a:gd name="connsiteY3" fmla="*/ 4653136 h 4653136"/>
              <a:gd name="connsiteX4" fmla="*/ 0 w 8786223"/>
              <a:gd name="connsiteY4" fmla="*/ 0 h 4653136"/>
              <a:gd name="connsiteX0" fmla="*/ 0 w 8786223"/>
              <a:gd name="connsiteY0" fmla="*/ 0 h 4653136"/>
              <a:gd name="connsiteX1" fmla="*/ 8784976 w 8786223"/>
              <a:gd name="connsiteY1" fmla="*/ 0 h 4653136"/>
              <a:gd name="connsiteX2" fmla="*/ 8785230 w 8786223"/>
              <a:gd name="connsiteY2" fmla="*/ 4360818 h 4653136"/>
              <a:gd name="connsiteX3" fmla="*/ 0 w 8786223"/>
              <a:gd name="connsiteY3" fmla="*/ 4653136 h 4653136"/>
              <a:gd name="connsiteX4" fmla="*/ 0 w 8786223"/>
              <a:gd name="connsiteY4" fmla="*/ 0 h 465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6223" h="4653136">
                <a:moveTo>
                  <a:pt x="0" y="0"/>
                </a:moveTo>
                <a:lnTo>
                  <a:pt x="8784976" y="0"/>
                </a:lnTo>
                <a:cubicBezTo>
                  <a:pt x="8781432" y="1334850"/>
                  <a:pt x="8788774" y="3025968"/>
                  <a:pt x="8785230" y="4360818"/>
                </a:cubicBezTo>
                <a:lnTo>
                  <a:pt x="0" y="465313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outerShdw blurRad="241300" dist="12700" dir="2700000" sx="103000" sy="103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000">
              <a:solidFill>
                <a:srgbClr val="FFFFFF"/>
              </a:solidFill>
            </a:endParaRPr>
          </a:p>
        </p:txBody>
      </p:sp>
      <p:sp>
        <p:nvSpPr>
          <p:cNvPr id="4" name="직사각형 6"/>
          <p:cNvSpPr/>
          <p:nvPr/>
        </p:nvSpPr>
        <p:spPr>
          <a:xfrm>
            <a:off x="2968634" y="1566874"/>
            <a:ext cx="3951288" cy="3170237"/>
          </a:xfrm>
          <a:custGeom>
            <a:avLst/>
            <a:gdLst>
              <a:gd name="connsiteX0" fmla="*/ 0 w 8784976"/>
              <a:gd name="connsiteY0" fmla="*/ 0 h 4653136"/>
              <a:gd name="connsiteX1" fmla="*/ 8784976 w 8784976"/>
              <a:gd name="connsiteY1" fmla="*/ 0 h 4653136"/>
              <a:gd name="connsiteX2" fmla="*/ 8784976 w 8784976"/>
              <a:gd name="connsiteY2" fmla="*/ 4653136 h 4653136"/>
              <a:gd name="connsiteX3" fmla="*/ 0 w 8784976"/>
              <a:gd name="connsiteY3" fmla="*/ 4653136 h 4653136"/>
              <a:gd name="connsiteX4" fmla="*/ 0 w 8784976"/>
              <a:gd name="connsiteY4" fmla="*/ 0 h 4653136"/>
              <a:gd name="connsiteX0" fmla="*/ 0 w 8784976"/>
              <a:gd name="connsiteY0" fmla="*/ 0 h 4653136"/>
              <a:gd name="connsiteX1" fmla="*/ 8784976 w 8784976"/>
              <a:gd name="connsiteY1" fmla="*/ 0 h 4653136"/>
              <a:gd name="connsiteX2" fmla="*/ 8774343 w 8784976"/>
              <a:gd name="connsiteY2" fmla="*/ 4004550 h 4653136"/>
              <a:gd name="connsiteX3" fmla="*/ 0 w 8784976"/>
              <a:gd name="connsiteY3" fmla="*/ 4653136 h 4653136"/>
              <a:gd name="connsiteX4" fmla="*/ 0 w 8784976"/>
              <a:gd name="connsiteY4" fmla="*/ 0 h 4653136"/>
              <a:gd name="connsiteX0" fmla="*/ 0 w 8786223"/>
              <a:gd name="connsiteY0" fmla="*/ 0 h 4653136"/>
              <a:gd name="connsiteX1" fmla="*/ 8784976 w 8786223"/>
              <a:gd name="connsiteY1" fmla="*/ 0 h 4653136"/>
              <a:gd name="connsiteX2" fmla="*/ 8785229 w 8786223"/>
              <a:gd name="connsiteY2" fmla="*/ 4516831 h 4653136"/>
              <a:gd name="connsiteX3" fmla="*/ 0 w 8786223"/>
              <a:gd name="connsiteY3" fmla="*/ 4653136 h 4653136"/>
              <a:gd name="connsiteX4" fmla="*/ 0 w 8786223"/>
              <a:gd name="connsiteY4" fmla="*/ 0 h 4653136"/>
              <a:gd name="connsiteX0" fmla="*/ 0 w 8786223"/>
              <a:gd name="connsiteY0" fmla="*/ 0 h 4653136"/>
              <a:gd name="connsiteX1" fmla="*/ 8784976 w 8786223"/>
              <a:gd name="connsiteY1" fmla="*/ 0 h 4653136"/>
              <a:gd name="connsiteX2" fmla="*/ 8785229 w 8786223"/>
              <a:gd name="connsiteY2" fmla="*/ 4570353 h 4653136"/>
              <a:gd name="connsiteX3" fmla="*/ 0 w 8786223"/>
              <a:gd name="connsiteY3" fmla="*/ 4653136 h 4653136"/>
              <a:gd name="connsiteX4" fmla="*/ 0 w 8786223"/>
              <a:gd name="connsiteY4" fmla="*/ 0 h 4653136"/>
              <a:gd name="connsiteX0" fmla="*/ 0 w 8786223"/>
              <a:gd name="connsiteY0" fmla="*/ 0 h 4653136"/>
              <a:gd name="connsiteX1" fmla="*/ 8784976 w 8786223"/>
              <a:gd name="connsiteY1" fmla="*/ 0 h 4653136"/>
              <a:gd name="connsiteX2" fmla="*/ 8785230 w 8786223"/>
              <a:gd name="connsiteY2" fmla="*/ 4442304 h 4653136"/>
              <a:gd name="connsiteX3" fmla="*/ 0 w 8786223"/>
              <a:gd name="connsiteY3" fmla="*/ 4653136 h 4653136"/>
              <a:gd name="connsiteX4" fmla="*/ 0 w 8786223"/>
              <a:gd name="connsiteY4" fmla="*/ 0 h 4653136"/>
              <a:gd name="connsiteX0" fmla="*/ 0 w 8786223"/>
              <a:gd name="connsiteY0" fmla="*/ 0 h 4653136"/>
              <a:gd name="connsiteX1" fmla="*/ 8784976 w 8786223"/>
              <a:gd name="connsiteY1" fmla="*/ 0 h 4653136"/>
              <a:gd name="connsiteX2" fmla="*/ 8785230 w 8786223"/>
              <a:gd name="connsiteY2" fmla="*/ 4360818 h 4653136"/>
              <a:gd name="connsiteX3" fmla="*/ 0 w 8786223"/>
              <a:gd name="connsiteY3" fmla="*/ 4653136 h 4653136"/>
              <a:gd name="connsiteX4" fmla="*/ 0 w 8786223"/>
              <a:gd name="connsiteY4" fmla="*/ 0 h 465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6223" h="4653136">
                <a:moveTo>
                  <a:pt x="0" y="0"/>
                </a:moveTo>
                <a:lnTo>
                  <a:pt x="8784976" y="0"/>
                </a:lnTo>
                <a:cubicBezTo>
                  <a:pt x="8781432" y="1334850"/>
                  <a:pt x="8788774" y="3025968"/>
                  <a:pt x="8785230" y="4360818"/>
                </a:cubicBezTo>
                <a:lnTo>
                  <a:pt x="0" y="465313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2000">
              <a:solidFill>
                <a:srgbClr val="FFFFFF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9086915" y="6499386"/>
            <a:ext cx="547689" cy="187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9334508" y="6550026"/>
            <a:ext cx="481013" cy="139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14316" y="1916832"/>
            <a:ext cx="3077372" cy="2304630"/>
          </a:xfrm>
        </p:spPr>
        <p:txBody>
          <a:bodyPr>
            <a:noAutofit/>
          </a:bodyPr>
          <a:lstStyle>
            <a:lvl1pPr algn="ctr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마지막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choiyb\Desktop\임시작업\Untitled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1131" y="2774950"/>
            <a:ext cx="2027238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직사각형 2"/>
          <p:cNvSpPr/>
          <p:nvPr/>
        </p:nvSpPr>
        <p:spPr>
          <a:xfrm>
            <a:off x="9086915" y="6499386"/>
            <a:ext cx="547689" cy="187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9334508" y="6550026"/>
            <a:ext cx="481013" cy="139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pic>
        <p:nvPicPr>
          <p:cNvPr id="5" name="Picture 2" descr="C:\Users\choiyb\Desktop\sub01_01.jpg"/>
          <p:cNvPicPr>
            <a:picLocks noChangeAspect="1" noChangeArrowheads="1"/>
          </p:cNvPicPr>
          <p:nvPr userDrawn="1"/>
        </p:nvPicPr>
        <p:blipFill>
          <a:blip r:embed="rId3" cstate="print"/>
          <a:srcRect l="30643" t="24731" r="31149" b="69318"/>
          <a:stretch>
            <a:fillRect/>
          </a:stretch>
        </p:blipFill>
        <p:spPr bwMode="auto">
          <a:xfrm>
            <a:off x="6127825" y="2784636"/>
            <a:ext cx="200342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C:\Users\choiyb\Desktop\건국대학교.jpg"/>
          <p:cNvPicPr>
            <a:picLocks noChangeAspect="1" noChangeArrowheads="1"/>
          </p:cNvPicPr>
          <p:nvPr userDrawn="1"/>
        </p:nvPicPr>
        <p:blipFill>
          <a:blip r:embed="rId4" cstate="print"/>
          <a:srcRect l="3964" t="25870" r="3786" b="25427"/>
          <a:stretch>
            <a:fillRect/>
          </a:stretch>
        </p:blipFill>
        <p:spPr bwMode="auto">
          <a:xfrm>
            <a:off x="1933644" y="2754474"/>
            <a:ext cx="1655763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9086915" y="6499386"/>
            <a:ext cx="547689" cy="187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grpSp>
        <p:nvGrpSpPr>
          <p:cNvPr id="4" name="그룹 10"/>
          <p:cNvGrpSpPr>
            <a:grpSpLocks/>
          </p:cNvGrpSpPr>
          <p:nvPr/>
        </p:nvGrpSpPr>
        <p:grpSpPr bwMode="auto">
          <a:xfrm>
            <a:off x="195263" y="333380"/>
            <a:ext cx="9517062" cy="6264275"/>
            <a:chOff x="179512" y="404664"/>
            <a:chExt cx="8784976" cy="6264696"/>
          </a:xfrm>
        </p:grpSpPr>
        <p:sp>
          <p:nvSpPr>
            <p:cNvPr id="7" name="직사각형 6"/>
            <p:cNvSpPr/>
            <p:nvPr userDrawn="1"/>
          </p:nvSpPr>
          <p:spPr>
            <a:xfrm>
              <a:off x="179512" y="404664"/>
              <a:ext cx="8784976" cy="6264696"/>
            </a:xfrm>
            <a:prstGeom prst="rect">
              <a:avLst/>
            </a:prstGeom>
            <a:gradFill>
              <a:gsLst>
                <a:gs pos="0">
                  <a:schemeClr val="tx2"/>
                </a:gs>
                <a:gs pos="100000">
                  <a:schemeClr val="tx2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직사각형 7"/>
            <p:cNvSpPr/>
            <p:nvPr userDrawn="1"/>
          </p:nvSpPr>
          <p:spPr>
            <a:xfrm>
              <a:off x="287950" y="512621"/>
              <a:ext cx="8568099" cy="60487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05702" y="548680"/>
            <a:ext cx="9094600" cy="94462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05702" y="1639348"/>
            <a:ext cx="9094600" cy="4525963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3"/>
          </p:nvPr>
        </p:nvSpPr>
        <p:spPr>
          <a:xfrm>
            <a:off x="350850" y="6267960"/>
            <a:ext cx="8892640" cy="283757"/>
          </a:xfrm>
        </p:spPr>
        <p:txBody>
          <a:bodyPr/>
          <a:lstStyle>
            <a:lvl1pPr marL="0" indent="0">
              <a:buNone/>
              <a:defRPr sz="9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85738" indent="0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8829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8829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8829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간지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9509-EF4C-42B7-9A53-48C20E0F3875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2015-04-16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F1EE-B9D5-40B0-9597-FBB84263A201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표지"/>
          <p:cNvPicPr>
            <a:picLocks noChangeAspect="1" noChangeArrowheads="1"/>
          </p:cNvPicPr>
          <p:nvPr userDrawn="1"/>
        </p:nvPicPr>
        <p:blipFill>
          <a:blip r:embed="rId2" cstate="print"/>
          <a:srcRect t="42650" b="5901"/>
          <a:stretch>
            <a:fillRect/>
          </a:stretch>
        </p:blipFill>
        <p:spPr bwMode="auto">
          <a:xfrm>
            <a:off x="0" y="1772816"/>
            <a:ext cx="9906000" cy="2664296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497" y="1634879"/>
            <a:ext cx="8420100" cy="1362075"/>
          </a:xfrm>
        </p:spPr>
        <p:txBody>
          <a:bodyPr anchor="ctr">
            <a:normAutofit/>
          </a:bodyPr>
          <a:lstStyle>
            <a:lvl1pPr algn="l">
              <a:defRPr sz="3000" b="1" cap="all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pic>
        <p:nvPicPr>
          <p:cNvPr id="4" name="그림 3" descr="A-8-04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0266" y="6488894"/>
            <a:ext cx="1638182" cy="3244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16287-BCBC-4476-A23E-8EB0A4C2CA23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2015-04-16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F1EE-B9D5-40B0-9597-FBB84263A201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F678-215F-4C4C-A751-4E411839CC7C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2015-04-16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F1EE-B9D5-40B0-9597-FBB84263A201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내지"/>
          <p:cNvPicPr>
            <a:picLocks noChangeAspect="1" noChangeArrowheads="1"/>
          </p:cNvPicPr>
          <p:nvPr userDrawn="1"/>
        </p:nvPicPr>
        <p:blipFill>
          <a:blip r:embed="rId2" cstate="print"/>
          <a:srcRect b="83600"/>
          <a:stretch>
            <a:fillRect/>
          </a:stretch>
        </p:blipFill>
        <p:spPr bwMode="auto">
          <a:xfrm>
            <a:off x="0" y="0"/>
            <a:ext cx="9906000" cy="908720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471" y="44624"/>
            <a:ext cx="8915400" cy="634082"/>
          </a:xfrm>
        </p:spPr>
        <p:txBody>
          <a:bodyPr>
            <a:normAutofit/>
          </a:bodyPr>
          <a:lstStyle>
            <a:lvl1pPr algn="l">
              <a:defRPr sz="2200" b="1">
                <a:solidFill>
                  <a:schemeClr val="bg1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94600" y="6545132"/>
            <a:ext cx="2311400" cy="365125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</a:defRPr>
            </a:lvl1pPr>
          </a:lstStyle>
          <a:p>
            <a:fld id="{C4E7F1EE-B9D5-40B0-9597-FBB84263A201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6" name="그림 5" descr="A-8-04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229365" y="6583068"/>
            <a:ext cx="1202183" cy="238122"/>
          </a:xfrm>
          <a:prstGeom prst="rect">
            <a:avLst/>
          </a:prstGeom>
        </p:spPr>
      </p:pic>
      <p:cxnSp>
        <p:nvCxnSpPr>
          <p:cNvPr id="8" name="직선 연결선 7"/>
          <p:cNvCxnSpPr/>
          <p:nvPr userDrawn="1"/>
        </p:nvCxnSpPr>
        <p:spPr>
          <a:xfrm>
            <a:off x="0" y="6468966"/>
            <a:ext cx="9906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854671" y="6488668"/>
            <a:ext cx="3934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>
                <a:solidFill>
                  <a:prstClr val="black"/>
                </a:solidFill>
              </a:rPr>
              <a:t>CONFIDENTIAL</a:t>
            </a:r>
          </a:p>
          <a:p>
            <a:pPr algn="ctr"/>
            <a:r>
              <a:rPr lang="en-US" altLang="ko-KR" sz="1000" dirty="0">
                <a:solidFill>
                  <a:prstClr val="black"/>
                </a:solidFill>
              </a:rPr>
              <a:t>Copyright ⓒ 2014 By </a:t>
            </a:r>
            <a:r>
              <a:rPr lang="en-US" altLang="ko-KR" sz="1000" dirty="0" err="1">
                <a:solidFill>
                  <a:prstClr val="black"/>
                </a:solidFill>
              </a:rPr>
              <a:t>Primecore</a:t>
            </a:r>
            <a:r>
              <a:rPr lang="en-US" altLang="ko-KR" sz="1000" dirty="0">
                <a:solidFill>
                  <a:prstClr val="black"/>
                </a:solidFill>
              </a:rPr>
              <a:t> Consulting. All Rights Reserved</a:t>
            </a:r>
            <a:endParaRPr lang="ko-KR" altLang="en-US" sz="1000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220" name="Rectangle 4"/>
          <p:cNvSpPr>
            <a:spLocks noChangeArrowheads="1"/>
          </p:cNvSpPr>
          <p:nvPr userDrawn="1"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9219" name="_x78320968" descr="EMB000020f81955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33" y="6487797"/>
            <a:ext cx="444733" cy="370204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73A57-8D1A-460A-B517-E9CA8A017BBE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2015-04-16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F1EE-B9D5-40B0-9597-FBB84263A201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2" descr="목차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1A66E-B474-4DB4-8830-523BADC4FC89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2015-04-16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F1EE-B9D5-40B0-9597-FBB84263A201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892E9-70C6-44E6-9BBE-62B71FDD1EBE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2015-04-16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F1EE-B9D5-40B0-9597-FBB84263A201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525ED-D85B-4267-AB45-D19F2946D640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2015-04-16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F1EE-B9D5-40B0-9597-FBB84263A201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64D6A-B903-414C-8E04-EF028E40BC78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2015-04-16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F1EE-B9D5-40B0-9597-FBB84263A201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7518" y="63502"/>
            <a:ext cx="6564445" cy="54927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95300" y="1600203"/>
            <a:ext cx="8915400" cy="4525963"/>
          </a:xfrm>
        </p:spPr>
        <p:txBody>
          <a:bodyPr/>
          <a:lstStyle/>
          <a:p>
            <a:pPr lvl="0"/>
            <a:endParaRPr lang="ko-KR" altLang="en-US" noProof="0" smtClean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5ACC2-E1E9-44AD-94AE-F071F11F4D3D}" type="slidenum">
              <a:rPr lang="en-US" altLang="ko-K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</a:p>
        </p:txBody>
      </p:sp>
      <p:cxnSp>
        <p:nvCxnSpPr>
          <p:cNvPr id="13" name="직선 연결선 12"/>
          <p:cNvCxnSpPr/>
          <p:nvPr/>
        </p:nvCxnSpPr>
        <p:spPr>
          <a:xfrm>
            <a:off x="77794" y="6705600"/>
            <a:ext cx="975042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1" name="Picture 2" descr="C:\Users\choiyb\Desktop\sub01_01.jpg"/>
          <p:cNvPicPr>
            <a:picLocks noChangeAspect="1" noChangeArrowheads="1"/>
          </p:cNvPicPr>
          <p:nvPr userDrawn="1"/>
        </p:nvPicPr>
        <p:blipFill>
          <a:blip r:embed="rId14" cstate="print"/>
          <a:srcRect l="30643" t="24731" r="31149" b="69318"/>
          <a:stretch>
            <a:fillRect/>
          </a:stretch>
        </p:blipFill>
        <p:spPr bwMode="auto">
          <a:xfrm>
            <a:off x="9442538" y="6732588"/>
            <a:ext cx="360363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 userDrawn="1"/>
        </p:nvSpPr>
        <p:spPr>
          <a:xfrm>
            <a:off x="9363156" y="6475170"/>
            <a:ext cx="3289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86700CDB-D610-4888-A720-3D5D38198F30}" type="slidenum">
              <a:rPr lang="ko-KR" altLang="en-US" sz="90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 algn="r"/>
              <a:t>‹#›</a:t>
            </a:fld>
            <a:endParaRPr lang="ko-KR" altLang="en-US" sz="90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2200" kern="1200">
          <a:solidFill>
            <a:srgbClr val="595959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2200">
          <a:solidFill>
            <a:srgbClr val="595959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2200">
          <a:solidFill>
            <a:srgbClr val="595959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2200">
          <a:solidFill>
            <a:srgbClr val="595959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2200">
          <a:solidFill>
            <a:srgbClr val="595959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2200">
          <a:solidFill>
            <a:srgbClr val="595959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2200">
          <a:solidFill>
            <a:srgbClr val="595959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2200">
          <a:solidFill>
            <a:srgbClr val="595959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2200">
          <a:solidFill>
            <a:srgbClr val="595959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174625" indent="-174625" algn="l" rtl="0" eaLnBrk="0" fontAlgn="base" latinLnBrk="1" hangingPunct="0">
        <a:lnSpc>
          <a:spcPct val="120000"/>
        </a:lnSpc>
        <a:spcBef>
          <a:spcPct val="0"/>
        </a:spcBef>
        <a:spcAft>
          <a:spcPts val="300"/>
        </a:spcAft>
        <a:buFont typeface="Arial" charset="0"/>
        <a:buChar char="•"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357188" indent="-171450" algn="l" rtl="0" eaLnBrk="0" fontAlgn="base" latinLnBrk="1" hangingPunct="0">
        <a:lnSpc>
          <a:spcPct val="120000"/>
        </a:lnSpc>
        <a:spcBef>
          <a:spcPct val="0"/>
        </a:spcBef>
        <a:spcAft>
          <a:spcPts val="300"/>
        </a:spcAft>
        <a:buSzPct val="80000"/>
        <a:buFont typeface="Arial" charset="0"/>
        <a:buChar char="–"/>
        <a:defRPr sz="1400" kern="1200">
          <a:solidFill>
            <a:srgbClr val="404040"/>
          </a:solidFill>
          <a:latin typeface="+mn-lt"/>
          <a:ea typeface="+mn-ea"/>
          <a:cs typeface="+mn-cs"/>
        </a:defRPr>
      </a:lvl2pPr>
      <a:lvl3pPr marL="444500" indent="-127000" algn="l" rtl="0" eaLnBrk="0" fontAlgn="base" latinLnBrk="1" hangingPunct="0">
        <a:lnSpc>
          <a:spcPct val="120000"/>
        </a:lnSpc>
        <a:spcBef>
          <a:spcPct val="0"/>
        </a:spcBef>
        <a:spcAft>
          <a:spcPts val="300"/>
        </a:spcAft>
        <a:buFont typeface="Arial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625475" indent="-155575" algn="l" rtl="0" eaLnBrk="0" fontAlgn="base" latinLnBrk="1" hangingPunct="0">
        <a:lnSpc>
          <a:spcPct val="120000"/>
        </a:lnSpc>
        <a:spcBef>
          <a:spcPct val="0"/>
        </a:spcBef>
        <a:spcAft>
          <a:spcPts val="300"/>
        </a:spcAft>
        <a:buFont typeface="Arial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727075" indent="-142875" algn="l" rtl="0" eaLnBrk="0" fontAlgn="base" latinLnBrk="1" hangingPunct="0">
        <a:lnSpc>
          <a:spcPct val="120000"/>
        </a:lnSpc>
        <a:spcBef>
          <a:spcPct val="0"/>
        </a:spcBef>
        <a:spcAft>
          <a:spcPts val="300"/>
        </a:spcAft>
        <a:buFont typeface="Arial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9CE99-B7B0-467C-B03A-48524F00A15E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2015-04-16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7F1EE-B9D5-40B0-9597-FBB84263A201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6"/>
          <p:cNvSpPr txBox="1">
            <a:spLocks noChangeArrowheads="1"/>
          </p:cNvSpPr>
          <p:nvPr/>
        </p:nvSpPr>
        <p:spPr bwMode="auto">
          <a:xfrm>
            <a:off x="1972838" y="1666509"/>
            <a:ext cx="6352701" cy="11975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b="1" kern="0" dirty="0" smtClean="0">
                <a:solidFill>
                  <a:srgbClr val="FFFFFF"/>
                </a:solidFill>
              </a:rPr>
              <a:t>(</a:t>
            </a:r>
            <a:r>
              <a:rPr kumimoji="1" lang="ko-KR" altLang="en-US" sz="2400" b="1" kern="0" dirty="0" smtClean="0">
                <a:solidFill>
                  <a:srgbClr val="FFFFFF"/>
                </a:solidFill>
              </a:rPr>
              <a:t>참고자료</a:t>
            </a:r>
            <a:r>
              <a:rPr kumimoji="1" lang="en-US" altLang="ko-KR" sz="2400" b="1" kern="0" dirty="0" smtClean="0">
                <a:solidFill>
                  <a:srgbClr val="FFFFFF"/>
                </a:solidFill>
              </a:rPr>
              <a:t>)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3200" b="1" kern="0" dirty="0" smtClean="0">
                <a:solidFill>
                  <a:srgbClr val="FFFFFF"/>
                </a:solidFill>
              </a:rPr>
              <a:t>서산의료원 경영 및 의료환경 분석</a:t>
            </a:r>
            <a:endParaRPr kumimoji="1" lang="en-US" altLang="ko-KR" sz="3200" b="1" kern="0" dirty="0" smtClean="0">
              <a:solidFill>
                <a:srgbClr val="FFFFFF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761312" y="3651652"/>
            <a:ext cx="11464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2000" b="1" dirty="0" smtClean="0">
                <a:solidFill>
                  <a:prstClr val="white"/>
                </a:solidFill>
              </a:rPr>
              <a:t>2014.08</a:t>
            </a:r>
            <a:endParaRPr lang="ko-KR" altLang="en-US" sz="20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프로젝트 수행 범위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지방의료원의 공익적 기능 강화와 재무적 성과 향상을 위해 </a:t>
            </a:r>
            <a:r>
              <a:rPr lang="ko-KR" altLang="en-US" dirty="0" err="1" smtClean="0"/>
              <a:t>진료권</a:t>
            </a:r>
            <a:r>
              <a:rPr lang="ko-KR" altLang="en-US" dirty="0" smtClean="0"/>
              <a:t> 내 </a:t>
            </a:r>
            <a:r>
              <a:rPr lang="ko-KR" altLang="en-US" dirty="0" err="1" smtClean="0"/>
              <a:t>미충족</a:t>
            </a:r>
            <a:r>
              <a:rPr lang="ko-KR" altLang="en-US" dirty="0" smtClean="0"/>
              <a:t> 수요 기반</a:t>
            </a:r>
            <a:r>
              <a:rPr lang="en-US" altLang="ko-KR" dirty="0" smtClean="0"/>
              <a:t> </a:t>
            </a:r>
            <a:r>
              <a:rPr lang="ko-KR" altLang="en-US" dirty="0" smtClean="0"/>
              <a:t>중점 서비스 영역을 도출하여 세부 추진 계획을 수립함</a:t>
            </a:r>
          </a:p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2260996" y="2797421"/>
            <a:ext cx="2448272" cy="295430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3032666" y="3690498"/>
            <a:ext cx="171119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인구학적 특성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사회경제적 특성</a:t>
            </a:r>
            <a:endParaRPr lang="en-US" altLang="ko-KR" sz="10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만성질환 및 사망</a:t>
            </a: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Text Box 22"/>
          <p:cNvSpPr txBox="1">
            <a:spLocks noChangeArrowheads="1"/>
          </p:cNvSpPr>
          <p:nvPr/>
        </p:nvSpPr>
        <p:spPr bwMode="auto">
          <a:xfrm>
            <a:off x="3041265" y="3087432"/>
            <a:ext cx="1852216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진료영역 </a:t>
            </a: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기존연구</a:t>
            </a: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기관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공공보건사업 영역</a:t>
            </a:r>
            <a:endParaRPr lang="en-US" altLang="ko-KR" sz="10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Rectangle 11"/>
          <p:cNvSpPr>
            <a:spLocks noChangeArrowheads="1"/>
          </p:cNvSpPr>
          <p:nvPr/>
        </p:nvSpPr>
        <p:spPr bwMode="auto">
          <a:xfrm>
            <a:off x="2702279" y="2586386"/>
            <a:ext cx="1366395" cy="427059"/>
          </a:xfrm>
          <a:prstGeom prst="rect">
            <a:avLst/>
          </a:prstGeom>
          <a:solidFill>
            <a:srgbClr val="336699"/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rgbClr val="5F5F5F"/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지역사회 의료환경분석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1" name="Rectangle 11"/>
          <p:cNvSpPr>
            <a:spLocks noChangeArrowheads="1"/>
          </p:cNvSpPr>
          <p:nvPr/>
        </p:nvSpPr>
        <p:spPr bwMode="auto">
          <a:xfrm>
            <a:off x="2339006" y="3137278"/>
            <a:ext cx="754276" cy="346199"/>
          </a:xfrm>
          <a:prstGeom prst="rect">
            <a:avLst/>
          </a:prstGeom>
          <a:solidFill>
            <a:srgbClr val="FFFFFF">
              <a:lumMod val="95000"/>
            </a:srgbClr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rgbClr val="5F5F5F"/>
            </a:outerShdw>
          </a:effectLst>
        </p:spPr>
        <p:txBody>
          <a:bodyPr lIns="72000" rIns="72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진료권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설정</a:t>
            </a: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2" name="Rectangle 11"/>
          <p:cNvSpPr>
            <a:spLocks noChangeArrowheads="1"/>
          </p:cNvSpPr>
          <p:nvPr/>
        </p:nvSpPr>
        <p:spPr bwMode="auto">
          <a:xfrm>
            <a:off x="2339006" y="3781750"/>
            <a:ext cx="754276" cy="346199"/>
          </a:xfrm>
          <a:prstGeom prst="rect">
            <a:avLst/>
          </a:prstGeom>
          <a:solidFill>
            <a:srgbClr val="FFFFFF">
              <a:lumMod val="95000"/>
            </a:srgbClr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rgbClr val="5F5F5F"/>
            </a:outerShdw>
          </a:effectLst>
        </p:spPr>
        <p:txBody>
          <a:bodyPr lIns="72000" rIns="72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수요 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분석</a:t>
            </a: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3" name="Text Box 22"/>
          <p:cNvSpPr txBox="1">
            <a:spLocks noChangeArrowheads="1"/>
          </p:cNvSpPr>
          <p:nvPr/>
        </p:nvSpPr>
        <p:spPr bwMode="auto">
          <a:xfrm>
            <a:off x="3037530" y="4451572"/>
            <a:ext cx="1852216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의료시설 현황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의료인력 현황</a:t>
            </a: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Rectangle 11"/>
          <p:cNvSpPr>
            <a:spLocks noChangeArrowheads="1"/>
          </p:cNvSpPr>
          <p:nvPr/>
        </p:nvSpPr>
        <p:spPr bwMode="auto">
          <a:xfrm>
            <a:off x="2339006" y="4496579"/>
            <a:ext cx="754276" cy="346199"/>
          </a:xfrm>
          <a:prstGeom prst="rect">
            <a:avLst/>
          </a:prstGeom>
          <a:solidFill>
            <a:srgbClr val="FFFFFF">
              <a:lumMod val="95000"/>
            </a:srgbClr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rgbClr val="5F5F5F"/>
            </a:outerShdw>
          </a:effectLst>
        </p:spPr>
        <p:txBody>
          <a:bodyPr lIns="72000" rIns="72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공급 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분석</a:t>
            </a: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5" name="Rectangle 11"/>
          <p:cNvSpPr>
            <a:spLocks noChangeArrowheads="1"/>
          </p:cNvSpPr>
          <p:nvPr/>
        </p:nvSpPr>
        <p:spPr bwMode="auto">
          <a:xfrm>
            <a:off x="2334048" y="5027636"/>
            <a:ext cx="754276" cy="346199"/>
          </a:xfrm>
          <a:prstGeom prst="rect">
            <a:avLst/>
          </a:prstGeom>
          <a:solidFill>
            <a:srgbClr val="FFFFFF">
              <a:lumMod val="95000"/>
            </a:srgbClr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rgbClr val="5F5F5F"/>
            </a:outerShdw>
          </a:effectLst>
        </p:spPr>
        <p:txBody>
          <a:bodyPr lIns="72000" rIns="72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의료이용 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현황 분석</a:t>
            </a: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6" name="Text Box 22"/>
          <p:cNvSpPr txBox="1">
            <a:spLocks noChangeArrowheads="1"/>
          </p:cNvSpPr>
          <p:nvPr/>
        </p:nvSpPr>
        <p:spPr bwMode="auto">
          <a:xfrm>
            <a:off x="3037530" y="4955628"/>
            <a:ext cx="1852216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수요특성 분석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경쟁력 분석</a:t>
            </a: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오각형 46"/>
          <p:cNvSpPr/>
          <p:nvPr/>
        </p:nvSpPr>
        <p:spPr>
          <a:xfrm>
            <a:off x="155623" y="2141909"/>
            <a:ext cx="2070126" cy="291452"/>
          </a:xfrm>
          <a:prstGeom prst="homePlate">
            <a:avLst>
              <a:gd name="adj" fmla="val 3629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FFFF"/>
                </a:solidFill>
              </a:rPr>
              <a:t>1</a:t>
            </a:r>
            <a:r>
              <a:rPr lang="ko-KR" altLang="en-US" sz="1200" b="1" dirty="0" smtClean="0">
                <a:solidFill>
                  <a:srgbClr val="FFFFFF"/>
                </a:solidFill>
              </a:rPr>
              <a:t>단계</a:t>
            </a:r>
            <a:endParaRPr lang="en-US" altLang="ko-KR" sz="1200" b="1" dirty="0">
              <a:solidFill>
                <a:srgbClr val="FFFFFF"/>
              </a:solidFill>
            </a:endParaRPr>
          </a:p>
        </p:txBody>
      </p:sp>
      <p:sp>
        <p:nvSpPr>
          <p:cNvPr id="48" name="Rectangle 5"/>
          <p:cNvSpPr>
            <a:spLocks noChangeArrowheads="1"/>
          </p:cNvSpPr>
          <p:nvPr/>
        </p:nvSpPr>
        <p:spPr bwMode="auto">
          <a:xfrm>
            <a:off x="162440" y="2789981"/>
            <a:ext cx="2044653" cy="295430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9" name="Text Box 22"/>
          <p:cNvSpPr txBox="1">
            <a:spLocks noChangeArrowheads="1"/>
          </p:cNvSpPr>
          <p:nvPr/>
        </p:nvSpPr>
        <p:spPr bwMode="auto">
          <a:xfrm>
            <a:off x="272452" y="3656056"/>
            <a:ext cx="1852216" cy="14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공익적</a:t>
            </a: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재무적 성과를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0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 고려한 진단</a:t>
            </a:r>
            <a:endParaRPr lang="en-US" altLang="ko-KR" sz="10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latinLnBrk="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10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dirty="0" smtClean="0"/>
              <a:t>공익적 </a:t>
            </a:r>
            <a:r>
              <a:rPr lang="ko-KR" altLang="en-US" sz="1000" dirty="0" err="1" smtClean="0"/>
              <a:t>개념틀과</a:t>
            </a:r>
            <a:r>
              <a:rPr lang="ko-KR" altLang="en-US" sz="1000" dirty="0" smtClean="0"/>
              <a:t> 주요 </a:t>
            </a:r>
            <a:r>
              <a:rPr lang="en-US" altLang="ko-KR" sz="1000" dirty="0" smtClean="0"/>
              <a:t>  </a:t>
            </a:r>
          </a:p>
          <a:p>
            <a:pPr lvl="0" latinLnBrk="0">
              <a:spcBef>
                <a:spcPct val="50000"/>
              </a:spcBef>
              <a:defRPr/>
            </a:pPr>
            <a:r>
              <a:rPr lang="en-US" altLang="ko-KR" sz="1000" dirty="0" smtClean="0"/>
              <a:t>  </a:t>
            </a:r>
            <a:r>
              <a:rPr lang="ko-KR" altLang="en-US" sz="1000" dirty="0" smtClean="0"/>
              <a:t>경영지표 중심의 원인분석</a:t>
            </a:r>
            <a:endParaRPr lang="en-US" altLang="ko-KR" sz="1000" dirty="0" smtClean="0"/>
          </a:p>
          <a:p>
            <a:pPr lvl="0" latinLnBrk="0">
              <a:spcBef>
                <a:spcPct val="50000"/>
              </a:spcBef>
              <a:defRPr/>
            </a:pPr>
            <a:r>
              <a:rPr lang="en-US" altLang="ko-KR" sz="1000" dirty="0" smtClean="0"/>
              <a:t>  </a:t>
            </a:r>
            <a:r>
              <a:rPr lang="ko-KR" altLang="en-US" sz="1000" dirty="0" smtClean="0"/>
              <a:t>지표에 대한 분석</a:t>
            </a:r>
            <a:endParaRPr lang="ko-KR" altLang="en-US" sz="10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altLang="ko-KR" sz="10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Rectangle 11"/>
          <p:cNvSpPr>
            <a:spLocks noChangeArrowheads="1"/>
          </p:cNvSpPr>
          <p:nvPr/>
        </p:nvSpPr>
        <p:spPr bwMode="auto">
          <a:xfrm>
            <a:off x="481452" y="2564904"/>
            <a:ext cx="1437609" cy="469057"/>
          </a:xfrm>
          <a:prstGeom prst="rect">
            <a:avLst/>
          </a:prstGeom>
          <a:solidFill>
            <a:srgbClr val="336699"/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rgbClr val="5F5F5F"/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경영종합진단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1" name="Rectangle 11"/>
          <p:cNvSpPr>
            <a:spLocks noChangeArrowheads="1"/>
          </p:cNvSpPr>
          <p:nvPr/>
        </p:nvSpPr>
        <p:spPr bwMode="auto">
          <a:xfrm>
            <a:off x="334885" y="3222029"/>
            <a:ext cx="1360356" cy="366050"/>
          </a:xfrm>
          <a:prstGeom prst="rect">
            <a:avLst/>
          </a:prstGeom>
          <a:solidFill>
            <a:srgbClr val="FFFFFF">
              <a:lumMod val="95000"/>
            </a:srgbClr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rgbClr val="5F5F5F"/>
            </a:outerShdw>
          </a:effectLst>
        </p:spPr>
        <p:txBody>
          <a:bodyPr lIns="72000" rIns="72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문제원인분석</a:t>
            </a: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2" name="Rectangle 5"/>
          <p:cNvSpPr>
            <a:spLocks noChangeArrowheads="1"/>
          </p:cNvSpPr>
          <p:nvPr/>
        </p:nvSpPr>
        <p:spPr bwMode="auto">
          <a:xfrm>
            <a:off x="4762987" y="2799400"/>
            <a:ext cx="2313492" cy="295430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3" name="Rectangle 6"/>
          <p:cNvSpPr>
            <a:spLocks noChangeArrowheads="1"/>
          </p:cNvSpPr>
          <p:nvPr/>
        </p:nvSpPr>
        <p:spPr bwMode="auto">
          <a:xfrm>
            <a:off x="7130380" y="2789981"/>
            <a:ext cx="2619997" cy="295848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4" name="Text Box 21"/>
          <p:cNvSpPr txBox="1">
            <a:spLocks noChangeArrowheads="1"/>
          </p:cNvSpPr>
          <p:nvPr/>
        </p:nvSpPr>
        <p:spPr bwMode="auto">
          <a:xfrm>
            <a:off x="5521802" y="4419335"/>
            <a:ext cx="1711192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공공보건의료사업 영역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진료영역 </a:t>
            </a:r>
            <a:r>
              <a:rPr lang="en-US" altLang="ko-KR" sz="10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kern="0" dirty="0" err="1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필수진료과</a:t>
            </a:r>
            <a:r>
              <a:rPr lang="en-US" altLang="ko-KR" sz="10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경쟁력 </a:t>
            </a:r>
            <a:r>
              <a:rPr lang="ko-KR" altLang="en-US" sz="1000" kern="0" dirty="0" err="1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진료과</a:t>
            </a:r>
            <a:endParaRPr lang="en-US" altLang="ko-KR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10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0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공공보건사업과 진료의</a:t>
            </a:r>
            <a:endParaRPr kumimoji="0" lang="en-US" altLang="ko-KR" sz="1000" b="0" i="0" u="none" strike="noStrike" kern="0" cap="none" spc="0" normalizeH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000" kern="0" baseline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kern="0" baseline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kern="0" baseline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시너지 효과</a:t>
            </a: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 Box 22"/>
          <p:cNvSpPr txBox="1">
            <a:spLocks noChangeArrowheads="1"/>
          </p:cNvSpPr>
          <p:nvPr/>
        </p:nvSpPr>
        <p:spPr bwMode="auto">
          <a:xfrm>
            <a:off x="5530400" y="3210008"/>
            <a:ext cx="185221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적정∙필수 의료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kern="0" dirty="0" err="1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사회안전망</a:t>
            </a:r>
            <a:r>
              <a:rPr lang="ko-KR" altLang="en-US" sz="10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기능</a:t>
            </a:r>
            <a:endParaRPr lang="en-US" altLang="ko-KR" sz="10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시장실패 </a:t>
            </a: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0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진료권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특성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Rectangle 11"/>
          <p:cNvSpPr>
            <a:spLocks noChangeArrowheads="1"/>
          </p:cNvSpPr>
          <p:nvPr/>
        </p:nvSpPr>
        <p:spPr bwMode="auto">
          <a:xfrm>
            <a:off x="5241032" y="2544388"/>
            <a:ext cx="1366395" cy="427059"/>
          </a:xfrm>
          <a:prstGeom prst="rect">
            <a:avLst/>
          </a:prstGeom>
          <a:solidFill>
            <a:srgbClr val="336699"/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rgbClr val="5F5F5F"/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중점서비스 도출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7" name="Rectangle 11"/>
          <p:cNvSpPr>
            <a:spLocks noChangeArrowheads="1"/>
          </p:cNvSpPr>
          <p:nvPr/>
        </p:nvSpPr>
        <p:spPr bwMode="auto">
          <a:xfrm>
            <a:off x="4840997" y="3223459"/>
            <a:ext cx="723313" cy="709597"/>
          </a:xfrm>
          <a:prstGeom prst="rect">
            <a:avLst/>
          </a:prstGeom>
          <a:solidFill>
            <a:srgbClr val="FFFFFF">
              <a:lumMod val="95000"/>
            </a:srgbClr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rgbClr val="5F5F5F"/>
            </a:outerShdw>
          </a:effectLst>
        </p:spPr>
        <p:txBody>
          <a:bodyPr lIns="72000" rIns="72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용역연구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결과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00" kern="0" dirty="0" smtClean="0">
                <a:solidFill>
                  <a:sysClr val="windowText" lastClr="000000"/>
                </a:solidFill>
              </a:rPr>
              <a:t>공익적 </a:t>
            </a:r>
            <a:endParaRPr lang="en-US" altLang="ko-KR" sz="1000" kern="0" dirty="0" smtClean="0">
              <a:solidFill>
                <a:sysClr val="windowText" lastClr="000000"/>
              </a:solidFill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00" kern="0" dirty="0" smtClean="0">
                <a:solidFill>
                  <a:sysClr val="windowText" lastClr="000000"/>
                </a:solidFill>
              </a:rPr>
              <a:t>기능</a:t>
            </a: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8" name="Rectangle 11"/>
          <p:cNvSpPr>
            <a:spLocks noChangeArrowheads="1"/>
          </p:cNvSpPr>
          <p:nvPr/>
        </p:nvSpPr>
        <p:spPr bwMode="auto">
          <a:xfrm>
            <a:off x="4840997" y="4471404"/>
            <a:ext cx="723313" cy="541772"/>
          </a:xfrm>
          <a:prstGeom prst="rect">
            <a:avLst/>
          </a:prstGeom>
          <a:solidFill>
            <a:srgbClr val="FFFFFF">
              <a:lumMod val="95000"/>
            </a:srgbClr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rgbClr val="5F5F5F"/>
            </a:outerShdw>
          </a:effectLst>
        </p:spPr>
        <p:txBody>
          <a:bodyPr lIns="72000" rIns="72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미충족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수요 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제공</a:t>
            </a: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9" name="Rectangle 11"/>
          <p:cNvSpPr>
            <a:spLocks noChangeArrowheads="1"/>
          </p:cNvSpPr>
          <p:nvPr/>
        </p:nvSpPr>
        <p:spPr bwMode="auto">
          <a:xfrm>
            <a:off x="7761312" y="2537002"/>
            <a:ext cx="1366395" cy="427059"/>
          </a:xfrm>
          <a:prstGeom prst="rect">
            <a:avLst/>
          </a:prstGeom>
          <a:solidFill>
            <a:srgbClr val="336699"/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rgbClr val="5F5F5F"/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과제도출 및</a:t>
            </a:r>
            <a:endParaRPr kumimoji="0" lang="en-US" altLang="ko-KR" sz="12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0" dirty="0" smtClean="0">
                <a:solidFill>
                  <a:srgbClr val="FFFFFF"/>
                </a:solidFill>
              </a:rPr>
              <a:t>실행전</a:t>
            </a:r>
            <a:r>
              <a:rPr lang="ko-KR" altLang="en-US" sz="1200" kern="0" dirty="0">
                <a:solidFill>
                  <a:srgbClr val="FFFFFF"/>
                </a:solidFill>
              </a:rPr>
              <a:t>략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60" name="Text Box 22"/>
          <p:cNvSpPr txBox="1">
            <a:spLocks noChangeArrowheads="1"/>
          </p:cNvSpPr>
          <p:nvPr/>
        </p:nvSpPr>
        <p:spPr bwMode="auto">
          <a:xfrm>
            <a:off x="7873066" y="3702750"/>
            <a:ext cx="1852216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과제실행 결과 평가 지표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구체적이고 현실적 목표</a:t>
            </a: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Rectangle 11"/>
          <p:cNvSpPr>
            <a:spLocks noChangeArrowheads="1"/>
          </p:cNvSpPr>
          <p:nvPr/>
        </p:nvSpPr>
        <p:spPr bwMode="auto">
          <a:xfrm>
            <a:off x="7189987" y="3734329"/>
            <a:ext cx="718138" cy="346199"/>
          </a:xfrm>
          <a:prstGeom prst="rect">
            <a:avLst/>
          </a:prstGeom>
          <a:solidFill>
            <a:srgbClr val="FFFFFF">
              <a:lumMod val="95000"/>
            </a:srgbClr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rgbClr val="5F5F5F"/>
            </a:outerShdw>
          </a:effectLst>
        </p:spPr>
        <p:txBody>
          <a:bodyPr lIns="72000" rIns="72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목표지표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설정</a:t>
            </a: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2" name="Text Box 22"/>
          <p:cNvSpPr txBox="1">
            <a:spLocks noChangeArrowheads="1"/>
          </p:cNvSpPr>
          <p:nvPr/>
        </p:nvSpPr>
        <p:spPr bwMode="auto">
          <a:xfrm>
            <a:off x="7865202" y="4251812"/>
            <a:ext cx="2028225" cy="14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000" kern="0" dirty="0" smtClean="0">
                <a:solidFill>
                  <a:sysClr val="windowText" lastClr="000000"/>
                </a:solidFill>
              </a:rPr>
              <a:t> 필요성</a:t>
            </a:r>
            <a:r>
              <a:rPr lang="en-US" altLang="ko-KR" sz="1000" kern="0" dirty="0" smtClean="0">
                <a:solidFill>
                  <a:sysClr val="windowText" lastClr="000000"/>
                </a:solidFill>
              </a:rPr>
              <a:t>, </a:t>
            </a:r>
            <a:r>
              <a:rPr lang="ko-KR" altLang="en-US" sz="1000" kern="0" dirty="0" smtClean="0">
                <a:solidFill>
                  <a:sysClr val="windowText" lastClr="000000"/>
                </a:solidFill>
              </a:rPr>
              <a:t>목표 및 방향</a:t>
            </a:r>
            <a:endParaRPr lang="en-US" altLang="ko-KR" sz="1000" kern="0" dirty="0" smtClean="0">
              <a:solidFill>
                <a:sysClr val="windowText" lastClr="000000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관련 법규</a:t>
            </a: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,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정책</a:t>
            </a: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,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타 기관 사례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1000" kern="0" dirty="0">
                <a:solidFill>
                  <a:sysClr val="windowText" lastClr="000000"/>
                </a:solidFill>
              </a:rPr>
              <a:t> </a:t>
            </a:r>
            <a:r>
              <a:rPr lang="ko-KR" altLang="en-US" sz="1000" kern="0" dirty="0" smtClean="0">
                <a:solidFill>
                  <a:sysClr val="windowText" lastClr="000000"/>
                </a:solidFill>
              </a:rPr>
              <a:t>수요분석에 따른 </a:t>
            </a:r>
            <a:r>
              <a:rPr lang="ko-KR" altLang="en-US" sz="1000" kern="0" dirty="0" err="1" smtClean="0">
                <a:solidFill>
                  <a:sysClr val="windowText" lastClr="000000"/>
                </a:solidFill>
              </a:rPr>
              <a:t>진료량</a:t>
            </a:r>
            <a:r>
              <a:rPr lang="ko-KR" altLang="en-US" sz="1000" kern="0" dirty="0" smtClean="0">
                <a:solidFill>
                  <a:sysClr val="windowText" lastClr="000000"/>
                </a:solidFill>
              </a:rPr>
              <a:t> 추계</a:t>
            </a:r>
            <a:endParaRPr lang="en-US" altLang="ko-KR" sz="1000" kern="0" dirty="0" smtClean="0">
              <a:solidFill>
                <a:sysClr val="windowText" lastClr="000000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공급분석에 따른 경쟁력 평가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1000" kern="0" dirty="0">
                <a:solidFill>
                  <a:sysClr val="windowText" lastClr="000000"/>
                </a:solidFill>
              </a:rPr>
              <a:t> </a:t>
            </a:r>
            <a:r>
              <a:rPr lang="ko-KR" altLang="en-US" sz="1000" kern="0" dirty="0" smtClean="0">
                <a:solidFill>
                  <a:sysClr val="windowText" lastClr="000000"/>
                </a:solidFill>
              </a:rPr>
              <a:t>시설</a:t>
            </a:r>
            <a:r>
              <a:rPr lang="en-US" altLang="ko-KR" sz="1000" kern="0" dirty="0" smtClean="0">
                <a:solidFill>
                  <a:sysClr val="windowText" lastClr="000000"/>
                </a:solidFill>
              </a:rPr>
              <a:t>, </a:t>
            </a:r>
            <a:r>
              <a:rPr lang="ko-KR" altLang="en-US" sz="1000" kern="0" dirty="0" smtClean="0">
                <a:solidFill>
                  <a:sysClr val="windowText" lastClr="000000"/>
                </a:solidFill>
              </a:rPr>
              <a:t>인력</a:t>
            </a:r>
            <a:r>
              <a:rPr lang="en-US" altLang="ko-KR" sz="1000" kern="0" dirty="0" smtClean="0">
                <a:solidFill>
                  <a:sysClr val="windowText" lastClr="000000"/>
                </a:solidFill>
              </a:rPr>
              <a:t>, </a:t>
            </a:r>
            <a:r>
              <a:rPr lang="ko-KR" altLang="en-US" sz="1000" kern="0" dirty="0" smtClean="0">
                <a:solidFill>
                  <a:sysClr val="windowText" lastClr="000000"/>
                </a:solidFill>
              </a:rPr>
              <a:t>장비 등 투자계획</a:t>
            </a:r>
            <a:endParaRPr lang="en-US" altLang="ko-KR" sz="1000" kern="0" dirty="0" smtClean="0">
              <a:solidFill>
                <a:sysClr val="windowText" lastClr="000000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단계별 손익 추정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3" name="Rectangle 11"/>
          <p:cNvSpPr>
            <a:spLocks noChangeArrowheads="1"/>
          </p:cNvSpPr>
          <p:nvPr/>
        </p:nvSpPr>
        <p:spPr bwMode="auto">
          <a:xfrm>
            <a:off x="7186224" y="4293000"/>
            <a:ext cx="718138" cy="346199"/>
          </a:xfrm>
          <a:prstGeom prst="rect">
            <a:avLst/>
          </a:prstGeom>
          <a:solidFill>
            <a:srgbClr val="FFFFFF">
              <a:lumMod val="95000"/>
            </a:srgbClr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rgbClr val="5F5F5F"/>
            </a:outerShdw>
          </a:effectLst>
        </p:spPr>
        <p:txBody>
          <a:bodyPr lIns="72000" rIns="72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세부 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실행계획</a:t>
            </a: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4" name="Text Box 22"/>
          <p:cNvSpPr txBox="1">
            <a:spLocks noChangeArrowheads="1"/>
          </p:cNvSpPr>
          <p:nvPr/>
        </p:nvSpPr>
        <p:spPr bwMode="auto">
          <a:xfrm>
            <a:off x="7865202" y="3126686"/>
            <a:ext cx="1950217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용역연구 결과 제시된 공익적 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spcBef>
                <a:spcPct val="5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000" kern="0" dirty="0">
                <a:solidFill>
                  <a:sysClr val="windowText" lastClr="000000"/>
                </a:solidFill>
              </a:rPr>
              <a:t> </a:t>
            </a:r>
            <a:r>
              <a:rPr lang="en-US" altLang="ko-KR" sz="1000" kern="0" dirty="0" smtClean="0">
                <a:solidFill>
                  <a:sysClr val="windowText" lastClr="000000"/>
                </a:solidFill>
              </a:rPr>
              <a:t> </a:t>
            </a: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기능 수행을 위한 핵심과제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5" name="Rectangle 11"/>
          <p:cNvSpPr>
            <a:spLocks noChangeArrowheads="1"/>
          </p:cNvSpPr>
          <p:nvPr/>
        </p:nvSpPr>
        <p:spPr bwMode="auto">
          <a:xfrm>
            <a:off x="7186224" y="3154033"/>
            <a:ext cx="718138" cy="346199"/>
          </a:xfrm>
          <a:prstGeom prst="rect">
            <a:avLst/>
          </a:prstGeom>
          <a:solidFill>
            <a:srgbClr val="FFFFFF">
              <a:lumMod val="95000"/>
            </a:srgbClr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rgbClr val="5F5F5F"/>
            </a:outerShdw>
          </a:effectLst>
        </p:spPr>
        <p:txBody>
          <a:bodyPr lIns="72000" rIns="72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과제 </a:t>
            </a:r>
            <a:endParaRPr kumimoji="0" lang="en-US" altLang="ko-KR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도출</a:t>
            </a: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6" name="오각형 65"/>
          <p:cNvSpPr/>
          <p:nvPr/>
        </p:nvSpPr>
        <p:spPr>
          <a:xfrm>
            <a:off x="2270598" y="2150962"/>
            <a:ext cx="2394370" cy="291452"/>
          </a:xfrm>
          <a:prstGeom prst="homePlate">
            <a:avLst>
              <a:gd name="adj" fmla="val 3629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FFFF"/>
                </a:solidFill>
              </a:rPr>
              <a:t>2</a:t>
            </a:r>
            <a:r>
              <a:rPr lang="ko-KR" altLang="en-US" sz="1200" b="1" dirty="0" smtClean="0">
                <a:solidFill>
                  <a:srgbClr val="FFFFFF"/>
                </a:solidFill>
              </a:rPr>
              <a:t>단계</a:t>
            </a:r>
            <a:endParaRPr lang="en-US" altLang="ko-KR" sz="1200" b="1" dirty="0">
              <a:solidFill>
                <a:srgbClr val="FFFFFF"/>
              </a:solidFill>
            </a:endParaRPr>
          </a:p>
        </p:txBody>
      </p:sp>
      <p:sp>
        <p:nvSpPr>
          <p:cNvPr id="67" name="오각형 66"/>
          <p:cNvSpPr/>
          <p:nvPr/>
        </p:nvSpPr>
        <p:spPr>
          <a:xfrm>
            <a:off x="4736976" y="2141909"/>
            <a:ext cx="2394370" cy="291452"/>
          </a:xfrm>
          <a:prstGeom prst="homePlate">
            <a:avLst>
              <a:gd name="adj" fmla="val 3629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FFFF"/>
                </a:solidFill>
              </a:rPr>
              <a:t>3</a:t>
            </a:r>
            <a:r>
              <a:rPr lang="ko-KR" altLang="en-US" sz="1200" b="1" dirty="0" smtClean="0">
                <a:solidFill>
                  <a:srgbClr val="FFFFFF"/>
                </a:solidFill>
              </a:rPr>
              <a:t>단계</a:t>
            </a:r>
            <a:endParaRPr lang="en-US" altLang="ko-KR" sz="1200" b="1" dirty="0">
              <a:solidFill>
                <a:srgbClr val="FFFFFF"/>
              </a:solidFill>
            </a:endParaRPr>
          </a:p>
        </p:txBody>
      </p:sp>
      <p:sp>
        <p:nvSpPr>
          <p:cNvPr id="68" name="오각형 67"/>
          <p:cNvSpPr/>
          <p:nvPr/>
        </p:nvSpPr>
        <p:spPr>
          <a:xfrm>
            <a:off x="7167142" y="2150546"/>
            <a:ext cx="2538386" cy="291452"/>
          </a:xfrm>
          <a:prstGeom prst="homePlate">
            <a:avLst>
              <a:gd name="adj" fmla="val 3629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rgbClr val="FFFFFF"/>
                </a:solidFill>
              </a:rPr>
              <a:t>4</a:t>
            </a:r>
            <a:r>
              <a:rPr lang="ko-KR" altLang="en-US" sz="1200" b="1" dirty="0" smtClean="0">
                <a:solidFill>
                  <a:srgbClr val="FFFFFF"/>
                </a:solidFill>
              </a:rPr>
              <a:t>단계</a:t>
            </a:r>
            <a:endParaRPr lang="en-US" altLang="ko-KR" sz="12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sz="2800" b="1" dirty="0" smtClean="0"/>
              <a:t>1</a:t>
            </a:r>
            <a:r>
              <a:rPr lang="ko-KR" altLang="en-US" sz="2800" b="1" dirty="0" smtClean="0"/>
              <a:t>단계</a:t>
            </a:r>
            <a:r>
              <a:rPr lang="en-US" altLang="ko-KR" sz="2800" b="1" dirty="0" smtClean="0"/>
              <a:t>.</a:t>
            </a:r>
            <a:br>
              <a:rPr lang="en-US" altLang="ko-KR" sz="2800" b="1" dirty="0" smtClean="0"/>
            </a:br>
            <a:r>
              <a:rPr lang="ko-KR" altLang="en-US" sz="2800" b="1" dirty="0" smtClean="0"/>
              <a:t>경영종합진단</a:t>
            </a:r>
            <a:endParaRPr lang="ko-KR" alt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2" cstate="print"/>
          <a:srcRect l="13806" r="14861"/>
          <a:stretch>
            <a:fillRect/>
          </a:stretch>
        </p:blipFill>
        <p:spPr bwMode="auto">
          <a:xfrm>
            <a:off x="6123130" y="1700808"/>
            <a:ext cx="187220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경영상태진단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경영상태 진단 </a:t>
            </a:r>
            <a:r>
              <a:rPr lang="en-US" altLang="ko-KR" dirty="0" smtClean="0"/>
              <a:t>(2012</a:t>
            </a:r>
            <a:r>
              <a:rPr lang="ko-KR" altLang="en-US" dirty="0" smtClean="0"/>
              <a:t>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graphicFrame>
        <p:nvGraphicFramePr>
          <p:cNvPr id="65" name="차트 64"/>
          <p:cNvGraphicFramePr/>
          <p:nvPr/>
        </p:nvGraphicFramePr>
        <p:xfrm>
          <a:off x="8085347" y="1540190"/>
          <a:ext cx="1638182" cy="4532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8" name="직사각형 67"/>
          <p:cNvSpPr/>
          <p:nvPr/>
        </p:nvSpPr>
        <p:spPr>
          <a:xfrm>
            <a:off x="8543223" y="1357298"/>
            <a:ext cx="1008112" cy="216024"/>
          </a:xfrm>
          <a:prstGeom prst="rect">
            <a:avLst/>
          </a:prstGeom>
          <a:solidFill>
            <a:schemeClr val="accent5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rgbClr val="FFFFFF"/>
                </a:solidFill>
              </a:rPr>
              <a:t>공익적 성과</a:t>
            </a:r>
          </a:p>
        </p:txBody>
      </p:sp>
      <p:cxnSp>
        <p:nvCxnSpPr>
          <p:cNvPr id="69" name="직선 연결선 68"/>
          <p:cNvCxnSpPr/>
          <p:nvPr/>
        </p:nvCxnSpPr>
        <p:spPr>
          <a:xfrm>
            <a:off x="9395397" y="1599650"/>
            <a:ext cx="0" cy="4156155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</a:ln>
          <a:effectLst/>
        </p:spPr>
      </p:cxnSp>
      <p:sp>
        <p:nvSpPr>
          <p:cNvPr id="70" name="TextBox 69"/>
          <p:cNvSpPr txBox="1"/>
          <p:nvPr/>
        </p:nvSpPr>
        <p:spPr>
          <a:xfrm>
            <a:off x="9467428" y="1644039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1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9467428" y="1786914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1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467428" y="1923126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3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467428" y="2029042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4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432133" y="2148095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4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432133" y="2281445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4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9432133" y="2393274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7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432133" y="2518240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7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432133" y="2643206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9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9380538" y="2777117"/>
            <a:ext cx="3433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9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9380538" y="2902083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11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9380538" y="3022296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12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9333485" y="3150874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13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9333485" y="3281753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14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9333485" y="3410911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14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9333485" y="3526352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14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9333485" y="3650738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14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9333485" y="3775704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18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9333485" y="3909054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19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9333485" y="4020883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20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9333485" y="4155374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20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9333485" y="4280340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20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9333485" y="4404726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20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9333485" y="4524939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20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9333485" y="4640380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20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9333485" y="4769538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20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9333485" y="4909362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27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9333485" y="5053378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28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9333485" y="5177203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29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9333485" y="5278927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30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9333485" y="5398560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31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9333485" y="5523526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32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9333485" y="5648492"/>
            <a:ext cx="399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solidFill>
                  <a:srgbClr val="000000"/>
                </a:solidFill>
              </a:rPr>
              <a:t>33</a:t>
            </a:r>
            <a:r>
              <a:rPr lang="ko-KR" altLang="en-US" sz="800" dirty="0">
                <a:solidFill>
                  <a:srgbClr val="000000"/>
                </a:solidFill>
              </a:rPr>
              <a:t>위</a:t>
            </a:r>
          </a:p>
        </p:txBody>
      </p:sp>
      <p:sp>
        <p:nvSpPr>
          <p:cNvPr id="104" name="직사각형 103"/>
          <p:cNvSpPr/>
          <p:nvPr/>
        </p:nvSpPr>
        <p:spPr>
          <a:xfrm>
            <a:off x="6516664" y="1376348"/>
            <a:ext cx="1008112" cy="216024"/>
          </a:xfrm>
          <a:prstGeom prst="rect">
            <a:avLst/>
          </a:prstGeom>
          <a:solidFill>
            <a:schemeClr val="accent5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rgbClr val="FFFFFF"/>
                </a:solidFill>
              </a:rPr>
              <a:t>재무적 성과</a:t>
            </a:r>
          </a:p>
        </p:txBody>
      </p:sp>
      <p:sp>
        <p:nvSpPr>
          <p:cNvPr id="61" name="직사각형 60"/>
          <p:cNvSpPr/>
          <p:nvPr/>
        </p:nvSpPr>
        <p:spPr>
          <a:xfrm>
            <a:off x="6279147" y="2079898"/>
            <a:ext cx="1638182" cy="144016"/>
          </a:xfrm>
          <a:prstGeom prst="rect">
            <a:avLst/>
          </a:prstGeom>
          <a:noFill/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113" name="직사각형 112"/>
          <p:cNvSpPr/>
          <p:nvPr/>
        </p:nvSpPr>
        <p:spPr>
          <a:xfrm>
            <a:off x="8063070" y="4437112"/>
            <a:ext cx="1638182" cy="14401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71" name="타원 70"/>
          <p:cNvSpPr/>
          <p:nvPr/>
        </p:nvSpPr>
        <p:spPr>
          <a:xfrm>
            <a:off x="1470399" y="3438500"/>
            <a:ext cx="464347" cy="285752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pic>
        <p:nvPicPr>
          <p:cNvPr id="107" name="_x119798504" descr="EMB00003f3001d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295" y="1628800"/>
            <a:ext cx="5682198" cy="3857652"/>
          </a:xfrm>
          <a:prstGeom prst="rect">
            <a:avLst/>
          </a:prstGeom>
          <a:noFill/>
        </p:spPr>
      </p:pic>
      <p:sp>
        <p:nvSpPr>
          <p:cNvPr id="114" name="타원 113"/>
          <p:cNvSpPr/>
          <p:nvPr/>
        </p:nvSpPr>
        <p:spPr>
          <a:xfrm>
            <a:off x="4385245" y="3441045"/>
            <a:ext cx="500066" cy="35719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경영상태진단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재무적 성과와 공익적 성과 측정 기준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414401" y="2132858"/>
            <a:ext cx="10214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000" dirty="0">
                <a:solidFill>
                  <a:srgbClr val="000000"/>
                </a:solidFill>
              </a:rPr>
              <a:t>(</a:t>
            </a:r>
            <a:r>
              <a:rPr lang="ko-KR" altLang="en-US" sz="1000" dirty="0">
                <a:solidFill>
                  <a:srgbClr val="000000"/>
                </a:solidFill>
              </a:rPr>
              <a:t>단위 </a:t>
            </a:r>
            <a:r>
              <a:rPr lang="en-US" altLang="ko-KR" sz="1000" dirty="0">
                <a:solidFill>
                  <a:srgbClr val="000000"/>
                </a:solidFill>
              </a:rPr>
              <a:t>: </a:t>
            </a:r>
            <a:r>
              <a:rPr lang="ko-KR" altLang="en-US" sz="1000" dirty="0" err="1">
                <a:solidFill>
                  <a:srgbClr val="000000"/>
                </a:solidFill>
              </a:rPr>
              <a:t>백만원</a:t>
            </a:r>
            <a:r>
              <a:rPr lang="en-US" altLang="ko-KR" sz="1000" dirty="0">
                <a:solidFill>
                  <a:srgbClr val="000000"/>
                </a:solidFill>
              </a:rPr>
              <a:t>)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2066679" y="2379078"/>
          <a:ext cx="6291144" cy="1337954"/>
        </p:xfrm>
        <a:graphic>
          <a:graphicData uri="http://schemas.openxmlformats.org/drawingml/2006/table">
            <a:tbl>
              <a:tblPr/>
              <a:tblGrid>
                <a:gridCol w="782029"/>
                <a:gridCol w="806398"/>
                <a:gridCol w="613397"/>
                <a:gridCol w="817865"/>
                <a:gridCol w="613397"/>
                <a:gridCol w="817865"/>
                <a:gridCol w="511164"/>
                <a:gridCol w="715632"/>
                <a:gridCol w="613397"/>
              </a:tblGrid>
              <a:tr h="27942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의료원명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①</a:t>
                      </a:r>
                      <a:r>
                        <a:rPr lang="en-US" altLang="ko-KR" sz="9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1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당기순이익</a:t>
                      </a:r>
                      <a:r>
                        <a:rPr lang="en-US" altLang="ko-KR" sz="9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② </a:t>
                      </a:r>
                      <a:r>
                        <a:rPr lang="en-US" altLang="ko-KR" sz="9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(①+</a:t>
                      </a:r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감가상각비</a:t>
                      </a:r>
                      <a:r>
                        <a:rPr lang="en-US" altLang="ko-KR" sz="9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③ </a:t>
                      </a:r>
                      <a:r>
                        <a:rPr lang="en-US" altLang="ko-KR" sz="9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(②-</a:t>
                      </a:r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운영보조금</a:t>
                      </a:r>
                      <a:r>
                        <a:rPr lang="en-US" altLang="ko-KR" sz="9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④ </a:t>
                      </a:r>
                      <a:r>
                        <a:rPr lang="en-US" altLang="ko-KR" sz="9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(③+</a:t>
                      </a:r>
                      <a:r>
                        <a:rPr lang="ko-KR" altLang="en-US" sz="900" b="1" i="0" u="none" strike="noStrike" dirty="0" err="1" smtClean="0">
                          <a:solidFill>
                            <a:schemeClr val="tx1"/>
                          </a:solidFill>
                          <a:latin typeface="맑은 고딕"/>
                        </a:rPr>
                        <a:t>공익적비용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altLang="ko-KR" sz="9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94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금액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순위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금액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순위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금액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순위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금액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순위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947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천안의료원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(3,939)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32 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(3,195)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32 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(3,572)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 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(2,569)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32 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7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공주의료원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(1,751)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15 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(1,675)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 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(2,022)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 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(446)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21 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7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홍성의료원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(2,580)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 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(2,580)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30 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(3,234)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 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1,245 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 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7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(692)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 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(678)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16 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(1,178)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 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1,688 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39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350490" y="1591344"/>
            <a:ext cx="1482164" cy="2125688"/>
          </a:xfrm>
          <a:prstGeom prst="rect">
            <a:avLst/>
          </a:prstGeom>
          <a:solidFill>
            <a:srgbClr val="1F9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mtClean="0">
                <a:solidFill>
                  <a:srgbClr val="FFFFFF"/>
                </a:solidFill>
              </a:rPr>
              <a:t>재무적 성과</a:t>
            </a:r>
            <a:endParaRPr lang="en-US" altLang="ko-KR" sz="1100" b="1" dirty="0" smtClean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2653" y="1556792"/>
            <a:ext cx="66800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재무적 성과 </a:t>
            </a:r>
            <a:r>
              <a:rPr lang="en-US" altLang="ko-KR" sz="1200" dirty="0" smtClean="0"/>
              <a:t>= 2012</a:t>
            </a:r>
            <a:r>
              <a:rPr lang="ko-KR" altLang="en-US" sz="1200" dirty="0" smtClean="0"/>
              <a:t>년 </a:t>
            </a:r>
            <a:r>
              <a:rPr lang="ko-KR" altLang="en-US" sz="1200" dirty="0" err="1" smtClean="0"/>
              <a:t>의료원별</a:t>
            </a:r>
            <a:r>
              <a:rPr lang="ko-KR" altLang="en-US" sz="1200" dirty="0" smtClean="0"/>
              <a:t> 결산서 </a:t>
            </a:r>
            <a:r>
              <a:rPr lang="ko-KR" altLang="en-US" sz="1200" dirty="0" err="1" smtClean="0"/>
              <a:t>당기순이익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+ </a:t>
            </a:r>
            <a:r>
              <a:rPr lang="ko-KR" altLang="en-US" sz="1200" dirty="0" smtClean="0"/>
              <a:t>국가 및 </a:t>
            </a:r>
            <a:r>
              <a:rPr lang="ko-KR" altLang="en-US" sz="1200" dirty="0" err="1" smtClean="0"/>
              <a:t>지자체</a:t>
            </a:r>
            <a:r>
              <a:rPr lang="ko-KR" altLang="en-US" sz="1200" dirty="0" smtClean="0"/>
              <a:t> 보조에 의한 감가상각비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                  - </a:t>
            </a:r>
            <a:r>
              <a:rPr lang="ko-KR" altLang="en-US" sz="1200" dirty="0" smtClean="0"/>
              <a:t>경상운영 보조 목적의 운영 보조금 </a:t>
            </a:r>
            <a:r>
              <a:rPr lang="en-US" altLang="ko-KR" sz="1200" dirty="0" smtClean="0"/>
              <a:t>+ </a:t>
            </a:r>
            <a:r>
              <a:rPr lang="ko-KR" altLang="en-US" sz="1200" dirty="0" smtClean="0"/>
              <a:t>공익적 비용 계측 결과</a:t>
            </a:r>
            <a:r>
              <a:rPr lang="en-US" altLang="ko-KR" sz="1200" dirty="0" smtClean="0"/>
              <a:t>(</a:t>
            </a:r>
            <a:r>
              <a:rPr lang="ko-KR" altLang="en-US" sz="1200" dirty="0" err="1" smtClean="0"/>
              <a:t>갈렙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ABC)</a:t>
            </a:r>
            <a:endParaRPr lang="ko-KR" altLang="en-US" sz="1200" dirty="0"/>
          </a:p>
        </p:txBody>
      </p:sp>
      <p:sp>
        <p:nvSpPr>
          <p:cNvPr id="9" name="직사각형 8"/>
          <p:cNvSpPr/>
          <p:nvPr/>
        </p:nvSpPr>
        <p:spPr>
          <a:xfrm>
            <a:off x="350490" y="3929264"/>
            <a:ext cx="1482164" cy="2020016"/>
          </a:xfrm>
          <a:prstGeom prst="rect">
            <a:avLst/>
          </a:prstGeom>
          <a:solidFill>
            <a:srgbClr val="1F9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rgbClr val="FFFFFF"/>
                </a:solidFill>
              </a:rPr>
              <a:t>공익적 성과</a:t>
            </a:r>
            <a:endParaRPr lang="en-US" altLang="ko-KR" sz="1100" b="1" dirty="0" smtClean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32654" y="3871064"/>
            <a:ext cx="6885218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dirty="0" smtClean="0"/>
              <a:t>공익적 성과 평가를 위한 지역사회 편익</a:t>
            </a:r>
            <a:r>
              <a:rPr lang="en-US" altLang="ko-KR" sz="1100" dirty="0" smtClean="0"/>
              <a:t>(Community benefit)</a:t>
            </a:r>
            <a:r>
              <a:rPr lang="ko-KR" altLang="en-US" sz="1100" dirty="0" smtClean="0"/>
              <a:t>과 같은 결과</a:t>
            </a:r>
            <a:r>
              <a:rPr lang="en-US" altLang="ko-KR" sz="1100" dirty="0" smtClean="0"/>
              <a:t>(outcome) </a:t>
            </a:r>
            <a:r>
              <a:rPr lang="ko-KR" altLang="en-US" sz="1100" dirty="0" smtClean="0"/>
              <a:t>지표가 존재하지 않음</a:t>
            </a:r>
          </a:p>
          <a:p>
            <a:pPr>
              <a:lnSpc>
                <a:spcPct val="150000"/>
              </a:lnSpc>
            </a:pPr>
            <a:r>
              <a:rPr lang="ko-KR" altLang="en-US" sz="1100" dirty="0" smtClean="0"/>
              <a:t>따라서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공익적 성과 지표 적용은 공공의료기관 공익성 평가에 활용되는 평가결과 적용 고려</a:t>
            </a:r>
            <a:endParaRPr lang="en-US" altLang="ko-KR" sz="1100" dirty="0" smtClean="0"/>
          </a:p>
          <a:p>
            <a:pPr>
              <a:lnSpc>
                <a:spcPct val="150000"/>
              </a:lnSpc>
            </a:pPr>
            <a:r>
              <a:rPr lang="en-US" altLang="ko-KR" sz="1100" dirty="0" smtClean="0"/>
              <a:t>→ 2013</a:t>
            </a:r>
            <a:r>
              <a:rPr lang="ko-KR" altLang="en-US" sz="1100" dirty="0" smtClean="0"/>
              <a:t>년 운영평가 중 </a:t>
            </a:r>
            <a:r>
              <a:rPr lang="en-US" altLang="ko-KR" sz="1100" dirty="0" smtClean="0"/>
              <a:t>3. </a:t>
            </a:r>
            <a:r>
              <a:rPr lang="ko-KR" altLang="en-US" sz="1100" dirty="0" smtClean="0"/>
              <a:t>공익적 보건의료서비스 영역 총점</a:t>
            </a:r>
            <a:r>
              <a:rPr lang="en-US" altLang="ko-KR" sz="1100" dirty="0" smtClean="0"/>
              <a:t>(100</a:t>
            </a:r>
            <a:r>
              <a:rPr lang="ko-KR" altLang="en-US" sz="1100" dirty="0" smtClean="0"/>
              <a:t>점 환산</a:t>
            </a:r>
            <a:r>
              <a:rPr lang="en-US" altLang="ko-KR" sz="1100" dirty="0" smtClean="0"/>
              <a:t>)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2000675" y="4797152"/>
          <a:ext cx="6408713" cy="1083912"/>
        </p:xfrm>
        <a:graphic>
          <a:graphicData uri="http://schemas.openxmlformats.org/drawingml/2006/table">
            <a:tbl>
              <a:tblPr/>
              <a:tblGrid>
                <a:gridCol w="1358108"/>
                <a:gridCol w="1010121"/>
                <a:gridCol w="1010121"/>
                <a:gridCol w="1010121"/>
                <a:gridCol w="1010121"/>
                <a:gridCol w="1010121"/>
              </a:tblGrid>
              <a:tr h="27942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의료원명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공공보건의료</a:t>
                      </a:r>
                      <a:endParaRPr lang="en-US" altLang="ko-KR" sz="1000" b="1" i="0" u="none" strike="noStrike" dirty="0" smtClean="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사업지원체계</a:t>
                      </a:r>
                      <a:endParaRPr lang="en-US" altLang="ko-KR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chemeClr val="tx1"/>
                          </a:solidFill>
                          <a:latin typeface="맑은 고딕"/>
                        </a:rPr>
                        <a:t>의료안전망기능</a:t>
                      </a:r>
                      <a:endParaRPr lang="en-US" altLang="ko-KR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chemeClr val="tx1"/>
                          </a:solidFill>
                          <a:latin typeface="맑은 고딕"/>
                        </a:rPr>
                        <a:t>포괄적서비스</a:t>
                      </a:r>
                      <a:endParaRPr lang="en-US" altLang="ko-KR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총점</a:t>
                      </a:r>
                      <a:endParaRPr lang="en-US" altLang="ko-KR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순위</a:t>
                      </a:r>
                      <a:endParaRPr lang="en-US" altLang="ko-KR" sz="10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947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천안의료원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75.0(7.5)</a:t>
                      </a:r>
                    </a:p>
                  </a:txBody>
                  <a:tcPr marL="72001" marR="72001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75.0(30.0)</a:t>
                      </a:r>
                    </a:p>
                  </a:txBody>
                  <a:tcPr marL="72001" marR="72001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58.3(29.2)</a:t>
                      </a:r>
                    </a:p>
                  </a:txBody>
                  <a:tcPr marL="72001" marR="72001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66.7(20.0)</a:t>
                      </a:r>
                    </a:p>
                  </a:txBody>
                  <a:tcPr marL="72001" marR="72001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31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위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39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7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공주의료원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75.0(7.5)</a:t>
                      </a:r>
                    </a:p>
                  </a:txBody>
                  <a:tcPr marL="72001" marR="72001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50.0(20.0)</a:t>
                      </a:r>
                    </a:p>
                  </a:txBody>
                  <a:tcPr marL="72001" marR="72001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91.7(45.8)</a:t>
                      </a:r>
                    </a:p>
                  </a:txBody>
                  <a:tcPr marL="72001" marR="72001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73.3(22.0)</a:t>
                      </a:r>
                    </a:p>
                  </a:txBody>
                  <a:tcPr marL="72001" marR="72001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30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위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39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7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홍성의료원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75.0(7.5)</a:t>
                      </a:r>
                    </a:p>
                  </a:txBody>
                  <a:tcPr marL="72001" marR="72001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100.0(40.0)</a:t>
                      </a:r>
                    </a:p>
                  </a:txBody>
                  <a:tcPr marL="72001" marR="72001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91.7(45.8)</a:t>
                      </a:r>
                    </a:p>
                  </a:txBody>
                  <a:tcPr marL="72001" marR="72001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93.3(28.0)</a:t>
                      </a:r>
                    </a:p>
                  </a:txBody>
                  <a:tcPr marL="72001" marR="72001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7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위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39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7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75.0(7.5)</a:t>
                      </a:r>
                    </a:p>
                  </a:txBody>
                  <a:tcPr marL="72001" marR="72001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75.0(30.0)</a:t>
                      </a:r>
                    </a:p>
                  </a:txBody>
                  <a:tcPr marL="72001" marR="72001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83.3(41.7)</a:t>
                      </a:r>
                    </a:p>
                  </a:txBody>
                  <a:tcPr marL="72001" marR="72001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79.3(23.8)</a:t>
                      </a:r>
                    </a:p>
                  </a:txBody>
                  <a:tcPr marL="72001" marR="72001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20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위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39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경영 현황 분석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경영 현황 평가도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지방의료원 평균은 </a:t>
            </a:r>
            <a:r>
              <a:rPr lang="en-US" altLang="ko-KR" dirty="0" smtClean="0"/>
              <a:t>2012</a:t>
            </a:r>
            <a:r>
              <a:rPr lang="ko-KR" altLang="en-US" dirty="0" smtClean="0"/>
              <a:t>년을 기준으로 함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지방의료원 평균 대비 수익성 관련 지표 전반적으로 양호하며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입원 대비 외래 실적 우수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※ </a:t>
            </a:r>
            <a:r>
              <a:rPr lang="ko-KR" altLang="en-US" dirty="0" smtClean="0"/>
              <a:t>외래수익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건강검진센터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기타의업수익 제외</a:t>
            </a:r>
            <a:endParaRPr lang="ko-KR" altLang="en-US" dirty="0"/>
          </a:p>
        </p:txBody>
      </p:sp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2680" y="1882924"/>
            <a:ext cx="5797550" cy="441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경영 현황 분석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전체 의료수익 정체 상태로 입원 하락세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외래 증가세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전체 의료수익 </a:t>
            </a:r>
            <a:r>
              <a:rPr lang="en-US" altLang="ko-KR" dirty="0" smtClean="0"/>
              <a:t>18,659 &gt; 18,698 &gt; 18,510</a:t>
            </a:r>
            <a:r>
              <a:rPr lang="ko-KR" altLang="en-US" dirty="0" err="1" smtClean="0"/>
              <a:t>백만원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※ </a:t>
            </a:r>
            <a:r>
              <a:rPr lang="ko-KR" altLang="en-US" dirty="0" smtClean="0"/>
              <a:t>외래수익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건강검진센터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기타의업수익 제외</a:t>
            </a:r>
            <a:endParaRPr lang="ko-KR" alt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998" y="4005064"/>
            <a:ext cx="4339019" cy="24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5008" y="4005064"/>
            <a:ext cx="4248472" cy="24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5008" y="1556792"/>
            <a:ext cx="4233447" cy="24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130" y="1556792"/>
            <a:ext cx="4233447" cy="24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경영 현황 분석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진료과별 수익 분포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의료수익 점유율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내과 </a:t>
            </a:r>
            <a:r>
              <a:rPr lang="en-US" altLang="ko-KR" dirty="0" smtClean="0"/>
              <a:t>&gt; </a:t>
            </a:r>
            <a:r>
              <a:rPr lang="ko-KR" altLang="en-US" dirty="0" smtClean="0"/>
              <a:t>정형외과 </a:t>
            </a:r>
            <a:r>
              <a:rPr lang="en-US" altLang="ko-KR" dirty="0" smtClean="0"/>
              <a:t>&gt; </a:t>
            </a:r>
            <a:r>
              <a:rPr lang="ko-KR" altLang="en-US" dirty="0" smtClean="0"/>
              <a:t>응급의학과 </a:t>
            </a:r>
            <a:r>
              <a:rPr lang="en-US" altLang="ko-KR" dirty="0" smtClean="0"/>
              <a:t>&gt; </a:t>
            </a:r>
            <a:r>
              <a:rPr lang="ko-KR" altLang="en-US" dirty="0" smtClean="0"/>
              <a:t>비뇨기과 </a:t>
            </a:r>
            <a:r>
              <a:rPr lang="en-US" altLang="ko-KR" dirty="0" smtClean="0"/>
              <a:t>&gt; </a:t>
            </a:r>
            <a:r>
              <a:rPr lang="ko-KR" altLang="en-US" dirty="0" smtClean="0"/>
              <a:t>신경외과 </a:t>
            </a:r>
            <a:r>
              <a:rPr lang="en-US" altLang="ko-KR" dirty="0" smtClean="0"/>
              <a:t>&gt; </a:t>
            </a:r>
            <a:r>
              <a:rPr lang="ko-KR" altLang="en-US" dirty="0" smtClean="0"/>
              <a:t>신경과 </a:t>
            </a:r>
            <a:r>
              <a:rPr lang="en-US" altLang="ko-KR" dirty="0" smtClean="0"/>
              <a:t>&gt; </a:t>
            </a:r>
            <a:r>
              <a:rPr lang="ko-KR" altLang="en-US" dirty="0" smtClean="0"/>
              <a:t>외과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err="1" smtClean="0"/>
              <a:t>진료과</a:t>
            </a:r>
            <a:r>
              <a:rPr lang="ko-KR" altLang="en-US" dirty="0" smtClean="0"/>
              <a:t> 의사 구성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전체 </a:t>
            </a:r>
            <a:r>
              <a:rPr lang="ko-KR" altLang="en-US" dirty="0" err="1" smtClean="0"/>
              <a:t>의사수</a:t>
            </a:r>
            <a:r>
              <a:rPr lang="en-US" altLang="ko-KR" dirty="0" smtClean="0"/>
              <a:t>/</a:t>
            </a:r>
            <a:r>
              <a:rPr lang="ko-KR" altLang="en-US" dirty="0" smtClean="0"/>
              <a:t>공보의수</a:t>
            </a:r>
            <a:r>
              <a:rPr lang="en-US" altLang="ko-KR" dirty="0" smtClean="0"/>
              <a:t>, 2013</a:t>
            </a:r>
            <a:r>
              <a:rPr lang="ko-KR" altLang="en-US" dirty="0" err="1" smtClean="0"/>
              <a:t>년말</a:t>
            </a:r>
            <a:r>
              <a:rPr lang="ko-KR" altLang="en-US" dirty="0" smtClean="0"/>
              <a:t> 기준</a:t>
            </a:r>
            <a:endParaRPr lang="ko-KR" altLang="en-US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428499" y="1844824"/>
          <a:ext cx="8424939" cy="4320477"/>
        </p:xfrm>
        <a:graphic>
          <a:graphicData uri="http://schemas.openxmlformats.org/drawingml/2006/table">
            <a:tbl>
              <a:tblPr/>
              <a:tblGrid>
                <a:gridCol w="1716189"/>
                <a:gridCol w="1118125"/>
                <a:gridCol w="1118125"/>
                <a:gridCol w="1118125"/>
                <a:gridCol w="1118125"/>
                <a:gridCol w="1118125"/>
                <a:gridCol w="1118125"/>
              </a:tblGrid>
              <a:tr h="2057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진료과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2011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2012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2013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57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비율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비율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비율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내과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(3/0)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4,594,295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4,692,465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25.1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4,882,142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26.4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정형외과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(2/0)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3,507,203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18.8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3,263,377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3,143,453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17.0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응급의학과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(3/0)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2,455,258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13.2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2,565,905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13.7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2,700,152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14.6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비뇨기과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(1/0)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1,518,151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1,591,819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1,692,674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신경외과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(2/1)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1,735,352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1,595,431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1,433,255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건강검진센터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1,150,789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1,153,066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1,263,618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신경과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(1/1)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942,096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1,369,222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1,098,007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외과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(1/0)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920,668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822,394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777,250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기타의업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520,151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502,753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412,271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치과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(1/0)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68,860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185,578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281,138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이비인후과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(1/1)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313,476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361,610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249,701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안과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(1/1)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194,976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110,138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163,538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소아청소년과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(1/1)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365,143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182,190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160,066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산부인과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(1/0)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285,737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91,797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130,744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가정의학과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(1/0)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58,630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102,415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73,311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재활의학과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(1/1)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82,675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33,339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영상의학과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(2/0)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27,837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23,525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15,448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마취통증의학과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(1/1)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1,190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18,658,632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18,697,550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18,510,131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8931442" y="2824361"/>
            <a:ext cx="858095" cy="57606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수익의 </a:t>
            </a:r>
            <a:r>
              <a:rPr lang="en-US" altLang="ko-KR" sz="1200" dirty="0" smtClean="0"/>
              <a:t>90%</a:t>
            </a:r>
            <a:endParaRPr lang="ko-KR" altLang="en-US" sz="1200" dirty="0"/>
          </a:p>
        </p:txBody>
      </p:sp>
      <p:sp>
        <p:nvSpPr>
          <p:cNvPr id="9" name="직사각형 8"/>
          <p:cNvSpPr/>
          <p:nvPr/>
        </p:nvSpPr>
        <p:spPr>
          <a:xfrm>
            <a:off x="8931442" y="5517232"/>
            <a:ext cx="858095" cy="57606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진료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지원과</a:t>
            </a:r>
            <a:endParaRPr lang="ko-KR" altLang="en-US" sz="1200" dirty="0"/>
          </a:p>
        </p:txBody>
      </p:sp>
      <p:sp>
        <p:nvSpPr>
          <p:cNvPr id="10" name="직사각형 9"/>
          <p:cNvSpPr/>
          <p:nvPr/>
        </p:nvSpPr>
        <p:spPr>
          <a:xfrm>
            <a:off x="8931442" y="4988793"/>
            <a:ext cx="858095" cy="43204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건강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검진</a:t>
            </a:r>
            <a:endParaRPr lang="ko-KR" alt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8016577" y="1628800"/>
            <a:ext cx="9653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천원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경영 현황 분석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진료과별 입원 의료수익 분포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입원수익 </a:t>
            </a:r>
            <a:r>
              <a:rPr lang="en-US" altLang="ko-KR" dirty="0" smtClean="0"/>
              <a:t>’13-’11 </a:t>
            </a:r>
            <a:r>
              <a:rPr lang="ko-KR" altLang="en-US" dirty="0" smtClean="0"/>
              <a:t>약 </a:t>
            </a:r>
            <a:r>
              <a:rPr lang="en-US" altLang="ko-KR" dirty="0" smtClean="0"/>
              <a:t>9</a:t>
            </a:r>
            <a:r>
              <a:rPr lang="ko-KR" altLang="en-US" dirty="0" err="1" smtClean="0"/>
              <a:t>억원</a:t>
            </a:r>
            <a:r>
              <a:rPr lang="ko-KR" altLang="en-US" dirty="0" smtClean="0"/>
              <a:t> 감소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정형외과 </a:t>
            </a:r>
            <a:r>
              <a:rPr lang="en-US" altLang="ko-KR" dirty="0" smtClean="0"/>
              <a:t>3.6</a:t>
            </a:r>
            <a:r>
              <a:rPr lang="ko-KR" altLang="en-US" dirty="0" smtClean="0"/>
              <a:t>억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신경외과 </a:t>
            </a:r>
            <a:r>
              <a:rPr lang="en-US" altLang="ko-KR" dirty="0" smtClean="0"/>
              <a:t>2.8</a:t>
            </a:r>
            <a:r>
              <a:rPr lang="ko-KR" altLang="en-US" dirty="0" smtClean="0"/>
              <a:t>억</a:t>
            </a:r>
            <a:r>
              <a:rPr lang="en-US" altLang="ko-KR" dirty="0" smtClean="0"/>
              <a:t>, </a:t>
            </a:r>
            <a:r>
              <a:rPr lang="ko-KR" altLang="en-US" dirty="0" smtClean="0"/>
              <a:t>소아청소년과 </a:t>
            </a:r>
            <a:r>
              <a:rPr lang="en-US" altLang="ko-KR" dirty="0" smtClean="0"/>
              <a:t>1.7</a:t>
            </a:r>
            <a:r>
              <a:rPr lang="ko-KR" altLang="en-US" dirty="0" smtClean="0"/>
              <a:t>억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외과 </a:t>
            </a:r>
            <a:r>
              <a:rPr lang="en-US" altLang="ko-KR" dirty="0" smtClean="0"/>
              <a:t>1.4</a:t>
            </a:r>
            <a:r>
              <a:rPr lang="ko-KR" altLang="en-US" dirty="0" smtClean="0"/>
              <a:t>억 감소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err="1" smtClean="0"/>
              <a:t>진료과</a:t>
            </a:r>
            <a:r>
              <a:rPr lang="ko-KR" altLang="en-US" dirty="0" smtClean="0"/>
              <a:t> 의사 구성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전체 </a:t>
            </a:r>
            <a:r>
              <a:rPr lang="ko-KR" altLang="en-US" dirty="0" err="1" smtClean="0"/>
              <a:t>의사수</a:t>
            </a:r>
            <a:r>
              <a:rPr lang="en-US" altLang="ko-KR" dirty="0" smtClean="0"/>
              <a:t>/</a:t>
            </a:r>
            <a:r>
              <a:rPr lang="ko-KR" altLang="en-US" dirty="0" smtClean="0"/>
              <a:t>공보의수</a:t>
            </a:r>
            <a:r>
              <a:rPr lang="en-US" altLang="ko-KR" dirty="0" smtClean="0"/>
              <a:t>, 2013</a:t>
            </a:r>
            <a:r>
              <a:rPr lang="ko-KR" altLang="en-US" dirty="0" err="1" smtClean="0"/>
              <a:t>년말</a:t>
            </a:r>
            <a:r>
              <a:rPr lang="ko-KR" altLang="en-US" dirty="0" smtClean="0"/>
              <a:t> 기준</a:t>
            </a:r>
            <a:endParaRPr lang="ko-KR" altLang="en-US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428498" y="1772817"/>
          <a:ext cx="8892984" cy="4464495"/>
        </p:xfrm>
        <a:graphic>
          <a:graphicData uri="http://schemas.openxmlformats.org/drawingml/2006/table">
            <a:tbl>
              <a:tblPr/>
              <a:tblGrid>
                <a:gridCol w="1572174"/>
                <a:gridCol w="1045830"/>
                <a:gridCol w="1045830"/>
                <a:gridCol w="1045830"/>
                <a:gridCol w="1045830"/>
                <a:gridCol w="1045830"/>
                <a:gridCol w="1045830"/>
                <a:gridCol w="1045830"/>
              </a:tblGrid>
              <a:tr h="2125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진료과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2011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2012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2013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증감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(13-11)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125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비율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25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10,087,882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9,776,712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9,194,375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(893,506)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내과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(3/0)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3,451,933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34.2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3,404,018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34.8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3,484,017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37.9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32,084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정형외과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(2/0)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2,816,639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27.9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2,607,442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2,455,262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(361,377)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신경외과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(2/1)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1,309,254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1,196,869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1,030,102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(279,152)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비뇨기과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(1/0)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745,762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767,066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792,265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46,502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외과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(1/0)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735,320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649,291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593,011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(142,309)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신경과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(1/1)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382,698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721,893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480,374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97,676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안과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(1/1)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78,849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38,091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88,602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9,753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산부인과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(1/0)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120,407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31,805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66,082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(54,325)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응급의학과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(3/0)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101,249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63,959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58,446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(42,803)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이비인후과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(1/1)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108,943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125,391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55,863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(53,081)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소아청소년과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(1/1)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226,264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87,837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54,473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(171,791)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재활의학과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(1/1)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65,868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24,013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24,013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치과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(1/0)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10,535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16,311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11,341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807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가정의학과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(1/0)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426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406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영상의학과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(2/0)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마취통증의학과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(1/1)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491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건강검진센터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59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기타의업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409384" y="1484784"/>
            <a:ext cx="9653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천원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경영 현황 분석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진료과별 의사 </a:t>
            </a:r>
            <a:r>
              <a:rPr lang="en-US" altLang="ko-KR" dirty="0" smtClean="0"/>
              <a:t>1</a:t>
            </a:r>
            <a:r>
              <a:rPr lang="ko-KR" altLang="en-US" dirty="0" smtClean="0"/>
              <a:t>인당 의료수익 분포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의사 </a:t>
            </a:r>
            <a:r>
              <a:rPr lang="en-US" altLang="ko-KR" dirty="0" smtClean="0"/>
              <a:t>1</a:t>
            </a:r>
            <a:r>
              <a:rPr lang="ko-KR" altLang="en-US" dirty="0" smtClean="0"/>
              <a:t>인당 의료수익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비뇨기과 </a:t>
            </a:r>
            <a:r>
              <a:rPr lang="en-US" altLang="ko-KR" dirty="0" smtClean="0"/>
              <a:t>&gt; </a:t>
            </a:r>
            <a:r>
              <a:rPr lang="ko-KR" altLang="en-US" dirty="0" smtClean="0"/>
              <a:t>내과 </a:t>
            </a:r>
            <a:r>
              <a:rPr lang="en-US" altLang="ko-KR" dirty="0" smtClean="0"/>
              <a:t>&gt; </a:t>
            </a:r>
            <a:r>
              <a:rPr lang="ko-KR" altLang="en-US" dirty="0" smtClean="0"/>
              <a:t>정형외과 </a:t>
            </a:r>
            <a:r>
              <a:rPr lang="en-US" altLang="ko-KR" dirty="0" smtClean="0"/>
              <a:t>&gt; </a:t>
            </a:r>
            <a:r>
              <a:rPr lang="ko-KR" altLang="en-US" dirty="0" smtClean="0"/>
              <a:t>신경과 </a:t>
            </a:r>
            <a:r>
              <a:rPr lang="en-US" altLang="ko-KR" dirty="0" smtClean="0"/>
              <a:t>&gt; </a:t>
            </a:r>
            <a:r>
              <a:rPr lang="ko-KR" altLang="en-US" dirty="0" smtClean="0"/>
              <a:t>외과 </a:t>
            </a:r>
            <a:r>
              <a:rPr lang="en-US" altLang="ko-KR" dirty="0" smtClean="0"/>
              <a:t>&gt; </a:t>
            </a:r>
            <a:r>
              <a:rPr lang="ko-KR" altLang="en-US" dirty="0" smtClean="0"/>
              <a:t>응급의학과 </a:t>
            </a:r>
            <a:r>
              <a:rPr lang="en-US" altLang="ko-KR" dirty="0" smtClean="0"/>
              <a:t>&gt; </a:t>
            </a:r>
            <a:r>
              <a:rPr lang="ko-KR" altLang="en-US" dirty="0" smtClean="0"/>
              <a:t>신경외과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err="1" smtClean="0"/>
              <a:t>진료과</a:t>
            </a:r>
            <a:r>
              <a:rPr lang="ko-KR" altLang="en-US" dirty="0" smtClean="0"/>
              <a:t> 의사 구성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전체 </a:t>
            </a:r>
            <a:r>
              <a:rPr lang="ko-KR" altLang="en-US" dirty="0" err="1" smtClean="0"/>
              <a:t>의사수</a:t>
            </a:r>
            <a:r>
              <a:rPr lang="en-US" altLang="ko-KR" dirty="0" smtClean="0"/>
              <a:t>/</a:t>
            </a:r>
            <a:r>
              <a:rPr lang="ko-KR" altLang="en-US" dirty="0" smtClean="0"/>
              <a:t>공보의수</a:t>
            </a:r>
            <a:r>
              <a:rPr lang="en-US" altLang="ko-KR" dirty="0" smtClean="0"/>
              <a:t>, 2013</a:t>
            </a:r>
            <a:r>
              <a:rPr lang="ko-KR" altLang="en-US" dirty="0" err="1" smtClean="0"/>
              <a:t>년말</a:t>
            </a:r>
            <a:r>
              <a:rPr lang="ko-KR" altLang="en-US" dirty="0" smtClean="0"/>
              <a:t> 기준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662524" y="1772816"/>
          <a:ext cx="8346929" cy="4320486"/>
        </p:xfrm>
        <a:graphic>
          <a:graphicData uri="http://schemas.openxmlformats.org/drawingml/2006/table">
            <a:tbl>
              <a:tblPr/>
              <a:tblGrid>
                <a:gridCol w="1626180"/>
                <a:gridCol w="960107"/>
                <a:gridCol w="960107"/>
                <a:gridCol w="960107"/>
                <a:gridCol w="960107"/>
                <a:gridCol w="960107"/>
                <a:gridCol w="960107"/>
                <a:gridCol w="960107"/>
              </a:tblGrid>
              <a:tr h="22739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진료과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2011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2012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2013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증감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(13-11)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273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의사수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의사수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의사수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739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비뇨기과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(1/0)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1,518,151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1,591,819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1,692,674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9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내과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(3/0)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1,584,988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1,494,546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1,630,358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9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정형외과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(2/0)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1,753,602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1,631,688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1,571,726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(10.4)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9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신경과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(1/1)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942,096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1,372,984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1,057,448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9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외과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(1/0)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624,617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822,394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777,250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9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응급의학과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(3/0)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461,705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632,380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731,124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58.4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9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신경외과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(2/1)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1,735,352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933,225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716,627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(58.7)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9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이비인후과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(1/1)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313,476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361,610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251,076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(19.9)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9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치과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(1/0)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68,860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142,602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225,529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227.5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9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안과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(1/1)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190,794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128,027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163,538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(14.3)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9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소아청소년과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(1/1)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365,143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181,692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160,066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(56.2)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9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산부인과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(1/0)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285,737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176,347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130,744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(54.2)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9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재활의학과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(1/1)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118,339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113,727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(3.9)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9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가정의학과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(1/0)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81,061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102,415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73,311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(9.6)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2739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영상의학과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(2/0)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13,919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12,517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7,724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(44.5)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2739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마취통증의학과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(1/1)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1,190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91.9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2739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773,206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773,677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762,981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(1.3)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121352" y="1484784"/>
            <a:ext cx="9653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천원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경영 현황 분석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의료보장 유형별 환자 진료 실적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입원환자는 건강보험 </a:t>
            </a:r>
            <a:r>
              <a:rPr lang="en-US" altLang="ko-KR" dirty="0" smtClean="0"/>
              <a:t>&gt; </a:t>
            </a:r>
            <a:r>
              <a:rPr lang="ko-KR" altLang="en-US" dirty="0" err="1" smtClean="0"/>
              <a:t>자보</a:t>
            </a:r>
            <a:r>
              <a:rPr lang="ko-KR" altLang="en-US" dirty="0" smtClean="0"/>
              <a:t> </a:t>
            </a:r>
            <a:r>
              <a:rPr lang="en-US" altLang="ko-KR" dirty="0" smtClean="0"/>
              <a:t>&gt; </a:t>
            </a:r>
            <a:r>
              <a:rPr lang="ko-KR" altLang="en-US" dirty="0" smtClean="0"/>
              <a:t>의료급여 순으로 구성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외래환자는 건강보험 </a:t>
            </a:r>
            <a:r>
              <a:rPr lang="en-US" altLang="ko-KR" dirty="0" smtClean="0"/>
              <a:t>&gt; </a:t>
            </a:r>
            <a:r>
              <a:rPr lang="ko-KR" altLang="en-US" dirty="0" smtClean="0"/>
              <a:t>의료급여 </a:t>
            </a:r>
            <a:r>
              <a:rPr lang="en-US" altLang="ko-KR" dirty="0" smtClean="0"/>
              <a:t>&gt; </a:t>
            </a:r>
            <a:r>
              <a:rPr lang="ko-KR" altLang="en-US" dirty="0" err="1" smtClean="0"/>
              <a:t>자보</a:t>
            </a:r>
            <a:r>
              <a:rPr lang="ko-KR" altLang="en-US" dirty="0" smtClean="0"/>
              <a:t> 순으로 구성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의료급여 환자 비율은 입원 약 </a:t>
            </a:r>
            <a:r>
              <a:rPr lang="en-US" altLang="ko-KR" dirty="0" smtClean="0"/>
              <a:t>12%, </a:t>
            </a:r>
            <a:r>
              <a:rPr lang="ko-KR" altLang="en-US" dirty="0" smtClean="0"/>
              <a:t>외래 약 </a:t>
            </a:r>
            <a:r>
              <a:rPr lang="en-US" altLang="ko-KR" dirty="0" smtClean="0"/>
              <a:t>9% </a:t>
            </a:r>
            <a:r>
              <a:rPr lang="ko-KR" altLang="en-US" dirty="0" smtClean="0"/>
              <a:t>수준임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480" y="2780928"/>
            <a:ext cx="4597400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98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780928"/>
            <a:ext cx="4597400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18330" y="2464322"/>
            <a:ext cx="29963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[</a:t>
            </a:r>
            <a:r>
              <a:rPr lang="ko-KR" altLang="en-US" sz="1200" dirty="0" smtClean="0"/>
              <a:t>서산의료원 보장 유형별 환자비율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입원</a:t>
            </a:r>
            <a:r>
              <a:rPr lang="en-US" altLang="ko-KR" sz="1200" dirty="0" smtClean="0"/>
              <a:t>)]</a:t>
            </a:r>
            <a:endParaRPr lang="ko-KR" alt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4880992" y="2464322"/>
            <a:ext cx="29963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[</a:t>
            </a:r>
            <a:r>
              <a:rPr lang="ko-KR" altLang="en-US" sz="1200" dirty="0" smtClean="0"/>
              <a:t>서산의료원 보장 유형별 환자비율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외래</a:t>
            </a:r>
            <a:r>
              <a:rPr lang="en-US" altLang="ko-KR" sz="1200" dirty="0" smtClean="0"/>
              <a:t>)]</a:t>
            </a:r>
            <a:endParaRPr lang="ko-KR" alt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경영 현황 분석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지방의료원 운영 평가 결과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운영평가 결과 총점 </a:t>
            </a:r>
            <a:r>
              <a:rPr lang="en-US" altLang="ko-KR" dirty="0" smtClean="0"/>
              <a:t>69.7 &gt; 63.9 &gt; 66.1</a:t>
            </a:r>
            <a:r>
              <a:rPr lang="ko-KR" altLang="en-US" dirty="0" smtClean="0"/>
              <a:t>로 전체 의료원 중 하위에 분류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운영평가 결과 </a:t>
            </a:r>
            <a:r>
              <a:rPr lang="ko-KR" altLang="en-US" dirty="0" err="1" smtClean="0"/>
              <a:t>공공적관리</a:t>
            </a:r>
            <a:r>
              <a:rPr lang="ko-KR" altLang="en-US" dirty="0" smtClean="0"/>
              <a:t> 영역 외 전반적인 지표 하락세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공익적 보건의료서비스 총점</a:t>
            </a:r>
            <a:r>
              <a:rPr lang="en-US" altLang="ko-KR" dirty="0" smtClean="0"/>
              <a:t>(30)</a:t>
            </a:r>
            <a:r>
              <a:rPr lang="ko-KR" altLang="en-US" dirty="0" smtClean="0"/>
              <a:t> </a:t>
            </a:r>
            <a:r>
              <a:rPr lang="en-US" altLang="ko-KR" dirty="0" smtClean="0"/>
              <a:t>24 &gt; 25.1 &gt; 23.8</a:t>
            </a:r>
            <a:r>
              <a:rPr lang="ko-KR" altLang="en-US" dirty="0" smtClean="0"/>
              <a:t>으로 지표 결과는 유사하나 상대 순위는 지속 하락</a:t>
            </a:r>
            <a:endParaRPr lang="en-US" altLang="ko-KR" dirty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473" y="2368217"/>
            <a:ext cx="4662826" cy="25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1009" y="2368217"/>
            <a:ext cx="4673544" cy="25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9092" y="2071881"/>
            <a:ext cx="29578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[</a:t>
            </a:r>
            <a:r>
              <a:rPr lang="ko-KR" altLang="en-US" sz="1200" dirty="0" smtClean="0"/>
              <a:t>서산의료원 연도별 운영평가 결과 요약</a:t>
            </a:r>
            <a:r>
              <a:rPr lang="en-US" altLang="ko-KR" sz="1200" dirty="0" smtClean="0"/>
              <a:t>]</a:t>
            </a:r>
            <a:endParaRPr lang="ko-KR" alt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4943475" y="2071881"/>
            <a:ext cx="39356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[</a:t>
            </a:r>
            <a:r>
              <a:rPr lang="ko-KR" altLang="en-US" sz="1200" dirty="0" smtClean="0"/>
              <a:t>서산의료원 연도별 공익적 보건의료서비스 결과 요약</a:t>
            </a:r>
            <a:r>
              <a:rPr lang="en-US" altLang="ko-KR" sz="1200" dirty="0" smtClean="0"/>
              <a:t>]</a:t>
            </a:r>
            <a:endParaRPr lang="ko-KR" altLang="en-US" sz="1200" dirty="0"/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200472" y="5013176"/>
          <a:ext cx="4646392" cy="1368150"/>
        </p:xfrm>
        <a:graphic>
          <a:graphicData uri="http://schemas.openxmlformats.org/drawingml/2006/table">
            <a:tbl>
              <a:tblPr/>
              <a:tblGrid>
                <a:gridCol w="1872208"/>
                <a:gridCol w="924728"/>
                <a:gridCol w="924728"/>
                <a:gridCol w="924728"/>
              </a:tblGrid>
              <a:tr h="22802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2011</a:t>
                      </a:r>
                      <a:r>
                        <a:rPr lang="ko-KR" altLang="en-US" sz="11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>
                          <a:solidFill>
                            <a:srgbClr val="FFFFFF"/>
                          </a:solidFill>
                          <a:latin typeface="맑은 고딕"/>
                        </a:rPr>
                        <a:t>2012</a:t>
                      </a:r>
                      <a:r>
                        <a:rPr lang="ko-KR" altLang="en-US" sz="1100" b="1" i="0" u="none" strike="noStrike">
                          <a:solidFill>
                            <a:srgbClr val="FFFFFF"/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>
                          <a:solidFill>
                            <a:srgbClr val="FFFFFF"/>
                          </a:solidFill>
                          <a:latin typeface="맑은 고딕"/>
                        </a:rPr>
                        <a:t>2013</a:t>
                      </a:r>
                      <a:r>
                        <a:rPr lang="ko-KR" altLang="en-US" sz="1100" b="1" i="0" u="none" strike="noStrike">
                          <a:solidFill>
                            <a:srgbClr val="FFFFFF"/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69.7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63.9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66.1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양질의 의료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(20)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13.2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13.2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합리적 운영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(30)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16.8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17.4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공익적 보건의료서비스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(30)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25.1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23.8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공공적 관리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(20)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12.5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14.1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5025008" y="5032226"/>
          <a:ext cx="4680520" cy="1349100"/>
        </p:xfrm>
        <a:graphic>
          <a:graphicData uri="http://schemas.openxmlformats.org/drawingml/2006/table">
            <a:tbl>
              <a:tblPr/>
              <a:tblGrid>
                <a:gridCol w="2088232"/>
                <a:gridCol w="864096"/>
                <a:gridCol w="864096"/>
                <a:gridCol w="864096"/>
              </a:tblGrid>
              <a:tr h="26982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2011</a:t>
                      </a:r>
                      <a:r>
                        <a:rPr lang="ko-KR" altLang="en-US" sz="11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2012</a:t>
                      </a:r>
                      <a:r>
                        <a:rPr lang="ko-KR" altLang="en-US" sz="11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1" i="0" u="none" strike="noStrike">
                          <a:solidFill>
                            <a:srgbClr val="FFFFFF"/>
                          </a:solidFill>
                          <a:latin typeface="맑은 고딕"/>
                        </a:rPr>
                        <a:t>2013</a:t>
                      </a:r>
                      <a:r>
                        <a:rPr lang="ko-KR" altLang="en-US" sz="1100" b="1" i="0" u="none" strike="noStrike">
                          <a:solidFill>
                            <a:srgbClr val="FFFFFF"/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6982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총점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80.0(24.0)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83.8(25.1)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79.3(23.8)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82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공공보건의료사업지원체계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100.0(20.0)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75.0(7.5)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82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의료안전망기능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87.5(35.0)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87.5(26.3)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75.0(30.0)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82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포괄적서비스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75.0(45.0)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75.0(37.5)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83.3(41.7)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왼쪽/오른쪽 화살표 49"/>
          <p:cNvSpPr/>
          <p:nvPr/>
        </p:nvSpPr>
        <p:spPr>
          <a:xfrm>
            <a:off x="5881694" y="4605348"/>
            <a:ext cx="3000396" cy="1509723"/>
          </a:xfrm>
          <a:prstGeom prst="leftRightArrow">
            <a:avLst>
              <a:gd name="adj1" fmla="val 69695"/>
              <a:gd name="adj2" fmla="val 4413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1843066" y="4391032"/>
          <a:ext cx="2334174" cy="1857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7087"/>
                <a:gridCol w="1167087"/>
              </a:tblGrid>
              <a:tr h="928561"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928561"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 smtClean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AA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 smtClean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문제 원인 분석 기본 방향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rgbClr val="2C378C"/>
                </a:solidFill>
              </a:rPr>
              <a:t>문제 원인 분석 기본 방향</a:t>
            </a:r>
            <a:endParaRPr lang="en-US" altLang="ko-KR" dirty="0" smtClean="0">
              <a:solidFill>
                <a:srgbClr val="2C378C"/>
              </a:solidFill>
            </a:endParaRPr>
          </a:p>
          <a:p>
            <a:pPr lvl="1">
              <a:buFont typeface="맑은 고딕" pitchFamily="50" charset="-127"/>
              <a:buChar char="–"/>
            </a:pPr>
            <a:r>
              <a:rPr lang="en-US" altLang="ko-KR" b="0" dirty="0" smtClean="0">
                <a:solidFill>
                  <a:schemeClr val="tx1"/>
                </a:solidFill>
              </a:rPr>
              <a:t>1</a:t>
            </a:r>
            <a:r>
              <a:rPr lang="ko-KR" altLang="en-US" b="0" dirty="0" smtClean="0">
                <a:solidFill>
                  <a:schemeClr val="tx1"/>
                </a:solidFill>
              </a:rPr>
              <a:t>단계 경영상태 진단 </a:t>
            </a:r>
            <a:r>
              <a:rPr lang="en-US" altLang="ko-KR" b="0" dirty="0" smtClean="0">
                <a:solidFill>
                  <a:schemeClr val="tx1"/>
                </a:solidFill>
                <a:sym typeface="Wingdings" pitchFamily="2" charset="2"/>
              </a:rPr>
              <a:t></a:t>
            </a:r>
            <a:r>
              <a:rPr lang="ko-KR" altLang="en-US" b="0" dirty="0" smtClean="0">
                <a:solidFill>
                  <a:schemeClr val="tx1"/>
                </a:solidFill>
              </a:rPr>
              <a:t> 재무적 성과와 공익적 성과를 바탕으로 한 각 그룹별 문제 특성 정의 </a:t>
            </a:r>
            <a:r>
              <a:rPr lang="en-US" altLang="ko-KR" dirty="0" smtClean="0">
                <a:sym typeface="Wingdings" pitchFamily="2" charset="2"/>
              </a:rPr>
              <a:t> </a:t>
            </a:r>
            <a:r>
              <a:rPr lang="ko-KR" altLang="en-US" dirty="0" smtClean="0">
                <a:sym typeface="Wingdings" pitchFamily="2" charset="2"/>
              </a:rPr>
              <a:t>심층 문제에 대한 원인 분석 시행 필요</a:t>
            </a:r>
            <a:endParaRPr lang="en-US" altLang="ko-KR" dirty="0" smtClean="0">
              <a:sym typeface="Wingdings" pitchFamily="2" charset="2"/>
            </a:endParaRPr>
          </a:p>
          <a:p>
            <a:pPr lvl="1">
              <a:buFont typeface="맑은 고딕" pitchFamily="50" charset="-127"/>
              <a:buChar char="–"/>
            </a:pPr>
            <a:r>
              <a:rPr lang="ko-KR" altLang="en-US" b="0" dirty="0" smtClean="0">
                <a:solidFill>
                  <a:schemeClr val="tx1"/>
                </a:solidFill>
                <a:sym typeface="Wingdings" pitchFamily="2" charset="2"/>
              </a:rPr>
              <a:t>지방의료원의 재무 및 공익적 성과에 영향을 미치는 다양한 요인 존재 </a:t>
            </a:r>
            <a:r>
              <a:rPr lang="en-US" altLang="ko-KR" b="0" dirty="0" smtClean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ko-KR" altLang="en-US" b="0" dirty="0" smtClean="0">
                <a:solidFill>
                  <a:schemeClr val="tx1"/>
                </a:solidFill>
                <a:sym typeface="Wingdings" pitchFamily="2" charset="2"/>
              </a:rPr>
              <a:t>문제 원인분석 지표 개발 필요</a:t>
            </a:r>
            <a:r>
              <a:rPr lang="en-US" altLang="ko-KR" b="0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</a:p>
          <a:p>
            <a:pPr lvl="1">
              <a:buNone/>
            </a:pPr>
            <a:endParaRPr lang="en-US" altLang="ko-KR" sz="800" b="0" dirty="0" smtClean="0">
              <a:solidFill>
                <a:schemeClr val="tx1"/>
              </a:solidFill>
            </a:endParaRPr>
          </a:p>
          <a:p>
            <a:pPr lvl="0"/>
            <a:r>
              <a:rPr lang="ko-KR" altLang="en-US" dirty="0" smtClean="0">
                <a:solidFill>
                  <a:srgbClr val="2C378C"/>
                </a:solidFill>
              </a:rPr>
              <a:t>재무적 성과 관련 문제원인 분석 방향</a:t>
            </a:r>
            <a:endParaRPr lang="en-US" altLang="ko-KR" b="0" dirty="0" smtClean="0">
              <a:solidFill>
                <a:schemeClr val="tx1"/>
              </a:solidFill>
            </a:endParaRPr>
          </a:p>
          <a:p>
            <a:pPr lvl="1">
              <a:buFont typeface="맑은 고딕" pitchFamily="50" charset="-127"/>
              <a:buChar char="–"/>
            </a:pPr>
            <a:r>
              <a:rPr lang="ko-KR" altLang="en-US" dirty="0" smtClean="0"/>
              <a:t>재무성과</a:t>
            </a:r>
            <a:r>
              <a:rPr lang="en-US" altLang="ko-KR" dirty="0" smtClean="0"/>
              <a:t>(</a:t>
            </a:r>
            <a:r>
              <a:rPr lang="ko-KR" altLang="en-US" dirty="0" smtClean="0"/>
              <a:t>경영효율성</a:t>
            </a:r>
            <a:r>
              <a:rPr lang="en-US" altLang="ko-KR" dirty="0" smtClean="0"/>
              <a:t>)</a:t>
            </a:r>
            <a:r>
              <a:rPr lang="ko-KR" altLang="en-US" dirty="0" smtClean="0"/>
              <a:t> 분석은 공익적 비용 계측 결과를 반영한 </a:t>
            </a:r>
            <a:r>
              <a:rPr lang="ko-KR" altLang="en-US" dirty="0" err="1" smtClean="0"/>
              <a:t>당기순이익을</a:t>
            </a:r>
            <a:r>
              <a:rPr lang="ko-KR" altLang="en-US" dirty="0" smtClean="0"/>
              <a:t> 산정한 후</a:t>
            </a:r>
            <a:r>
              <a:rPr lang="en-US" altLang="ko-KR" dirty="0" smtClean="0"/>
              <a:t>,</a:t>
            </a:r>
            <a:r>
              <a:rPr lang="ko-KR" altLang="en-US" dirty="0" smtClean="0"/>
              <a:t> 이에 대한 보전이 이뤄진다는 전제하에 </a:t>
            </a:r>
            <a:endParaRPr lang="en-US" altLang="ko-KR" dirty="0" smtClean="0"/>
          </a:p>
          <a:p>
            <a:pPr lvl="1"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문제 원인 분석과 개선 대안을 모색</a:t>
            </a:r>
            <a:endParaRPr lang="en-US" altLang="ko-KR" dirty="0" smtClean="0"/>
          </a:p>
          <a:p>
            <a:pPr lvl="1">
              <a:buFont typeface="맑은 고딕" pitchFamily="50" charset="-127"/>
              <a:buChar char="–"/>
            </a:pPr>
            <a:r>
              <a:rPr lang="en-US" altLang="ko-KR" b="1" dirty="0" smtClean="0">
                <a:solidFill>
                  <a:srgbClr val="000000"/>
                </a:solidFill>
              </a:rPr>
              <a:t>“</a:t>
            </a:r>
            <a:r>
              <a:rPr lang="ko-KR" altLang="en-US" b="1" dirty="0" smtClean="0">
                <a:solidFill>
                  <a:srgbClr val="000000"/>
                </a:solidFill>
              </a:rPr>
              <a:t>공익적 비용을 모두 보전한 </a:t>
            </a:r>
            <a:r>
              <a:rPr lang="ko-KR" altLang="en-US" b="1" dirty="0" err="1" smtClean="0">
                <a:solidFill>
                  <a:srgbClr val="000000"/>
                </a:solidFill>
              </a:rPr>
              <a:t>당기순이익</a:t>
            </a:r>
            <a:r>
              <a:rPr lang="ko-KR" altLang="en-US" b="1" dirty="0" smtClean="0">
                <a:solidFill>
                  <a:srgbClr val="000000"/>
                </a:solidFill>
              </a:rPr>
              <a:t> </a:t>
            </a:r>
            <a:r>
              <a:rPr lang="en-US" altLang="ko-KR" b="1" dirty="0" smtClean="0">
                <a:solidFill>
                  <a:srgbClr val="000000"/>
                </a:solidFill>
              </a:rPr>
              <a:t>&lt; 0” </a:t>
            </a:r>
            <a:r>
              <a:rPr lang="ko-KR" altLang="en-US" dirty="0" smtClean="0">
                <a:solidFill>
                  <a:srgbClr val="000000"/>
                </a:solidFill>
              </a:rPr>
              <a:t>인 경우 </a:t>
            </a:r>
            <a:r>
              <a:rPr lang="ko-KR" altLang="en-US" b="1" dirty="0" smtClean="0">
                <a:solidFill>
                  <a:srgbClr val="000000"/>
                </a:solidFill>
              </a:rPr>
              <a:t>경영비효율</a:t>
            </a:r>
            <a:r>
              <a:rPr lang="en-US" altLang="ko-KR" b="1" dirty="0" smtClean="0">
                <a:solidFill>
                  <a:srgbClr val="000000"/>
                </a:solidFill>
              </a:rPr>
              <a:t>, </a:t>
            </a:r>
            <a:r>
              <a:rPr lang="ko-KR" altLang="en-US" b="1" dirty="0" smtClean="0">
                <a:solidFill>
                  <a:srgbClr val="000000"/>
                </a:solidFill>
              </a:rPr>
              <a:t>기관 경쟁력 부족</a:t>
            </a:r>
            <a:r>
              <a:rPr lang="en-US" altLang="ko-KR" b="1" dirty="0" smtClean="0">
                <a:solidFill>
                  <a:srgbClr val="000000"/>
                </a:solidFill>
              </a:rPr>
              <a:t>, </a:t>
            </a:r>
            <a:r>
              <a:rPr lang="ko-KR" altLang="en-US" b="1" dirty="0" smtClean="0">
                <a:solidFill>
                  <a:srgbClr val="000000"/>
                </a:solidFill>
              </a:rPr>
              <a:t>수요제한</a:t>
            </a:r>
            <a:r>
              <a:rPr lang="en-US" altLang="ko-KR" b="1" dirty="0" smtClean="0">
                <a:solidFill>
                  <a:srgbClr val="000000"/>
                </a:solidFill>
              </a:rPr>
              <a:t>, </a:t>
            </a:r>
            <a:r>
              <a:rPr lang="ko-KR" altLang="en-US" b="1" dirty="0" smtClean="0">
                <a:solidFill>
                  <a:srgbClr val="000000"/>
                </a:solidFill>
              </a:rPr>
              <a:t>자원접근 곤란</a:t>
            </a:r>
            <a:r>
              <a:rPr lang="ko-KR" altLang="en-US" dirty="0" smtClean="0">
                <a:solidFill>
                  <a:srgbClr val="000000"/>
                </a:solidFill>
              </a:rPr>
              <a:t> 등의 문제원인 예상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pPr lvl="1">
              <a:buNone/>
            </a:pPr>
            <a:endParaRPr lang="en-US" altLang="ko-KR" sz="800" dirty="0" smtClean="0"/>
          </a:p>
          <a:p>
            <a:pPr lvl="0"/>
            <a:r>
              <a:rPr lang="ko-KR" altLang="en-US" dirty="0" smtClean="0">
                <a:solidFill>
                  <a:srgbClr val="2C378C"/>
                </a:solidFill>
              </a:rPr>
              <a:t>공익적 성과 관련 문제원인 분석 방향</a:t>
            </a:r>
            <a:endParaRPr lang="en-US" altLang="ko-KR" b="0" dirty="0" smtClean="0">
              <a:solidFill>
                <a:schemeClr val="tx1"/>
              </a:solidFill>
            </a:endParaRPr>
          </a:p>
          <a:p>
            <a:pPr lvl="1">
              <a:buFont typeface="맑은 고딕" pitchFamily="50" charset="-127"/>
              <a:buChar char="–"/>
            </a:pPr>
            <a:r>
              <a:rPr lang="en-US" altLang="ko-KR" b="1" dirty="0" smtClean="0"/>
              <a:t>“</a:t>
            </a:r>
            <a:r>
              <a:rPr lang="ko-KR" altLang="en-US" b="1" dirty="0" smtClean="0"/>
              <a:t>공익적 성과 결과 </a:t>
            </a:r>
            <a:r>
              <a:rPr lang="en-US" altLang="ko-KR" b="1" dirty="0" smtClean="0"/>
              <a:t>&lt; </a:t>
            </a:r>
            <a:r>
              <a:rPr lang="ko-KR" altLang="en-US" b="1" dirty="0" smtClean="0"/>
              <a:t>지방의료원 평균</a:t>
            </a:r>
            <a:r>
              <a:rPr lang="en-US" altLang="ko-KR" b="1" dirty="0" smtClean="0"/>
              <a:t>” </a:t>
            </a:r>
            <a:r>
              <a:rPr lang="ko-KR" altLang="en-US" dirty="0" smtClean="0"/>
              <a:t>인 경우 </a:t>
            </a:r>
            <a:r>
              <a:rPr lang="ko-KR" altLang="en-US" b="1" dirty="0" smtClean="0"/>
              <a:t>지배구조상 공공보건의료에 대한 낮은 우선순위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지원 부족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공공보건의료활동 수행을 위한 인프라 부족</a:t>
            </a:r>
            <a:r>
              <a:rPr lang="ko-KR" altLang="en-US" dirty="0" smtClean="0"/>
              <a:t> 등의 문제원인 예상</a:t>
            </a:r>
            <a:endParaRPr lang="en-US" altLang="ko-KR" b="0" dirty="0" smtClean="0">
              <a:solidFill>
                <a:schemeClr val="tx1"/>
              </a:solidFill>
            </a:endParaRPr>
          </a:p>
        </p:txBody>
      </p:sp>
      <p:grpSp>
        <p:nvGrpSpPr>
          <p:cNvPr id="4" name="그룹 30"/>
          <p:cNvGrpSpPr/>
          <p:nvPr/>
        </p:nvGrpSpPr>
        <p:grpSpPr>
          <a:xfrm>
            <a:off x="1843067" y="4829187"/>
            <a:ext cx="2357454" cy="957269"/>
            <a:chOff x="4381496" y="4429132"/>
            <a:chExt cx="2357454" cy="957269"/>
          </a:xfrm>
        </p:grpSpPr>
        <p:sp>
          <p:nvSpPr>
            <p:cNvPr id="61" name="타원 60"/>
            <p:cNvSpPr/>
            <p:nvPr/>
          </p:nvSpPr>
          <p:spPr>
            <a:xfrm>
              <a:off x="4452934" y="4429132"/>
              <a:ext cx="1227883" cy="864666"/>
            </a:xfrm>
            <a:prstGeom prst="ellipse">
              <a:avLst/>
            </a:prstGeom>
            <a:solidFill>
              <a:srgbClr val="FFC00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타원 39"/>
            <p:cNvSpPr/>
            <p:nvPr/>
          </p:nvSpPr>
          <p:spPr>
            <a:xfrm>
              <a:off x="5238752" y="4457707"/>
              <a:ext cx="1447810" cy="928694"/>
            </a:xfrm>
            <a:prstGeom prst="ellipse">
              <a:avLst/>
            </a:prstGeom>
            <a:solidFill>
              <a:srgbClr val="66990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오른쪽 화살표 40"/>
            <p:cNvSpPr/>
            <p:nvPr/>
          </p:nvSpPr>
          <p:spPr>
            <a:xfrm>
              <a:off x="5186364" y="4643446"/>
              <a:ext cx="234026" cy="216024"/>
            </a:xfrm>
            <a:prstGeom prst="right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오른쪽 화살표 41"/>
            <p:cNvSpPr/>
            <p:nvPr/>
          </p:nvSpPr>
          <p:spPr>
            <a:xfrm>
              <a:off x="5186364" y="4979876"/>
              <a:ext cx="234026" cy="216024"/>
            </a:xfrm>
            <a:prstGeom prst="right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381496" y="4643446"/>
              <a:ext cx="9361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 smtClean="0"/>
                <a:t>(A)</a:t>
              </a:r>
            </a:p>
            <a:p>
              <a:pPr algn="ctr"/>
              <a:r>
                <a:rPr lang="ko-KR" altLang="en-US" sz="1000" dirty="0" err="1" smtClean="0"/>
                <a:t>당기순이익</a:t>
              </a:r>
              <a:endParaRPr lang="ko-KR" altLang="en-US" sz="10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343528" y="4429132"/>
              <a:ext cx="1395422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 smtClean="0"/>
                <a:t>         (B)</a:t>
              </a:r>
            </a:p>
            <a:p>
              <a:r>
                <a:rPr lang="en-US" altLang="ko-KR" sz="1000" dirty="0" smtClean="0"/>
                <a:t>A </a:t>
              </a:r>
              <a:r>
                <a:rPr lang="en-US" altLang="ko-KR" sz="1100" dirty="0" smtClean="0"/>
                <a:t>+</a:t>
              </a:r>
              <a:r>
                <a:rPr lang="en-US" altLang="ko-KR" sz="1000" dirty="0" smtClean="0"/>
                <a:t> </a:t>
              </a:r>
              <a:r>
                <a:rPr lang="ko-KR" altLang="en-US" sz="1000" dirty="0" smtClean="0"/>
                <a:t>감가상각비</a:t>
              </a:r>
              <a:endParaRPr lang="en-US" altLang="ko-KR" sz="1000" dirty="0" smtClean="0"/>
            </a:p>
            <a:p>
              <a:r>
                <a:rPr lang="en-US" altLang="ko-KR" sz="1000" dirty="0" smtClean="0"/>
                <a:t>     (</a:t>
              </a:r>
              <a:r>
                <a:rPr lang="ko-KR" altLang="en-US" sz="800" dirty="0" err="1" smtClean="0"/>
                <a:t>국가지자체자본보조</a:t>
              </a:r>
              <a:r>
                <a:rPr lang="en-US" altLang="ko-KR" sz="800" dirty="0" smtClean="0"/>
                <a:t>)</a:t>
              </a:r>
              <a:endParaRPr lang="en-US" altLang="ko-KR" sz="1000" dirty="0" smtClean="0"/>
            </a:p>
            <a:p>
              <a:r>
                <a:rPr lang="en-US" altLang="ko-KR" sz="1200" dirty="0" smtClean="0"/>
                <a:t>   -</a:t>
              </a:r>
              <a:r>
                <a:rPr lang="en-US" altLang="ko-KR" sz="1000" dirty="0" smtClean="0"/>
                <a:t>  </a:t>
              </a:r>
              <a:r>
                <a:rPr lang="ko-KR" altLang="en-US" sz="1000" dirty="0" smtClean="0"/>
                <a:t>운영보조금</a:t>
              </a:r>
              <a:endParaRPr lang="en-US" altLang="ko-KR" sz="1000" dirty="0" smtClean="0"/>
            </a:p>
            <a:p>
              <a:r>
                <a:rPr lang="en-US" altLang="ko-KR" sz="1000" dirty="0" smtClean="0"/>
                <a:t>   </a:t>
              </a:r>
              <a:r>
                <a:rPr lang="en-US" altLang="ko-KR" sz="1200" dirty="0" smtClean="0"/>
                <a:t>+</a:t>
              </a:r>
              <a:r>
                <a:rPr lang="en-US" altLang="ko-KR" sz="1000" dirty="0" smtClean="0"/>
                <a:t> </a:t>
              </a:r>
              <a:r>
                <a:rPr lang="ko-KR" altLang="en-US" sz="1000" dirty="0" err="1" smtClean="0"/>
                <a:t>공익적비용</a:t>
              </a:r>
              <a:endParaRPr lang="ko-KR" altLang="en-US" sz="1000" dirty="0"/>
            </a:p>
          </p:txBody>
        </p:sp>
      </p:grpSp>
      <p:cxnSp>
        <p:nvCxnSpPr>
          <p:cNvPr id="57" name="직선 화살표 연결선 56"/>
          <p:cNvCxnSpPr/>
          <p:nvPr/>
        </p:nvCxnSpPr>
        <p:spPr>
          <a:xfrm rot="5400000">
            <a:off x="917547" y="5392751"/>
            <a:ext cx="1357322" cy="1588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381100" y="6090842"/>
            <a:ext cx="4539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 smtClean="0"/>
              <a:t>Low</a:t>
            </a:r>
          </a:p>
          <a:p>
            <a:pPr algn="ctr"/>
            <a:r>
              <a:rPr lang="en-US" altLang="ko-KR" sz="800" dirty="0" smtClean="0"/>
              <a:t>(</a:t>
            </a:r>
            <a:r>
              <a:rPr lang="ko-KR" altLang="en-US" sz="800" dirty="0" smtClean="0"/>
              <a:t>낮음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60" name="TextBox 59"/>
          <p:cNvSpPr txBox="1"/>
          <p:nvPr/>
        </p:nvSpPr>
        <p:spPr>
          <a:xfrm>
            <a:off x="1381100" y="4357694"/>
            <a:ext cx="4539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 smtClean="0"/>
              <a:t>High</a:t>
            </a:r>
          </a:p>
          <a:p>
            <a:pPr algn="ctr"/>
            <a:r>
              <a:rPr lang="en-US" altLang="ko-KR" sz="800" dirty="0" smtClean="0"/>
              <a:t>(</a:t>
            </a:r>
            <a:r>
              <a:rPr lang="ko-KR" altLang="en-US" sz="800" dirty="0" smtClean="0"/>
              <a:t>높음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52" name="TextBox 51"/>
          <p:cNvSpPr txBox="1"/>
          <p:nvPr/>
        </p:nvSpPr>
        <p:spPr>
          <a:xfrm>
            <a:off x="1309663" y="5214950"/>
            <a:ext cx="53091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 smtClean="0"/>
              <a:t>공익적</a:t>
            </a:r>
            <a:endParaRPr lang="en-US" altLang="ko-KR" sz="900" dirty="0" smtClean="0"/>
          </a:p>
          <a:p>
            <a:pPr algn="ctr"/>
            <a:r>
              <a:rPr lang="ko-KR" altLang="en-US" sz="900" dirty="0" smtClean="0"/>
              <a:t>성과</a:t>
            </a:r>
            <a:endParaRPr lang="ko-KR" altLang="en-US" sz="900" dirty="0"/>
          </a:p>
        </p:txBody>
      </p:sp>
      <p:sp>
        <p:nvSpPr>
          <p:cNvPr id="55" name="TextBox 54"/>
          <p:cNvSpPr txBox="1"/>
          <p:nvPr/>
        </p:nvSpPr>
        <p:spPr>
          <a:xfrm>
            <a:off x="1746286" y="6295988"/>
            <a:ext cx="4539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 smtClean="0"/>
              <a:t>Low</a:t>
            </a:r>
          </a:p>
          <a:p>
            <a:pPr algn="ctr"/>
            <a:r>
              <a:rPr lang="en-US" altLang="ko-KR" sz="800" dirty="0" smtClean="0"/>
              <a:t>(</a:t>
            </a:r>
            <a:r>
              <a:rPr lang="ko-KR" altLang="en-US" sz="800" dirty="0" smtClean="0"/>
              <a:t>적자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sp>
        <p:nvSpPr>
          <p:cNvPr id="56" name="TextBox 55"/>
          <p:cNvSpPr txBox="1"/>
          <p:nvPr/>
        </p:nvSpPr>
        <p:spPr>
          <a:xfrm>
            <a:off x="3771893" y="6295988"/>
            <a:ext cx="4539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dirty="0" smtClean="0"/>
              <a:t>High</a:t>
            </a:r>
          </a:p>
          <a:p>
            <a:pPr algn="ctr"/>
            <a:r>
              <a:rPr lang="en-US" altLang="ko-KR" sz="800" dirty="0" smtClean="0"/>
              <a:t>(</a:t>
            </a:r>
            <a:r>
              <a:rPr lang="ko-KR" altLang="en-US" sz="800" dirty="0" smtClean="0"/>
              <a:t>흑자</a:t>
            </a:r>
            <a:r>
              <a:rPr lang="en-US" altLang="ko-KR" sz="800" dirty="0" smtClean="0"/>
              <a:t>)</a:t>
            </a:r>
            <a:endParaRPr lang="ko-KR" altLang="en-US" sz="800" dirty="0"/>
          </a:p>
        </p:txBody>
      </p:sp>
      <p:cxnSp>
        <p:nvCxnSpPr>
          <p:cNvPr id="26" name="직선 화살표 연결선 25"/>
          <p:cNvCxnSpPr/>
          <p:nvPr/>
        </p:nvCxnSpPr>
        <p:spPr>
          <a:xfrm>
            <a:off x="2171681" y="6462734"/>
            <a:ext cx="1643074" cy="1588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740912" y="6319858"/>
            <a:ext cx="53091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900" dirty="0" smtClean="0"/>
              <a:t>재무적</a:t>
            </a:r>
            <a:endParaRPr lang="en-US" altLang="ko-KR" sz="900" dirty="0" smtClean="0"/>
          </a:p>
          <a:p>
            <a:pPr algn="ctr"/>
            <a:r>
              <a:rPr lang="ko-KR" altLang="en-US" sz="900" dirty="0" smtClean="0"/>
              <a:t>성과</a:t>
            </a:r>
            <a:endParaRPr lang="ko-KR" altLang="en-US" sz="900" dirty="0"/>
          </a:p>
        </p:txBody>
      </p:sp>
      <p:sp>
        <p:nvSpPr>
          <p:cNvPr id="35" name="직사각형 34"/>
          <p:cNvSpPr/>
          <p:nvPr/>
        </p:nvSpPr>
        <p:spPr>
          <a:xfrm>
            <a:off x="1801134" y="5848310"/>
            <a:ext cx="11849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 smtClean="0">
                <a:solidFill>
                  <a:srgbClr val="000000"/>
                </a:solidFill>
              </a:rPr>
              <a:t>C </a:t>
            </a:r>
            <a:r>
              <a:rPr lang="ko-KR" altLang="en-US" sz="1000" b="1" dirty="0" smtClean="0">
                <a:solidFill>
                  <a:srgbClr val="000000"/>
                </a:solidFill>
              </a:rPr>
              <a:t>그룹</a:t>
            </a:r>
            <a:endParaRPr lang="en-US" altLang="ko-KR" sz="1000" b="1" dirty="0" smtClean="0">
              <a:solidFill>
                <a:srgbClr val="000000"/>
              </a:solidFill>
            </a:endParaRPr>
          </a:p>
          <a:p>
            <a:pPr lvl="0" algn="ctr"/>
            <a:r>
              <a:rPr lang="en-US" altLang="ko-KR" sz="1000" b="1" dirty="0" smtClean="0">
                <a:solidFill>
                  <a:srgbClr val="000000"/>
                </a:solidFill>
              </a:rPr>
              <a:t>&lt;</a:t>
            </a:r>
            <a:r>
              <a:rPr lang="ko-KR" altLang="en-US" sz="1000" b="1" dirty="0" smtClean="0">
                <a:solidFill>
                  <a:srgbClr val="000000"/>
                </a:solidFill>
              </a:rPr>
              <a:t>혁신방안 검토</a:t>
            </a:r>
            <a:r>
              <a:rPr lang="en-US" altLang="ko-KR" sz="1000" b="1" dirty="0" smtClean="0">
                <a:solidFill>
                  <a:srgbClr val="000000"/>
                </a:solidFill>
              </a:rPr>
              <a:t>&gt;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3136757" y="4391032"/>
            <a:ext cx="8835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 smtClean="0">
                <a:solidFill>
                  <a:srgbClr val="000000"/>
                </a:solidFill>
              </a:rPr>
              <a:t>A </a:t>
            </a:r>
            <a:r>
              <a:rPr lang="ko-KR" altLang="en-US" sz="1000" b="1" dirty="0" smtClean="0">
                <a:solidFill>
                  <a:srgbClr val="000000"/>
                </a:solidFill>
              </a:rPr>
              <a:t>그룹</a:t>
            </a:r>
            <a:endParaRPr lang="en-US" altLang="ko-KR" sz="1000" b="1" dirty="0" smtClean="0">
              <a:solidFill>
                <a:srgbClr val="000000"/>
              </a:solidFill>
            </a:endParaRPr>
          </a:p>
          <a:p>
            <a:pPr lvl="0" algn="ctr"/>
            <a:r>
              <a:rPr lang="en-US" altLang="ko-KR" sz="1000" b="1" dirty="0" smtClean="0">
                <a:solidFill>
                  <a:srgbClr val="000000"/>
                </a:solidFill>
              </a:rPr>
              <a:t>&lt;</a:t>
            </a:r>
            <a:r>
              <a:rPr lang="ko-KR" altLang="en-US" sz="1000" b="1" dirty="0" smtClean="0">
                <a:solidFill>
                  <a:srgbClr val="000000"/>
                </a:solidFill>
              </a:rPr>
              <a:t>벤치마킹</a:t>
            </a:r>
            <a:r>
              <a:rPr lang="en-US" altLang="ko-KR" sz="1000" b="1" dirty="0" smtClean="0">
                <a:solidFill>
                  <a:srgbClr val="000000"/>
                </a:solidFill>
              </a:rPr>
              <a:t>&gt;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1778946" y="4391032"/>
            <a:ext cx="13131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 smtClean="0">
                <a:solidFill>
                  <a:srgbClr val="000000"/>
                </a:solidFill>
              </a:rPr>
              <a:t>B </a:t>
            </a:r>
            <a:r>
              <a:rPr lang="ko-KR" altLang="en-US" sz="1000" b="1" dirty="0" smtClean="0">
                <a:solidFill>
                  <a:srgbClr val="000000"/>
                </a:solidFill>
              </a:rPr>
              <a:t>그룹</a:t>
            </a:r>
            <a:endParaRPr lang="en-US" altLang="ko-KR" sz="1000" b="1" dirty="0" smtClean="0">
              <a:solidFill>
                <a:srgbClr val="000000"/>
              </a:solidFill>
            </a:endParaRPr>
          </a:p>
          <a:p>
            <a:pPr lvl="0" algn="ctr"/>
            <a:r>
              <a:rPr lang="en-US" altLang="ko-KR" sz="1000" b="1" dirty="0" smtClean="0">
                <a:solidFill>
                  <a:srgbClr val="000000"/>
                </a:solidFill>
              </a:rPr>
              <a:t>&lt;</a:t>
            </a:r>
            <a:r>
              <a:rPr lang="ko-KR" altLang="en-US" sz="1000" b="1" dirty="0" smtClean="0">
                <a:solidFill>
                  <a:srgbClr val="000000"/>
                </a:solidFill>
              </a:rPr>
              <a:t>재무적성과 개선</a:t>
            </a:r>
            <a:r>
              <a:rPr lang="en-US" altLang="ko-KR" sz="1000" b="1" dirty="0" smtClean="0">
                <a:solidFill>
                  <a:srgbClr val="000000"/>
                </a:solidFill>
              </a:rPr>
              <a:t>&gt;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2951460" y="5848310"/>
            <a:ext cx="13131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ko-KR" sz="1000" b="1" dirty="0" smtClean="0">
                <a:solidFill>
                  <a:srgbClr val="000000"/>
                </a:solidFill>
              </a:rPr>
              <a:t>D </a:t>
            </a:r>
            <a:r>
              <a:rPr lang="ko-KR" altLang="en-US" sz="1000" b="1" dirty="0" smtClean="0">
                <a:solidFill>
                  <a:srgbClr val="000000"/>
                </a:solidFill>
              </a:rPr>
              <a:t>그룹</a:t>
            </a:r>
            <a:endParaRPr lang="en-US" altLang="ko-KR" sz="1000" b="1" dirty="0" smtClean="0">
              <a:solidFill>
                <a:srgbClr val="000000"/>
              </a:solidFill>
            </a:endParaRPr>
          </a:p>
          <a:p>
            <a:pPr lvl="0" algn="ctr"/>
            <a:r>
              <a:rPr lang="en-US" altLang="ko-KR" sz="1000" b="1" dirty="0" smtClean="0">
                <a:solidFill>
                  <a:srgbClr val="000000"/>
                </a:solidFill>
              </a:rPr>
              <a:t>&lt;</a:t>
            </a:r>
            <a:r>
              <a:rPr lang="ko-KR" altLang="en-US" sz="1000" b="1" dirty="0" smtClean="0">
                <a:solidFill>
                  <a:srgbClr val="000000"/>
                </a:solidFill>
              </a:rPr>
              <a:t>공익적성과 개선</a:t>
            </a:r>
            <a:r>
              <a:rPr lang="en-US" altLang="ko-KR" sz="1000" b="1" dirty="0" smtClean="0">
                <a:solidFill>
                  <a:srgbClr val="000000"/>
                </a:solidFill>
              </a:rPr>
              <a:t>&gt;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71694" y="4033843"/>
            <a:ext cx="14077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1</a:t>
            </a:r>
            <a:r>
              <a:rPr lang="ko-KR" altLang="en-US" sz="1000" b="1" dirty="0" smtClean="0"/>
              <a:t>단계</a:t>
            </a:r>
            <a:r>
              <a:rPr lang="en-US" altLang="ko-KR" sz="1000" b="1" dirty="0" smtClean="0"/>
              <a:t>. </a:t>
            </a:r>
            <a:r>
              <a:rPr lang="ko-KR" altLang="en-US" sz="1000" b="1" dirty="0" smtClean="0"/>
              <a:t>경영상태 진단</a:t>
            </a:r>
            <a:endParaRPr lang="ko-KR" altLang="en-US" sz="10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6524636" y="4143382"/>
            <a:ext cx="17091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/>
              <a:t>2</a:t>
            </a:r>
            <a:r>
              <a:rPr lang="ko-KR" altLang="en-US" sz="1000" b="1" dirty="0" smtClean="0"/>
              <a:t>단계</a:t>
            </a:r>
            <a:r>
              <a:rPr lang="en-US" altLang="ko-KR" sz="1000" b="1" dirty="0" smtClean="0"/>
              <a:t>. </a:t>
            </a:r>
            <a:r>
              <a:rPr lang="ko-KR" altLang="en-US" sz="1000" b="1" dirty="0" smtClean="0"/>
              <a:t>문제원인 심층 분석</a:t>
            </a:r>
            <a:endParaRPr lang="ko-KR" altLang="en-US" sz="1000" b="1" dirty="0"/>
          </a:p>
        </p:txBody>
      </p:sp>
      <p:graphicFrame>
        <p:nvGraphicFramePr>
          <p:cNvPr id="45" name="표 44"/>
          <p:cNvGraphicFramePr>
            <a:graphicFrameLocks noGrp="1"/>
          </p:cNvGraphicFramePr>
          <p:nvPr/>
        </p:nvGraphicFramePr>
        <p:xfrm>
          <a:off x="6994412" y="4962536"/>
          <a:ext cx="905414" cy="785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707"/>
                <a:gridCol w="452707"/>
              </a:tblGrid>
              <a:tr h="392909"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9060" marR="9906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92909"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 smtClean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AA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 smtClean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6" name="직사각형 45"/>
          <p:cNvSpPr/>
          <p:nvPr/>
        </p:nvSpPr>
        <p:spPr>
          <a:xfrm>
            <a:off x="7451709" y="5033974"/>
            <a:ext cx="45717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ko-KR" sz="800" dirty="0" smtClean="0">
                <a:solidFill>
                  <a:srgbClr val="000000"/>
                </a:solidFill>
              </a:rPr>
              <a:t>A</a:t>
            </a:r>
            <a:r>
              <a:rPr lang="ko-KR" altLang="en-US" sz="800" dirty="0" smtClean="0">
                <a:solidFill>
                  <a:srgbClr val="000000"/>
                </a:solidFill>
              </a:rPr>
              <a:t>그룹</a:t>
            </a:r>
            <a:endParaRPr lang="en-US" altLang="ko-KR" sz="800" dirty="0" smtClean="0">
              <a:solidFill>
                <a:srgbClr val="000000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7002547" y="5033974"/>
            <a:ext cx="44916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ko-KR" sz="800" dirty="0" smtClean="0">
                <a:solidFill>
                  <a:srgbClr val="000000"/>
                </a:solidFill>
              </a:rPr>
              <a:t>B</a:t>
            </a:r>
            <a:r>
              <a:rPr lang="ko-KR" altLang="en-US" sz="800" dirty="0" smtClean="0">
                <a:solidFill>
                  <a:srgbClr val="000000"/>
                </a:solidFill>
              </a:rPr>
              <a:t>그룹</a:t>
            </a:r>
            <a:endParaRPr lang="en-US" altLang="ko-KR" sz="800" dirty="0" smtClean="0">
              <a:solidFill>
                <a:srgbClr val="000000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6996136" y="5436559"/>
            <a:ext cx="45557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ko-KR" sz="800" dirty="0" smtClean="0">
                <a:solidFill>
                  <a:srgbClr val="000000"/>
                </a:solidFill>
              </a:rPr>
              <a:t>C</a:t>
            </a:r>
            <a:r>
              <a:rPr lang="ko-KR" altLang="en-US" sz="800" dirty="0" smtClean="0">
                <a:solidFill>
                  <a:srgbClr val="000000"/>
                </a:solidFill>
              </a:rPr>
              <a:t>그룹</a:t>
            </a:r>
            <a:endParaRPr lang="en-US" altLang="ko-KR" sz="800" dirty="0" smtClean="0">
              <a:solidFill>
                <a:srgbClr val="000000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7451709" y="5443552"/>
            <a:ext cx="4635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ko-KR" sz="800" dirty="0" smtClean="0">
                <a:solidFill>
                  <a:srgbClr val="000000"/>
                </a:solidFill>
              </a:rPr>
              <a:t>D</a:t>
            </a:r>
            <a:r>
              <a:rPr lang="ko-KR" altLang="en-US" sz="800" dirty="0" smtClean="0">
                <a:solidFill>
                  <a:srgbClr val="000000"/>
                </a:solidFill>
              </a:rPr>
              <a:t>그룹</a:t>
            </a:r>
            <a:endParaRPr lang="en-US" altLang="ko-KR" sz="800" dirty="0" smtClean="0">
              <a:solidFill>
                <a:srgbClr val="000000"/>
              </a:solidFill>
            </a:endParaRPr>
          </a:p>
        </p:txBody>
      </p:sp>
      <p:sp>
        <p:nvSpPr>
          <p:cNvPr id="54" name="타원 53"/>
          <p:cNvSpPr/>
          <p:nvPr/>
        </p:nvSpPr>
        <p:spPr>
          <a:xfrm>
            <a:off x="8667777" y="5000636"/>
            <a:ext cx="642942" cy="500066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/>
              <a:t>공익</a:t>
            </a:r>
            <a:endParaRPr lang="en-US" altLang="ko-KR" sz="1000" b="1" dirty="0" smtClean="0"/>
          </a:p>
          <a:p>
            <a:pPr algn="ctr"/>
            <a:r>
              <a:rPr lang="ko-KR" altLang="en-US" sz="1000" b="1" dirty="0" smtClean="0"/>
              <a:t>성과</a:t>
            </a:r>
            <a:endParaRPr lang="ko-KR" altLang="en-US" sz="1000" b="1" dirty="0"/>
          </a:p>
        </p:txBody>
      </p:sp>
      <p:sp>
        <p:nvSpPr>
          <p:cNvPr id="62" name="직사각형 61"/>
          <p:cNvSpPr/>
          <p:nvPr/>
        </p:nvSpPr>
        <p:spPr>
          <a:xfrm>
            <a:off x="5953133" y="4986351"/>
            <a:ext cx="12144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b="1" dirty="0" smtClean="0">
                <a:solidFill>
                  <a:srgbClr val="0070C0"/>
                </a:solidFill>
              </a:rPr>
              <a:t>경영비효율</a:t>
            </a:r>
            <a:endParaRPr lang="en-US" altLang="ko-KR" sz="900" b="1" dirty="0" smtClean="0">
              <a:solidFill>
                <a:srgbClr val="0070C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900" b="1" dirty="0" smtClean="0">
                <a:solidFill>
                  <a:srgbClr val="0070C0"/>
                </a:solidFill>
              </a:rPr>
              <a:t>기관경쟁력부족</a:t>
            </a:r>
            <a:r>
              <a:rPr lang="en-US" altLang="ko-KR" sz="900" b="1" dirty="0" smtClean="0">
                <a:solidFill>
                  <a:srgbClr val="0070C0"/>
                </a:solidFill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900" b="1" dirty="0" smtClean="0">
                <a:solidFill>
                  <a:srgbClr val="0070C0"/>
                </a:solidFill>
              </a:rPr>
              <a:t>수요제한</a:t>
            </a:r>
            <a:endParaRPr lang="en-US" altLang="ko-KR" sz="900" b="1" dirty="0" smtClean="0">
              <a:solidFill>
                <a:srgbClr val="0070C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900" b="1" dirty="0" smtClean="0">
                <a:solidFill>
                  <a:srgbClr val="0070C0"/>
                </a:solidFill>
              </a:rPr>
              <a:t>자원접근곤란  </a:t>
            </a:r>
            <a:endParaRPr lang="ko-KR" altLang="en-US" sz="900" dirty="0">
              <a:solidFill>
                <a:srgbClr val="0070C0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7867672" y="4978557"/>
            <a:ext cx="12144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900" b="1" dirty="0" err="1" smtClean="0">
                <a:solidFill>
                  <a:srgbClr val="0070C0"/>
                </a:solidFill>
              </a:rPr>
              <a:t>지자체</a:t>
            </a:r>
            <a:r>
              <a:rPr lang="ko-KR" altLang="en-US" sz="900" b="1" dirty="0" smtClean="0">
                <a:solidFill>
                  <a:srgbClr val="0070C0"/>
                </a:solidFill>
              </a:rPr>
              <a:t> 낮은</a:t>
            </a:r>
            <a:endParaRPr lang="en-US" altLang="ko-KR" sz="900" b="1" dirty="0" smtClean="0">
              <a:solidFill>
                <a:srgbClr val="0070C0"/>
              </a:solidFill>
            </a:endParaRPr>
          </a:p>
          <a:p>
            <a:r>
              <a:rPr lang="en-US" altLang="ko-KR" sz="900" b="1" dirty="0" smtClean="0">
                <a:solidFill>
                  <a:srgbClr val="0070C0"/>
                </a:solidFill>
              </a:rPr>
              <a:t> </a:t>
            </a:r>
            <a:r>
              <a:rPr lang="ko-KR" altLang="en-US" sz="900" b="1" dirty="0" smtClean="0">
                <a:solidFill>
                  <a:srgbClr val="0070C0"/>
                </a:solidFill>
              </a:rPr>
              <a:t>우선순위</a:t>
            </a:r>
            <a:endParaRPr lang="en-US" altLang="ko-KR" sz="900" b="1" dirty="0" smtClean="0">
              <a:solidFill>
                <a:srgbClr val="0070C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900" b="1" dirty="0" smtClean="0">
                <a:solidFill>
                  <a:srgbClr val="0070C0"/>
                </a:solidFill>
              </a:rPr>
              <a:t>지원부족</a:t>
            </a:r>
            <a:endParaRPr lang="en-US" altLang="ko-KR" sz="900" b="1" dirty="0" smtClean="0">
              <a:solidFill>
                <a:srgbClr val="0070C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900" b="1" dirty="0" smtClean="0">
                <a:solidFill>
                  <a:srgbClr val="0070C0"/>
                </a:solidFill>
              </a:rPr>
              <a:t>사업인프라부족  </a:t>
            </a:r>
            <a:endParaRPr lang="ko-KR" altLang="en-US" sz="900" dirty="0">
              <a:solidFill>
                <a:srgbClr val="0070C0"/>
              </a:solidFill>
            </a:endParaRPr>
          </a:p>
        </p:txBody>
      </p:sp>
      <p:sp>
        <p:nvSpPr>
          <p:cNvPr id="70" name="오른쪽 화살표 69"/>
          <p:cNvSpPr/>
          <p:nvPr/>
        </p:nvSpPr>
        <p:spPr>
          <a:xfrm>
            <a:off x="4738687" y="4105280"/>
            <a:ext cx="285752" cy="21431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오른쪽 화살표 70"/>
          <p:cNvSpPr/>
          <p:nvPr/>
        </p:nvSpPr>
        <p:spPr>
          <a:xfrm>
            <a:off x="4738687" y="5248288"/>
            <a:ext cx="285752" cy="21431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오른쪽 화살표 71"/>
          <p:cNvSpPr/>
          <p:nvPr/>
        </p:nvSpPr>
        <p:spPr>
          <a:xfrm>
            <a:off x="4738687" y="6319858"/>
            <a:ext cx="285752" cy="21431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3" name="직선 연결선 72"/>
          <p:cNvCxnSpPr/>
          <p:nvPr/>
        </p:nvCxnSpPr>
        <p:spPr>
          <a:xfrm>
            <a:off x="238092" y="3984628"/>
            <a:ext cx="9215502" cy="1588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타원 42"/>
          <p:cNvSpPr/>
          <p:nvPr/>
        </p:nvSpPr>
        <p:spPr>
          <a:xfrm>
            <a:off x="5381629" y="5000636"/>
            <a:ext cx="642942" cy="500066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/>
              <a:t>재무성과</a:t>
            </a:r>
            <a:endParaRPr lang="ko-KR" altLang="en-US" sz="1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문제 원인 분석 프레임 개발 </a:t>
            </a:r>
            <a:r>
              <a:rPr lang="en-US" altLang="ko-KR" dirty="0" smtClean="0"/>
              <a:t>- </a:t>
            </a:r>
            <a:r>
              <a:rPr lang="ko-KR" altLang="en-US" dirty="0" smtClean="0"/>
              <a:t>지표 선정</a:t>
            </a:r>
            <a:endParaRPr lang="ko-KR" altLang="en-US" dirty="0"/>
          </a:p>
        </p:txBody>
      </p:sp>
      <p:sp>
        <p:nvSpPr>
          <p:cNvPr id="3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ko-KR" dirty="0" smtClean="0"/>
              <a:t>1) </a:t>
            </a:r>
            <a:r>
              <a:rPr lang="ko-KR" altLang="en-US" dirty="0" smtClean="0"/>
              <a:t>관련연구자료 활용 및 추가 조사 지표 선정</a:t>
            </a:r>
            <a:endParaRPr lang="ko-KR" altLang="en-US" dirty="0" smtClean="0">
              <a:sym typeface="Wingdings" pitchFamily="2" charset="2"/>
            </a:endParaRPr>
          </a:p>
          <a:p>
            <a:pPr lvl="1" eaLnBrk="1" hangingPunct="1">
              <a:buNone/>
            </a:pPr>
            <a:endParaRPr lang="en-US" altLang="ko-KR" dirty="0" smtClean="0"/>
          </a:p>
        </p:txBody>
      </p:sp>
      <p:sp>
        <p:nvSpPr>
          <p:cNvPr id="31" name="텍스트 개체 틀 3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1283824" y="1500174"/>
            <a:ext cx="3143272" cy="506906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 w="3175">
            <a:solidFill>
              <a:srgbClr val="000000">
                <a:lumMod val="50000"/>
                <a:lumOff val="50000"/>
              </a:srgbClr>
            </a:solidFill>
            <a:miter lim="800000"/>
            <a:headEnd/>
            <a:tailEnd/>
          </a:ln>
          <a:effectLst>
            <a:outerShdw dist="38100" dir="2700000" algn="tl" rotWithShape="0">
              <a:prstClr val="black"/>
            </a:outerShdw>
          </a:effectLst>
        </p:spPr>
        <p:txBody>
          <a:bodyPr lIns="0" tIns="0" rIns="0" bIns="0" anchor="ctr"/>
          <a:lstStyle/>
          <a:p>
            <a:pPr marL="187325" indent="-187325" algn="ctr" defTabSz="76200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tabLst>
                <a:tab pos="361950" algn="l"/>
              </a:tabLst>
              <a:defRPr/>
            </a:pPr>
            <a:r>
              <a:rPr lang="ko-KR" altLang="en-US" sz="1100" b="1" kern="0" dirty="0" smtClean="0">
                <a:solidFill>
                  <a:srgbClr val="C6D9F0">
                    <a:lumMod val="10000"/>
                  </a:srgbClr>
                </a:solidFill>
              </a:rPr>
              <a:t>지역거점공공병원 운영평가</a:t>
            </a:r>
            <a:endParaRPr lang="ko-KR" altLang="en-US" sz="1100" b="1" kern="0" dirty="0">
              <a:solidFill>
                <a:srgbClr val="C6D9F0">
                  <a:lumMod val="10000"/>
                </a:srgbClr>
              </a:solidFill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1283824" y="2082114"/>
            <a:ext cx="3143272" cy="506906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 w="3175">
            <a:solidFill>
              <a:srgbClr val="000000">
                <a:lumMod val="50000"/>
                <a:lumOff val="50000"/>
              </a:srgbClr>
            </a:solidFill>
            <a:miter lim="800000"/>
            <a:headEnd/>
            <a:tailEnd/>
          </a:ln>
          <a:effectLst>
            <a:outerShdw dist="38100" dir="2700000" algn="tl" rotWithShape="0">
              <a:prstClr val="black"/>
            </a:outerShdw>
          </a:effectLst>
        </p:spPr>
        <p:txBody>
          <a:bodyPr lIns="0" tIns="0" rIns="0" bIns="0" anchor="ctr"/>
          <a:lstStyle/>
          <a:p>
            <a:pPr marL="187325" indent="-187325" algn="ctr" defTabSz="76200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tabLst>
                <a:tab pos="361950" algn="l"/>
              </a:tabLst>
              <a:defRPr/>
            </a:pPr>
            <a:r>
              <a:rPr lang="ko-KR" altLang="en-US" sz="1100" b="1" dirty="0" smtClean="0">
                <a:solidFill>
                  <a:srgbClr val="000000"/>
                </a:solidFill>
              </a:rPr>
              <a:t>공공보건의료계획 및 시행결과평가서</a:t>
            </a:r>
            <a:endParaRPr lang="ko-KR" altLang="en-US" sz="1100" b="1" kern="0" spc="-70" dirty="0">
              <a:solidFill>
                <a:srgbClr val="C6D9F0">
                  <a:lumMod val="10000"/>
                </a:srgbClr>
              </a:solidFill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1283824" y="2661258"/>
            <a:ext cx="3143272" cy="506906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 w="3175">
            <a:solidFill>
              <a:srgbClr val="000000">
                <a:lumMod val="50000"/>
                <a:lumOff val="50000"/>
              </a:srgbClr>
            </a:solidFill>
            <a:miter lim="800000"/>
            <a:headEnd/>
            <a:tailEnd/>
          </a:ln>
          <a:effectLst>
            <a:outerShdw dist="38100" dir="2700000" algn="tl" rotWithShape="0">
              <a:prstClr val="black"/>
            </a:outerShdw>
          </a:effectLst>
        </p:spPr>
        <p:txBody>
          <a:bodyPr lIns="0" tIns="0" rIns="0" bIns="0" anchor="ctr"/>
          <a:lstStyle/>
          <a:p>
            <a:pPr marL="187325" indent="-187325" algn="ctr" defTabSz="76200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tabLst>
                <a:tab pos="361950" algn="l"/>
              </a:tabLst>
              <a:defRPr/>
            </a:pPr>
            <a:r>
              <a:rPr lang="ko-KR" altLang="en-US" sz="1100" b="1" dirty="0" smtClean="0">
                <a:solidFill>
                  <a:srgbClr val="000000"/>
                </a:solidFill>
              </a:rPr>
              <a:t>지역별 의료실태 분석을 통한 </a:t>
            </a:r>
            <a:endParaRPr lang="en-US" altLang="ko-KR" sz="1100" b="1" dirty="0" smtClean="0">
              <a:solidFill>
                <a:srgbClr val="000000"/>
              </a:solidFill>
            </a:endParaRPr>
          </a:p>
          <a:p>
            <a:pPr marL="187325" indent="-187325" algn="ctr" defTabSz="76200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tabLst>
                <a:tab pos="361950" algn="l"/>
              </a:tabLst>
              <a:defRPr/>
            </a:pPr>
            <a:r>
              <a:rPr lang="ko-KR" altLang="en-US" sz="1100" b="1" dirty="0" smtClean="0">
                <a:solidFill>
                  <a:srgbClr val="000000"/>
                </a:solidFill>
              </a:rPr>
              <a:t>의료취약지 도출 방안 연구</a:t>
            </a:r>
            <a:r>
              <a:rPr lang="en-US" altLang="ko-KR" sz="1100" dirty="0" smtClean="0">
                <a:solidFill>
                  <a:srgbClr val="000000"/>
                </a:solidFill>
              </a:rPr>
              <a:t>(</a:t>
            </a:r>
            <a:r>
              <a:rPr lang="ko-KR" altLang="en-US" sz="1100" dirty="0" smtClean="0">
                <a:solidFill>
                  <a:srgbClr val="000000"/>
                </a:solidFill>
              </a:rPr>
              <a:t>국립중앙의료원</a:t>
            </a:r>
            <a:r>
              <a:rPr lang="en-US" altLang="ko-KR" sz="1100" dirty="0" smtClean="0">
                <a:solidFill>
                  <a:srgbClr val="000000"/>
                </a:solidFill>
              </a:rPr>
              <a:t>)</a:t>
            </a:r>
            <a:endParaRPr lang="ko-KR" altLang="en-US" sz="1100" b="1" kern="0" spc="-70" dirty="0">
              <a:solidFill>
                <a:srgbClr val="C6D9F0">
                  <a:lumMod val="10000"/>
                </a:srgbClr>
              </a:solidFill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1283824" y="3251035"/>
            <a:ext cx="3143272" cy="506906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 w="3175">
            <a:solidFill>
              <a:srgbClr val="000000">
                <a:lumMod val="50000"/>
                <a:lumOff val="50000"/>
              </a:srgbClr>
            </a:solidFill>
            <a:miter lim="800000"/>
            <a:headEnd/>
            <a:tailEnd/>
          </a:ln>
          <a:effectLst>
            <a:outerShdw dist="38100" dir="2700000" algn="tl" rotWithShape="0">
              <a:prstClr val="black"/>
            </a:outerShdw>
          </a:effectLst>
        </p:spPr>
        <p:txBody>
          <a:bodyPr lIns="0" tIns="0" rIns="0" bIns="0" anchor="ctr"/>
          <a:lstStyle/>
          <a:p>
            <a:pPr marL="187325" indent="-187325" algn="ctr" defTabSz="76200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tabLst>
                <a:tab pos="361950" algn="l"/>
              </a:tabLst>
              <a:defRPr/>
            </a:pPr>
            <a:r>
              <a:rPr lang="ko-KR" altLang="en-US" sz="1100" b="1" dirty="0" smtClean="0">
                <a:solidFill>
                  <a:srgbClr val="000000"/>
                </a:solidFill>
              </a:rPr>
              <a:t>의료기관 평가 인증 및 </a:t>
            </a:r>
            <a:endParaRPr lang="en-US" altLang="ko-KR" sz="1100" b="1" dirty="0" smtClean="0">
              <a:solidFill>
                <a:srgbClr val="000000"/>
              </a:solidFill>
            </a:endParaRPr>
          </a:p>
          <a:p>
            <a:pPr marL="187325" indent="-187325" algn="ctr" defTabSz="76200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tabLst>
                <a:tab pos="361950" algn="l"/>
              </a:tabLst>
              <a:defRPr/>
            </a:pPr>
            <a:r>
              <a:rPr lang="ko-KR" altLang="en-US" sz="1100" b="1" dirty="0" smtClean="0">
                <a:solidFill>
                  <a:srgbClr val="000000"/>
                </a:solidFill>
              </a:rPr>
              <a:t>건강보험심사평가원 항목별 적정성 평가</a:t>
            </a:r>
            <a:endParaRPr lang="ko-KR" altLang="en-US" sz="1100" b="1" kern="0" spc="-70" dirty="0">
              <a:solidFill>
                <a:srgbClr val="C6D9F0">
                  <a:lumMod val="10000"/>
                </a:srgbClr>
              </a:solidFill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1283824" y="3840812"/>
            <a:ext cx="3143272" cy="506906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 w="3175">
            <a:solidFill>
              <a:srgbClr val="000000">
                <a:lumMod val="50000"/>
                <a:lumOff val="50000"/>
              </a:srgbClr>
            </a:solidFill>
            <a:miter lim="800000"/>
            <a:headEnd/>
            <a:tailEnd/>
          </a:ln>
          <a:effectLst>
            <a:outerShdw dist="38100" dir="2700000" algn="tl" rotWithShape="0">
              <a:prstClr val="black"/>
            </a:outerShdw>
          </a:effectLst>
        </p:spPr>
        <p:txBody>
          <a:bodyPr lIns="0" tIns="0" rIns="0" bIns="0" anchor="ctr"/>
          <a:lstStyle/>
          <a:p>
            <a:pPr marL="187325" indent="-187325" algn="ctr" defTabSz="76200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tabLst>
                <a:tab pos="361950" algn="l"/>
              </a:tabLst>
              <a:defRPr/>
            </a:pPr>
            <a:r>
              <a:rPr lang="ko-KR" altLang="en-US" sz="1100" b="1" dirty="0" smtClean="0">
                <a:solidFill>
                  <a:srgbClr val="000000"/>
                </a:solidFill>
              </a:rPr>
              <a:t>각 의료기관 재무제표 및 경영실적</a:t>
            </a:r>
            <a:endParaRPr lang="ko-KR" altLang="en-US" sz="1100" b="1" kern="0" spc="-70" dirty="0">
              <a:solidFill>
                <a:srgbClr val="C6D9F0">
                  <a:lumMod val="10000"/>
                </a:srgbClr>
              </a:solidFill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1283824" y="5229200"/>
            <a:ext cx="3143272" cy="506906"/>
          </a:xfrm>
          <a:prstGeom prst="round2DiagRect">
            <a:avLst/>
          </a:prstGeom>
          <a:solidFill>
            <a:schemeClr val="bg2">
              <a:lumMod val="75000"/>
            </a:schemeClr>
          </a:solidFill>
          <a:ln w="3175">
            <a:solidFill>
              <a:schemeClr val="tx2"/>
            </a:solidFill>
            <a:miter lim="800000"/>
            <a:headEnd/>
            <a:tailEnd/>
          </a:ln>
          <a:effectLst>
            <a:outerShdw dist="38100" dir="2700000" algn="tl" rotWithShape="0">
              <a:prstClr val="black"/>
            </a:outerShdw>
          </a:effectLst>
        </p:spPr>
        <p:txBody>
          <a:bodyPr lIns="0" tIns="0" rIns="0" bIns="0" anchor="ctr"/>
          <a:lstStyle/>
          <a:p>
            <a:pPr marL="187325" indent="-187325" algn="ctr" defTabSz="76200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tabLst>
                <a:tab pos="361950" algn="l"/>
              </a:tabLst>
              <a:defRPr/>
            </a:pPr>
            <a:r>
              <a:rPr lang="en-US" altLang="ko-KR" sz="1100" b="1" dirty="0" smtClean="0">
                <a:solidFill>
                  <a:srgbClr val="000000"/>
                </a:solidFill>
              </a:rPr>
              <a:t>2</a:t>
            </a:r>
            <a:r>
              <a:rPr lang="ko-KR" altLang="en-US" sz="1100" b="1" dirty="0" smtClean="0">
                <a:solidFill>
                  <a:srgbClr val="000000"/>
                </a:solidFill>
              </a:rPr>
              <a:t>과제의 공익적 비용 산출 결과</a:t>
            </a:r>
            <a:endParaRPr lang="ko-KR" altLang="en-US" sz="1100" b="1" kern="0" spc="-70" dirty="0">
              <a:solidFill>
                <a:srgbClr val="C6D9F0">
                  <a:lumMod val="10000"/>
                </a:srgbClr>
              </a:solidFill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1283824" y="4440849"/>
            <a:ext cx="3143272" cy="506906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 w="3175">
            <a:solidFill>
              <a:srgbClr val="000000">
                <a:lumMod val="50000"/>
                <a:lumOff val="50000"/>
              </a:srgbClr>
            </a:solidFill>
            <a:miter lim="800000"/>
            <a:headEnd/>
            <a:tailEnd/>
          </a:ln>
          <a:effectLst>
            <a:outerShdw dist="38100" dir="2700000" algn="tl" rotWithShape="0">
              <a:prstClr val="black"/>
            </a:outerShdw>
          </a:effectLst>
        </p:spPr>
        <p:txBody>
          <a:bodyPr lIns="0" tIns="0" rIns="0" bIns="0" anchor="ctr"/>
          <a:lstStyle/>
          <a:p>
            <a:pPr marL="187325" indent="-187325" algn="ctr" defTabSz="76200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tabLst>
                <a:tab pos="361950" algn="l"/>
              </a:tabLst>
              <a:defRPr/>
            </a:pPr>
            <a:r>
              <a:rPr lang="ko-KR" altLang="en-US" sz="1100" b="1" dirty="0" smtClean="0">
                <a:solidFill>
                  <a:srgbClr val="000000"/>
                </a:solidFill>
              </a:rPr>
              <a:t>지역거점공공병원 기능보강 국고지원사업</a:t>
            </a:r>
            <a:endParaRPr lang="ko-KR" altLang="en-US" sz="1100" b="1" kern="0" spc="-70" dirty="0">
              <a:solidFill>
                <a:srgbClr val="C6D9F0">
                  <a:lumMod val="10000"/>
                </a:srgbClr>
              </a:solidFill>
            </a:endParaRPr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1283824" y="5842129"/>
            <a:ext cx="3143272" cy="506906"/>
          </a:xfrm>
          <a:prstGeom prst="round2DiagRect">
            <a:avLst/>
          </a:prstGeom>
          <a:solidFill>
            <a:schemeClr val="bg2">
              <a:lumMod val="75000"/>
            </a:schemeClr>
          </a:solidFill>
          <a:ln w="3175">
            <a:solidFill>
              <a:schemeClr val="tx2"/>
            </a:solidFill>
            <a:miter lim="800000"/>
            <a:headEnd/>
            <a:tailEnd/>
          </a:ln>
          <a:effectLst>
            <a:outerShdw dist="38100" dir="2700000" algn="tl" rotWithShape="0">
              <a:prstClr val="black"/>
            </a:outerShdw>
          </a:effectLst>
        </p:spPr>
        <p:txBody>
          <a:bodyPr lIns="0" tIns="0" rIns="0" bIns="0" anchor="ctr"/>
          <a:lstStyle/>
          <a:p>
            <a:pPr marL="187325" indent="-187325" algn="ctr" defTabSz="76200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tabLst>
                <a:tab pos="361950" algn="l"/>
              </a:tabLst>
              <a:defRPr/>
            </a:pPr>
            <a:r>
              <a:rPr lang="ko-KR" altLang="en-US" sz="1100" b="1" dirty="0" smtClean="0">
                <a:solidFill>
                  <a:srgbClr val="000000"/>
                </a:solidFill>
              </a:rPr>
              <a:t>지방의료원 및 지방자치단체 설문조사</a:t>
            </a:r>
            <a:endParaRPr lang="ko-KR" altLang="en-US" sz="1100" b="1" kern="0" spc="-70" dirty="0">
              <a:solidFill>
                <a:srgbClr val="C6D9F0">
                  <a:lumMod val="10000"/>
                </a:srgbClr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735970" y="1600386"/>
            <a:ext cx="374542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rgbClr val="000000"/>
                </a:solidFill>
                <a:sym typeface="Wingdings" pitchFamily="2" charset="2"/>
              </a:rPr>
              <a:t> </a:t>
            </a:r>
            <a:r>
              <a:rPr lang="ko-KR" altLang="en-US" sz="1100" dirty="0" smtClean="0">
                <a:solidFill>
                  <a:srgbClr val="000000"/>
                </a:solidFill>
                <a:sym typeface="Wingdings" pitchFamily="2" charset="2"/>
              </a:rPr>
              <a:t>공익적 보건의료서비스</a:t>
            </a:r>
            <a:r>
              <a:rPr lang="en-US" altLang="ko-KR" sz="1100" dirty="0" smtClean="0">
                <a:solidFill>
                  <a:srgbClr val="000000"/>
                </a:solidFill>
                <a:sym typeface="Wingdings" pitchFamily="2" charset="2"/>
              </a:rPr>
              <a:t>, </a:t>
            </a:r>
            <a:r>
              <a:rPr lang="ko-KR" altLang="en-US" sz="1100" dirty="0" smtClean="0">
                <a:solidFill>
                  <a:srgbClr val="000000"/>
                </a:solidFill>
                <a:sym typeface="Wingdings" pitchFamily="2" charset="2"/>
              </a:rPr>
              <a:t>합리적 운영</a:t>
            </a:r>
            <a:r>
              <a:rPr lang="en-US" altLang="ko-KR" sz="1100" dirty="0" smtClean="0">
                <a:solidFill>
                  <a:srgbClr val="000000"/>
                </a:solidFill>
                <a:sym typeface="Wingdings" pitchFamily="2" charset="2"/>
              </a:rPr>
              <a:t> </a:t>
            </a:r>
            <a:r>
              <a:rPr lang="ko-KR" altLang="en-US" sz="1100" dirty="0" smtClean="0">
                <a:solidFill>
                  <a:srgbClr val="000000"/>
                </a:solidFill>
                <a:sym typeface="Wingdings" pitchFamily="2" charset="2"/>
              </a:rPr>
              <a:t>등의 지표 선정</a:t>
            </a:r>
            <a:r>
              <a:rPr lang="ko-KR" altLang="en-US" sz="1100" dirty="0" smtClean="0">
                <a:solidFill>
                  <a:srgbClr val="000000"/>
                </a:solidFill>
              </a:rPr>
              <a:t> </a:t>
            </a:r>
            <a:endParaRPr lang="ko-KR" altLang="en-US" sz="1100" dirty="0">
              <a:solidFill>
                <a:srgbClr val="000000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766638" y="2224990"/>
            <a:ext cx="4953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100" dirty="0" smtClean="0">
                <a:solidFill>
                  <a:srgbClr val="000000"/>
                </a:solidFill>
              </a:rPr>
              <a:t>지방의료원의 공공보건의료계획 평가 지표 선정</a:t>
            </a:r>
            <a:endParaRPr lang="ko-KR" altLang="en-US" sz="1100" dirty="0">
              <a:solidFill>
                <a:srgbClr val="000000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766638" y="2743456"/>
            <a:ext cx="363272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smtClean="0">
                <a:solidFill>
                  <a:srgbClr val="000000"/>
                </a:solidFill>
              </a:rPr>
              <a:t>외부적 요인인 </a:t>
            </a:r>
            <a:r>
              <a:rPr lang="ko-KR" altLang="en-US" sz="1100" dirty="0" err="1" smtClean="0">
                <a:solidFill>
                  <a:srgbClr val="000000"/>
                </a:solidFill>
              </a:rPr>
              <a:t>진료권</a:t>
            </a:r>
            <a:r>
              <a:rPr lang="ko-KR" altLang="en-US" sz="1100" dirty="0" smtClean="0">
                <a:solidFill>
                  <a:srgbClr val="000000"/>
                </a:solidFill>
              </a:rPr>
              <a:t> 환경 및 특성 고려</a:t>
            </a:r>
            <a:endParaRPr lang="en-US" altLang="ko-KR" sz="1100" dirty="0" smtClean="0">
              <a:solidFill>
                <a:srgbClr val="000000"/>
              </a:solidFill>
            </a:endParaRPr>
          </a:p>
          <a:p>
            <a:r>
              <a:rPr lang="en-US" altLang="ko-KR" sz="1100" dirty="0" smtClean="0">
                <a:solidFill>
                  <a:srgbClr val="000000"/>
                </a:solidFill>
              </a:rPr>
              <a:t>- </a:t>
            </a:r>
            <a:r>
              <a:rPr lang="ko-KR" altLang="en-US" sz="1100" dirty="0" smtClean="0">
                <a:solidFill>
                  <a:srgbClr val="000000"/>
                </a:solidFill>
              </a:rPr>
              <a:t>취약지수 활용</a:t>
            </a:r>
            <a:r>
              <a:rPr lang="en-US" altLang="ko-KR" sz="1100" dirty="0" smtClean="0">
                <a:solidFill>
                  <a:srgbClr val="000000"/>
                </a:solidFill>
              </a:rPr>
              <a:t>, </a:t>
            </a:r>
            <a:r>
              <a:rPr lang="ko-KR" altLang="en-US" sz="1100" dirty="0" smtClean="0">
                <a:solidFill>
                  <a:srgbClr val="000000"/>
                </a:solidFill>
              </a:rPr>
              <a:t>수요제한 및 자원접근 곤란 지역 고려</a:t>
            </a:r>
            <a:endParaRPr lang="ko-KR" altLang="en-US" sz="1100" dirty="0">
              <a:solidFill>
                <a:srgbClr val="000000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766638" y="3354747"/>
            <a:ext cx="2408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smtClean="0">
                <a:solidFill>
                  <a:srgbClr val="000000"/>
                </a:solidFill>
              </a:rPr>
              <a:t>양질의 의료 및 적정진료 항목 선정</a:t>
            </a:r>
            <a:endParaRPr lang="ko-KR" altLang="en-US" sz="1100" dirty="0">
              <a:solidFill>
                <a:srgbClr val="000000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752012" y="3962172"/>
            <a:ext cx="535785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100" dirty="0" smtClean="0">
                <a:solidFill>
                  <a:srgbClr val="000000"/>
                </a:solidFill>
              </a:rPr>
              <a:t>재무적 성과 지표 선정</a:t>
            </a:r>
            <a:endParaRPr lang="ko-KR" altLang="en-US" sz="1100" dirty="0">
              <a:solidFill>
                <a:srgbClr val="000000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738992" y="5293426"/>
            <a:ext cx="46064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100" dirty="0" smtClean="0">
                <a:solidFill>
                  <a:srgbClr val="000000"/>
                </a:solidFill>
              </a:rPr>
              <a:t>공공병원으로서의 특성 반영을 위해 </a:t>
            </a:r>
            <a:r>
              <a:rPr lang="en-US" altLang="ko-KR" sz="1100" dirty="0" smtClean="0">
                <a:solidFill>
                  <a:srgbClr val="000000"/>
                </a:solidFill>
              </a:rPr>
              <a:t>2</a:t>
            </a:r>
            <a:r>
              <a:rPr lang="ko-KR" altLang="en-US" sz="1100" dirty="0" smtClean="0">
                <a:solidFill>
                  <a:srgbClr val="000000"/>
                </a:solidFill>
              </a:rPr>
              <a:t>과제의 공익적 비용 결과 적용</a:t>
            </a:r>
            <a:endParaRPr lang="en-US" altLang="ko-KR" sz="1100" dirty="0" smtClean="0">
              <a:solidFill>
                <a:srgbClr val="000000"/>
              </a:solidFill>
            </a:endParaRPr>
          </a:p>
          <a:p>
            <a:r>
              <a:rPr lang="ko-KR" altLang="en-US" sz="1100" dirty="0" smtClean="0">
                <a:solidFill>
                  <a:srgbClr val="000000"/>
                </a:solidFill>
              </a:rPr>
              <a:t>공익손실과 일반손실 구분 적용</a:t>
            </a:r>
            <a:endParaRPr lang="ko-KR" altLang="en-US" sz="1100" dirty="0">
              <a:solidFill>
                <a:srgbClr val="000000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762770" y="4562209"/>
            <a:ext cx="4953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100" dirty="0" smtClean="0">
                <a:solidFill>
                  <a:srgbClr val="000000"/>
                </a:solidFill>
              </a:rPr>
              <a:t>국가 및 지방자치단체의 지방의료원 재정적 지원 현황</a:t>
            </a:r>
            <a:endParaRPr lang="ko-KR" altLang="en-US" sz="1100" dirty="0">
              <a:solidFill>
                <a:srgbClr val="000000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773527" y="5931166"/>
            <a:ext cx="478798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100" dirty="0" err="1" smtClean="0">
                <a:solidFill>
                  <a:srgbClr val="000000"/>
                </a:solidFill>
              </a:rPr>
              <a:t>거버넌스</a:t>
            </a:r>
            <a:r>
              <a:rPr lang="ko-KR" altLang="en-US" sz="1100" dirty="0" smtClean="0">
                <a:solidFill>
                  <a:srgbClr val="000000"/>
                </a:solidFill>
              </a:rPr>
              <a:t> 현황 및 인식 분석을 통하여 지원체계 평가와 대안 </a:t>
            </a:r>
            <a:r>
              <a:rPr lang="ko-KR" altLang="en-US" sz="1100" dirty="0" err="1" smtClean="0">
                <a:solidFill>
                  <a:srgbClr val="000000"/>
                </a:solidFill>
              </a:rPr>
              <a:t>마련시</a:t>
            </a:r>
            <a:r>
              <a:rPr lang="ko-KR" altLang="en-US" sz="1100" dirty="0" smtClean="0">
                <a:solidFill>
                  <a:srgbClr val="000000"/>
                </a:solidFill>
              </a:rPr>
              <a:t> 활용</a:t>
            </a:r>
            <a:endParaRPr lang="ko-KR" altLang="en-US" sz="1100" dirty="0">
              <a:solidFill>
                <a:srgbClr val="000000"/>
              </a:solidFill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4348768" y="1730548"/>
            <a:ext cx="357190" cy="15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4355658" y="2367866"/>
            <a:ext cx="357190" cy="15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4355658" y="2873984"/>
            <a:ext cx="357190" cy="15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4355658" y="3485277"/>
            <a:ext cx="357190" cy="15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4355658" y="4098158"/>
            <a:ext cx="357190" cy="15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4355658" y="5497304"/>
            <a:ext cx="357190" cy="15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4366416" y="4687437"/>
            <a:ext cx="357190" cy="15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4377174" y="6084799"/>
            <a:ext cx="357190" cy="15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직사각형 32"/>
          <p:cNvSpPr/>
          <p:nvPr/>
        </p:nvSpPr>
        <p:spPr>
          <a:xfrm>
            <a:off x="704528" y="1495419"/>
            <a:ext cx="517112" cy="34457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</a:rPr>
              <a:t>관련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</a:rPr>
              <a:t>연구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693896" y="5250466"/>
            <a:ext cx="517112" cy="113086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1"/>
                </a:solidFill>
              </a:rPr>
              <a:t>추가조사</a:t>
            </a:r>
            <a:endParaRPr lang="en-US" altLang="ko-KR" sz="12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문제 원인 분석 지표 결과 활용</a:t>
            </a:r>
            <a:endParaRPr lang="ko-KR" altLang="en-US" dirty="0"/>
          </a:p>
        </p:txBody>
      </p:sp>
      <p:sp>
        <p:nvSpPr>
          <p:cNvPr id="3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600"/>
              </a:lnSpc>
            </a:pPr>
            <a:r>
              <a:rPr lang="ko-KR" altLang="en-US" dirty="0" smtClean="0"/>
              <a:t>문제 원인 분석 지표 결과 분석 및 활용</a:t>
            </a:r>
            <a:endParaRPr lang="en-US" altLang="ko-KR" dirty="0" smtClean="0"/>
          </a:p>
          <a:p>
            <a:pPr lvl="1">
              <a:lnSpc>
                <a:spcPts val="1600"/>
              </a:lnSpc>
              <a:spcBef>
                <a:spcPts val="0"/>
              </a:spcBef>
              <a:buFont typeface="맑은 고딕" pitchFamily="50" charset="-127"/>
              <a:buChar char="–"/>
            </a:pPr>
            <a:r>
              <a:rPr lang="ko-KR" altLang="en-US" dirty="0" smtClean="0">
                <a:solidFill>
                  <a:srgbClr val="000000"/>
                </a:solidFill>
              </a:rPr>
              <a:t>문제원인 분석 지표에 대하여 전체 </a:t>
            </a:r>
            <a:r>
              <a:rPr lang="en-US" altLang="ko-KR" dirty="0" smtClean="0">
                <a:solidFill>
                  <a:srgbClr val="000000"/>
                </a:solidFill>
              </a:rPr>
              <a:t>33</a:t>
            </a:r>
            <a:r>
              <a:rPr lang="ko-KR" altLang="en-US" dirty="0" smtClean="0">
                <a:solidFill>
                  <a:srgbClr val="000000"/>
                </a:solidFill>
              </a:rPr>
              <a:t>개소 지방의료원의 평균값과 하위</a:t>
            </a:r>
            <a:r>
              <a:rPr lang="en-US" altLang="ko-KR" dirty="0" smtClean="0">
                <a:solidFill>
                  <a:srgbClr val="000000"/>
                </a:solidFill>
              </a:rPr>
              <a:t> 1</a:t>
            </a:r>
            <a:r>
              <a:rPr lang="ko-KR" altLang="en-US" dirty="0" err="1" smtClean="0">
                <a:solidFill>
                  <a:srgbClr val="000000"/>
                </a:solidFill>
              </a:rPr>
              <a:t>분위수</a:t>
            </a:r>
            <a:r>
              <a:rPr lang="ko-KR" altLang="en-US" dirty="0" smtClean="0">
                <a:solidFill>
                  <a:srgbClr val="000000"/>
                </a:solidFill>
              </a:rPr>
              <a:t> 해당하는 값 </a:t>
            </a:r>
            <a:r>
              <a:rPr lang="en-US" altLang="ko-KR" dirty="0" smtClean="0">
                <a:solidFill>
                  <a:srgbClr val="000000"/>
                </a:solidFill>
                <a:sym typeface="Wingdings" pitchFamily="2" charset="2"/>
              </a:rPr>
              <a:t> </a:t>
            </a:r>
            <a:r>
              <a:rPr lang="ko-KR" altLang="en-US" dirty="0" smtClean="0">
                <a:solidFill>
                  <a:srgbClr val="000000"/>
                </a:solidFill>
              </a:rPr>
              <a:t>문제원인으로 선정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pPr lvl="1">
              <a:lnSpc>
                <a:spcPts val="1600"/>
              </a:lnSpc>
              <a:spcBef>
                <a:spcPts val="0"/>
              </a:spcBef>
              <a:buFont typeface="맑은 고딕" pitchFamily="50" charset="-127"/>
              <a:buChar char="–"/>
            </a:pPr>
            <a:r>
              <a:rPr lang="ko-KR" altLang="en-US" dirty="0" smtClean="0"/>
              <a:t>그룹별 분석에서는 그룹평균과 전체평균의 비교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의료원별</a:t>
            </a:r>
            <a:r>
              <a:rPr lang="ko-KR" altLang="en-US" dirty="0" smtClean="0"/>
              <a:t> 분석에서는 의료원 </a:t>
            </a:r>
            <a:r>
              <a:rPr lang="ko-KR" altLang="en-US" dirty="0" err="1" smtClean="0"/>
              <a:t>지표값과</a:t>
            </a:r>
            <a:r>
              <a:rPr lang="ko-KR" altLang="en-US" dirty="0" smtClean="0"/>
              <a:t> 전체평균의 비교 </a:t>
            </a:r>
            <a:endParaRPr lang="en-US" altLang="ko-KR" dirty="0" smtClean="0"/>
          </a:p>
          <a:p>
            <a:pPr lvl="1">
              <a:lnSpc>
                <a:spcPts val="1600"/>
              </a:lnSpc>
              <a:spcBef>
                <a:spcPts val="0"/>
              </a:spcBef>
              <a:buFont typeface="맑은 고딕" pitchFamily="50" charset="-127"/>
              <a:buChar char="–"/>
            </a:pPr>
            <a:r>
              <a:rPr lang="ko-KR" altLang="en-US" dirty="0" err="1" smtClean="0"/>
              <a:t>문제정도</a:t>
            </a:r>
            <a:r>
              <a:rPr lang="ko-KR" altLang="en-US" dirty="0" smtClean="0"/>
              <a:t> 파악 후 각 항목별 핵심 문제 원인지표 선정과 그에 따른 개선 과제 도출</a:t>
            </a:r>
            <a:endParaRPr lang="en-US" altLang="ko-KR" dirty="0" smtClean="0"/>
          </a:p>
          <a:p>
            <a:pPr lvl="1">
              <a:lnSpc>
                <a:spcPts val="1600"/>
              </a:lnSpc>
              <a:spcBef>
                <a:spcPts val="0"/>
              </a:spcBef>
              <a:buFont typeface="맑은 고딕" pitchFamily="50" charset="-127"/>
              <a:buChar char="–"/>
            </a:pPr>
            <a:r>
              <a:rPr lang="ko-KR" altLang="en-US" dirty="0" smtClean="0"/>
              <a:t>개별 </a:t>
            </a:r>
            <a:r>
              <a:rPr lang="ko-KR" altLang="en-US" dirty="0" err="1" smtClean="0"/>
              <a:t>지방의료원별</a:t>
            </a:r>
            <a:r>
              <a:rPr lang="ko-KR" altLang="en-US" dirty="0" smtClean="0"/>
              <a:t> 개선 과제 중심으로 핵심 운영 전략 도출 가능 </a:t>
            </a:r>
            <a:endParaRPr lang="en-US" altLang="ko-KR" dirty="0" smtClean="0"/>
          </a:p>
          <a:p>
            <a:pPr>
              <a:lnSpc>
                <a:spcPts val="1600"/>
              </a:lnSpc>
              <a:buNone/>
            </a:pPr>
            <a:r>
              <a:rPr lang="en-US" altLang="ko-KR" dirty="0" smtClean="0"/>
              <a:t>  </a:t>
            </a:r>
          </a:p>
          <a:p>
            <a:pPr>
              <a:lnSpc>
                <a:spcPts val="1600"/>
              </a:lnSpc>
              <a:buNone/>
            </a:pPr>
            <a:endParaRPr lang="en-US" altLang="ko-KR" dirty="0" smtClean="0"/>
          </a:p>
          <a:p>
            <a:pPr>
              <a:lnSpc>
                <a:spcPts val="1600"/>
              </a:lnSpc>
              <a:buNone/>
            </a:pPr>
            <a:endParaRPr lang="en-US" altLang="ko-KR" dirty="0" smtClean="0"/>
          </a:p>
          <a:p>
            <a:pPr>
              <a:lnSpc>
                <a:spcPts val="1600"/>
              </a:lnSpc>
              <a:buNone/>
            </a:pPr>
            <a:endParaRPr lang="en-US" altLang="ko-KR" dirty="0" smtClean="0"/>
          </a:p>
          <a:p>
            <a:pPr>
              <a:lnSpc>
                <a:spcPts val="1600"/>
              </a:lnSpc>
              <a:buNone/>
            </a:pPr>
            <a:endParaRPr lang="en-US" altLang="ko-KR" dirty="0" smtClean="0"/>
          </a:p>
          <a:p>
            <a:pPr>
              <a:lnSpc>
                <a:spcPts val="1600"/>
              </a:lnSpc>
              <a:buNone/>
            </a:pPr>
            <a:endParaRPr lang="en-US" altLang="ko-KR" dirty="0" smtClean="0"/>
          </a:p>
          <a:p>
            <a:pPr>
              <a:lnSpc>
                <a:spcPts val="1600"/>
              </a:lnSpc>
              <a:buNone/>
            </a:pPr>
            <a:endParaRPr lang="en-US" altLang="ko-KR" dirty="0" smtClean="0"/>
          </a:p>
          <a:p>
            <a:pPr>
              <a:lnSpc>
                <a:spcPts val="1600"/>
              </a:lnSpc>
              <a:buNone/>
            </a:pPr>
            <a:endParaRPr lang="en-US" altLang="ko-KR" dirty="0" smtClean="0"/>
          </a:p>
          <a:p>
            <a:pPr>
              <a:lnSpc>
                <a:spcPts val="1600"/>
              </a:lnSpc>
              <a:buNone/>
            </a:pPr>
            <a:endParaRPr lang="en-US" altLang="ko-KR" dirty="0" smtClean="0"/>
          </a:p>
          <a:p>
            <a:pPr>
              <a:lnSpc>
                <a:spcPts val="1600"/>
              </a:lnSpc>
              <a:buNone/>
            </a:pPr>
            <a:endParaRPr lang="en-US" altLang="ko-KR" dirty="0" smtClean="0"/>
          </a:p>
          <a:p>
            <a:pPr>
              <a:lnSpc>
                <a:spcPts val="1600"/>
              </a:lnSpc>
              <a:buNone/>
            </a:pPr>
            <a:endParaRPr lang="en-US" altLang="ko-KR" dirty="0" smtClean="0"/>
          </a:p>
          <a:p>
            <a:pPr>
              <a:lnSpc>
                <a:spcPts val="1600"/>
              </a:lnSpc>
              <a:buNone/>
            </a:pPr>
            <a:endParaRPr lang="en-US" altLang="ko-KR" dirty="0" smtClean="0"/>
          </a:p>
          <a:p>
            <a:pPr>
              <a:lnSpc>
                <a:spcPts val="1600"/>
              </a:lnSpc>
              <a:buNone/>
            </a:pPr>
            <a:endParaRPr lang="en-US" altLang="ko-KR" dirty="0" smtClean="0"/>
          </a:p>
          <a:p>
            <a:pPr>
              <a:lnSpc>
                <a:spcPts val="1600"/>
              </a:lnSpc>
              <a:buNone/>
            </a:pPr>
            <a:endParaRPr lang="en-US" altLang="ko-KR" dirty="0" smtClean="0"/>
          </a:p>
          <a:p>
            <a:pPr>
              <a:lnSpc>
                <a:spcPts val="1600"/>
              </a:lnSpc>
              <a:buNone/>
            </a:pPr>
            <a:endParaRPr lang="en-US" altLang="ko-KR" dirty="0" smtClean="0"/>
          </a:p>
          <a:p>
            <a:pPr>
              <a:lnSpc>
                <a:spcPts val="1600"/>
              </a:lnSpc>
              <a:buNone/>
            </a:pPr>
            <a:endParaRPr lang="en-US" altLang="ko-KR" dirty="0" smtClean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6381760" y="2428868"/>
            <a:ext cx="2571768" cy="928694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72000" rIns="108000" bIns="72000" rtlCol="0" anchor="t"/>
          <a:lstStyle/>
          <a:p>
            <a:pPr>
              <a:buFont typeface="Arial" pitchFamily="34" charset="0"/>
              <a:buChar char="•"/>
            </a:pPr>
            <a:r>
              <a:rPr lang="ko-KR" altLang="en-US" sz="1100" b="1" dirty="0" smtClean="0">
                <a:solidFill>
                  <a:srgbClr val="000000"/>
                </a:solidFill>
              </a:rPr>
              <a:t> 문제 원인 지표 세부 항목</a:t>
            </a:r>
            <a:endParaRPr lang="en-US" altLang="ko-KR" sz="1100" b="1" dirty="0">
              <a:solidFill>
                <a:srgbClr val="000000"/>
              </a:solidFill>
            </a:endParaRPr>
          </a:p>
          <a:p>
            <a:pPr fontAlgn="ctr"/>
            <a:r>
              <a:rPr lang="en-US" altLang="ko-KR" sz="1400" b="1" dirty="0" smtClean="0">
                <a:solidFill>
                  <a:srgbClr val="000000"/>
                </a:solidFill>
              </a:rPr>
              <a:t>○ </a:t>
            </a:r>
            <a:r>
              <a:rPr lang="ko-KR" altLang="en-US" sz="1100" b="1" dirty="0" smtClean="0">
                <a:solidFill>
                  <a:srgbClr val="000000"/>
                </a:solidFill>
              </a:rPr>
              <a:t>혹은</a:t>
            </a:r>
            <a:r>
              <a:rPr lang="ko-KR" altLang="en-US" sz="1400" b="1" dirty="0" smtClean="0">
                <a:solidFill>
                  <a:srgbClr val="000000"/>
                </a:solidFill>
              </a:rPr>
              <a:t> ◎ </a:t>
            </a:r>
            <a:r>
              <a:rPr lang="ko-KR" altLang="en-US" sz="1100" b="1" dirty="0" smtClean="0">
                <a:solidFill>
                  <a:srgbClr val="000000"/>
                </a:solidFill>
              </a:rPr>
              <a:t>표기 </a:t>
            </a:r>
            <a:r>
              <a:rPr lang="en-US" altLang="ko-KR" sz="1100" b="1" dirty="0" smtClean="0">
                <a:solidFill>
                  <a:srgbClr val="000000"/>
                </a:solidFill>
                <a:sym typeface="Wingdings" pitchFamily="2" charset="2"/>
              </a:rPr>
              <a:t> </a:t>
            </a:r>
            <a:r>
              <a:rPr lang="ko-KR" altLang="en-US" sz="1100" b="1" dirty="0" smtClean="0">
                <a:solidFill>
                  <a:srgbClr val="000000"/>
                </a:solidFill>
                <a:sym typeface="Wingdings" pitchFamily="2" charset="2"/>
              </a:rPr>
              <a:t>점검대상</a:t>
            </a:r>
            <a:endParaRPr lang="en-US" altLang="ko-KR" sz="1100" b="1" dirty="0" smtClean="0">
              <a:solidFill>
                <a:srgbClr val="000000"/>
              </a:solidFill>
              <a:sym typeface="Wingdings" pitchFamily="2" charset="2"/>
            </a:endParaRPr>
          </a:p>
          <a:p>
            <a:pPr fontAlgn="ctr"/>
            <a:endParaRPr lang="en-US" altLang="ko-KR" sz="1100" b="1" dirty="0" smtClean="0">
              <a:solidFill>
                <a:srgbClr val="000000"/>
              </a:solidFill>
              <a:sym typeface="Wingdings" pitchFamily="2" charset="2"/>
            </a:endParaRPr>
          </a:p>
          <a:p>
            <a:pPr fontAlgn="ctr">
              <a:buFont typeface="Arial" pitchFamily="34" charset="0"/>
              <a:buChar char="•"/>
            </a:pPr>
            <a:r>
              <a:rPr lang="ko-KR" altLang="en-US" sz="1100" b="1" dirty="0" smtClean="0">
                <a:solidFill>
                  <a:srgbClr val="000000"/>
                </a:solidFill>
              </a:rPr>
              <a:t> 문제 심각도 </a:t>
            </a:r>
            <a:r>
              <a:rPr lang="en-US" altLang="ko-KR" sz="1100" b="1" dirty="0" smtClean="0">
                <a:solidFill>
                  <a:srgbClr val="000000"/>
                </a:solidFill>
              </a:rPr>
              <a:t>: ○&lt;</a:t>
            </a:r>
            <a:r>
              <a:rPr lang="ko-KR" altLang="en-US" sz="1100" b="1" dirty="0" smtClean="0">
                <a:solidFill>
                  <a:srgbClr val="000000"/>
                </a:solidFill>
              </a:rPr>
              <a:t> ◎</a:t>
            </a:r>
            <a:endParaRPr lang="en-US" altLang="ko-KR" sz="1100" b="1" dirty="0" smtClean="0">
              <a:solidFill>
                <a:srgbClr val="000000"/>
              </a:solidFill>
              <a:sym typeface="Wingdings" pitchFamily="2" charset="2"/>
            </a:endParaRPr>
          </a:p>
          <a:p>
            <a:pPr fontAlgn="ctr"/>
            <a:endParaRPr lang="ko-KR" altLang="en-US" sz="1100" b="1" dirty="0" smtClean="0">
              <a:solidFill>
                <a:srgbClr val="000000"/>
              </a:solidFill>
            </a:endParaRPr>
          </a:p>
          <a:p>
            <a:pPr fontAlgn="ctr"/>
            <a:endParaRPr lang="en-US" altLang="ko-KR" sz="1400" b="1" dirty="0" smtClean="0">
              <a:solidFill>
                <a:srgbClr val="000000"/>
              </a:solidFill>
            </a:endParaRPr>
          </a:p>
          <a:p>
            <a:endParaRPr lang="en-US" altLang="ko-KR" sz="1000" b="1" dirty="0">
              <a:solidFill>
                <a:srgbClr val="000000"/>
              </a:solidFill>
            </a:endParaRPr>
          </a:p>
          <a:p>
            <a:endParaRPr lang="en-US" altLang="ko-KR" sz="1000" b="1" dirty="0">
              <a:solidFill>
                <a:srgbClr val="000000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381760" y="3571876"/>
            <a:ext cx="2571768" cy="1071570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72000" rIns="108000" bIns="72000" rtlCol="0" anchor="t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b="1" dirty="0" smtClean="0">
                <a:solidFill>
                  <a:srgbClr val="000000"/>
                </a:solidFill>
              </a:rPr>
              <a:t> 점검대상 항목 중심 </a:t>
            </a:r>
            <a:r>
              <a:rPr lang="en-US" altLang="ko-KR" sz="1100" b="1" dirty="0" smtClean="0">
                <a:solidFill>
                  <a:srgbClr val="000000"/>
                </a:solidFill>
                <a:sym typeface="Wingdings" pitchFamily="2" charset="2"/>
              </a:rPr>
              <a:t></a:t>
            </a:r>
            <a:r>
              <a:rPr lang="ko-KR" altLang="en-US" sz="1100" b="1" dirty="0" smtClean="0">
                <a:solidFill>
                  <a:srgbClr val="000000"/>
                </a:solidFill>
              </a:rPr>
              <a:t> </a:t>
            </a:r>
            <a:endParaRPr lang="en-US" altLang="ko-KR" sz="1100" b="1" dirty="0" smtClean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rgbClr val="000000"/>
                </a:solidFill>
              </a:rPr>
              <a:t>  핵심 문제원인 지표 선정</a:t>
            </a:r>
            <a:endParaRPr lang="en-US" altLang="ko-KR" sz="1100" b="1" dirty="0" smtClean="0">
              <a:solidFill>
                <a:srgbClr val="000000"/>
              </a:solidFill>
            </a:endParaRPr>
          </a:p>
          <a:p>
            <a:endParaRPr lang="en-US" altLang="ko-KR" sz="1100" b="1" dirty="0" smtClean="0">
              <a:solidFill>
                <a:srgbClr val="0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1100" b="1" dirty="0" smtClean="0">
                <a:solidFill>
                  <a:srgbClr val="000000"/>
                </a:solidFill>
              </a:rPr>
              <a:t> </a:t>
            </a:r>
            <a:r>
              <a:rPr lang="ko-KR" altLang="en-US" sz="1100" b="1" dirty="0" smtClean="0">
                <a:solidFill>
                  <a:srgbClr val="000000"/>
                </a:solidFill>
              </a:rPr>
              <a:t>문제원인 </a:t>
            </a:r>
            <a:r>
              <a:rPr lang="ko-KR" altLang="en-US" sz="1100" b="1" dirty="0" err="1" smtClean="0">
                <a:solidFill>
                  <a:srgbClr val="000000"/>
                </a:solidFill>
              </a:rPr>
              <a:t>지표별</a:t>
            </a:r>
            <a:r>
              <a:rPr lang="ko-KR" altLang="en-US" sz="1100" b="1" dirty="0" smtClean="0">
                <a:solidFill>
                  <a:srgbClr val="000000"/>
                </a:solidFill>
              </a:rPr>
              <a:t> 개선 과제 도출</a:t>
            </a:r>
            <a:endParaRPr lang="en-US" altLang="ko-KR" sz="1400" b="1" dirty="0" smtClean="0">
              <a:solidFill>
                <a:srgbClr val="000000"/>
              </a:solidFill>
            </a:endParaRPr>
          </a:p>
          <a:p>
            <a:endParaRPr lang="en-US" altLang="ko-KR" sz="1000" b="1" dirty="0">
              <a:solidFill>
                <a:srgbClr val="000000"/>
              </a:solidFill>
            </a:endParaRPr>
          </a:p>
          <a:p>
            <a:endParaRPr lang="en-US" altLang="ko-KR" sz="1000" b="1" dirty="0">
              <a:solidFill>
                <a:srgbClr val="000000"/>
              </a:solidFill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6381760" y="4857760"/>
            <a:ext cx="2571768" cy="1214446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72000" rIns="108000" bIns="72000" rtlCol="0" anchor="t"/>
          <a:lstStyle/>
          <a:p>
            <a:endParaRPr lang="en-US" altLang="ko-KR" sz="500" b="1" dirty="0" smtClean="0">
              <a:solidFill>
                <a:srgbClr val="0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1100" b="1" dirty="0" smtClean="0">
                <a:solidFill>
                  <a:srgbClr val="000000"/>
                </a:solidFill>
              </a:rPr>
              <a:t> </a:t>
            </a:r>
            <a:r>
              <a:rPr lang="ko-KR" altLang="en-US" sz="1100" b="1" dirty="0" smtClean="0">
                <a:solidFill>
                  <a:srgbClr val="000000"/>
                </a:solidFill>
              </a:rPr>
              <a:t>그룹별 문제원인 심층 분석</a:t>
            </a:r>
            <a:endParaRPr lang="en-US" altLang="ko-KR" sz="1100" b="1" dirty="0" smtClean="0">
              <a:solidFill>
                <a:srgbClr val="000000"/>
              </a:solidFill>
            </a:endParaRPr>
          </a:p>
          <a:p>
            <a:endParaRPr lang="en-US" altLang="ko-KR" sz="300" b="1" dirty="0" smtClean="0">
              <a:solidFill>
                <a:srgbClr val="000000"/>
              </a:solidFill>
            </a:endParaRPr>
          </a:p>
          <a:p>
            <a:r>
              <a:rPr lang="en-US" altLang="ko-KR" sz="1100" b="1" dirty="0" smtClean="0">
                <a:solidFill>
                  <a:srgbClr val="000000"/>
                </a:solidFill>
                <a:sym typeface="Wingdings" pitchFamily="2" charset="2"/>
              </a:rPr>
              <a:t> </a:t>
            </a:r>
            <a:r>
              <a:rPr lang="ko-KR" altLang="en-US" sz="1100" b="1" dirty="0" smtClean="0">
                <a:solidFill>
                  <a:srgbClr val="000000"/>
                </a:solidFill>
                <a:sym typeface="Wingdings" pitchFamily="2" charset="2"/>
              </a:rPr>
              <a:t>그룹별</a:t>
            </a:r>
            <a:r>
              <a:rPr lang="en-US" altLang="ko-KR" sz="1100" b="1" dirty="0" smtClean="0">
                <a:solidFill>
                  <a:srgbClr val="000000"/>
                </a:solidFill>
                <a:sym typeface="Wingdings" pitchFamily="2" charset="2"/>
              </a:rPr>
              <a:t> </a:t>
            </a:r>
            <a:r>
              <a:rPr lang="ko-KR" altLang="en-US" sz="1100" b="1" dirty="0" smtClean="0">
                <a:solidFill>
                  <a:srgbClr val="000000"/>
                </a:solidFill>
                <a:sym typeface="Wingdings" pitchFamily="2" charset="2"/>
              </a:rPr>
              <a:t>공통 핵심과제 도출</a:t>
            </a:r>
            <a:endParaRPr lang="en-US" altLang="ko-KR" sz="1100" b="1" dirty="0" smtClean="0">
              <a:solidFill>
                <a:srgbClr val="000000"/>
              </a:solidFill>
              <a:sym typeface="Wingdings" pitchFamily="2" charset="2"/>
            </a:endParaRPr>
          </a:p>
          <a:p>
            <a:endParaRPr lang="en-US" altLang="ko-KR" sz="1000" b="1" dirty="0" smtClean="0">
              <a:solidFill>
                <a:srgbClr val="0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1100" b="1" dirty="0" smtClean="0">
                <a:solidFill>
                  <a:srgbClr val="000000"/>
                </a:solidFill>
              </a:rPr>
              <a:t> </a:t>
            </a:r>
            <a:r>
              <a:rPr lang="ko-KR" altLang="en-US" sz="1100" b="1" dirty="0" err="1" smtClean="0">
                <a:solidFill>
                  <a:srgbClr val="000000"/>
                </a:solidFill>
              </a:rPr>
              <a:t>지방의료원별</a:t>
            </a:r>
            <a:r>
              <a:rPr lang="ko-KR" altLang="en-US" sz="1100" b="1" dirty="0" smtClean="0">
                <a:solidFill>
                  <a:srgbClr val="000000"/>
                </a:solidFill>
              </a:rPr>
              <a:t> 문제원인 심층분석</a:t>
            </a:r>
            <a:endParaRPr lang="en-US" altLang="ko-KR" sz="1100" b="1" dirty="0" smtClean="0">
              <a:solidFill>
                <a:srgbClr val="000000"/>
              </a:solidFill>
            </a:endParaRPr>
          </a:p>
          <a:p>
            <a:endParaRPr lang="en-US" altLang="ko-KR" sz="300" b="1" dirty="0" smtClean="0">
              <a:solidFill>
                <a:srgbClr val="000000"/>
              </a:solidFill>
            </a:endParaRPr>
          </a:p>
          <a:p>
            <a:r>
              <a:rPr lang="en-US" altLang="ko-KR" sz="1100" b="1" dirty="0" smtClean="0">
                <a:solidFill>
                  <a:srgbClr val="000000"/>
                </a:solidFill>
                <a:sym typeface="Wingdings" pitchFamily="2" charset="2"/>
              </a:rPr>
              <a:t> </a:t>
            </a:r>
            <a:r>
              <a:rPr lang="ko-KR" altLang="en-US" sz="1100" b="1" dirty="0" smtClean="0">
                <a:solidFill>
                  <a:srgbClr val="000000"/>
                </a:solidFill>
                <a:sym typeface="Wingdings" pitchFamily="2" charset="2"/>
              </a:rPr>
              <a:t>개선과제 및 핵심전략 설정</a:t>
            </a:r>
            <a:endParaRPr lang="en-US" altLang="ko-KR" sz="1100" b="1" dirty="0">
              <a:solidFill>
                <a:srgbClr val="000000"/>
              </a:solidFill>
            </a:endParaRPr>
          </a:p>
          <a:p>
            <a:endParaRPr lang="en-US" altLang="ko-KR" sz="1000" b="1" dirty="0">
              <a:solidFill>
                <a:srgbClr val="000000"/>
              </a:solidFill>
            </a:endParaRPr>
          </a:p>
        </p:txBody>
      </p:sp>
      <p:sp>
        <p:nvSpPr>
          <p:cNvPr id="61" name="타원 60"/>
          <p:cNvSpPr/>
          <p:nvPr/>
        </p:nvSpPr>
        <p:spPr>
          <a:xfrm>
            <a:off x="8739215" y="2339782"/>
            <a:ext cx="285752" cy="285752"/>
          </a:xfrm>
          <a:prstGeom prst="ellipse">
            <a:avLst/>
          </a:prstGeom>
          <a:solidFill>
            <a:schemeClr val="bg2">
              <a:lumMod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latin typeface="+mn-ea"/>
              </a:rPr>
              <a:t>1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62" name="타원 61"/>
          <p:cNvSpPr/>
          <p:nvPr/>
        </p:nvSpPr>
        <p:spPr>
          <a:xfrm>
            <a:off x="8739215" y="3500438"/>
            <a:ext cx="285752" cy="285752"/>
          </a:xfrm>
          <a:prstGeom prst="ellipse">
            <a:avLst/>
          </a:prstGeom>
          <a:solidFill>
            <a:schemeClr val="bg2">
              <a:lumMod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latin typeface="+mn-ea"/>
              </a:rPr>
              <a:t>2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63" name="타원 62"/>
          <p:cNvSpPr/>
          <p:nvPr/>
        </p:nvSpPr>
        <p:spPr>
          <a:xfrm>
            <a:off x="8739215" y="4786322"/>
            <a:ext cx="285752" cy="285752"/>
          </a:xfrm>
          <a:prstGeom prst="ellipse">
            <a:avLst/>
          </a:prstGeom>
          <a:solidFill>
            <a:schemeClr val="bg2">
              <a:lumMod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latin typeface="+mn-ea"/>
              </a:rPr>
              <a:t>3</a:t>
            </a:r>
            <a:endParaRPr lang="ko-KR" altLang="en-US" sz="1200" b="1" dirty="0">
              <a:latin typeface="+mn-ea"/>
            </a:endParaRPr>
          </a:p>
        </p:txBody>
      </p:sp>
      <p:cxnSp>
        <p:nvCxnSpPr>
          <p:cNvPr id="64" name="직선 연결선 63"/>
          <p:cNvCxnSpPr/>
          <p:nvPr/>
        </p:nvCxnSpPr>
        <p:spPr>
          <a:xfrm rot="5400000">
            <a:off x="4631529" y="4229021"/>
            <a:ext cx="2643206" cy="1588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5953132" y="2907418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5963890" y="4143380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5953132" y="5549036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오른쪽 화살표 67"/>
          <p:cNvSpPr/>
          <p:nvPr/>
        </p:nvSpPr>
        <p:spPr>
          <a:xfrm>
            <a:off x="4953001" y="3929066"/>
            <a:ext cx="642942" cy="500066"/>
          </a:xfrm>
          <a:prstGeom prst="rightArrow">
            <a:avLst/>
          </a:prstGeom>
          <a:gradFill flip="none" rotWithShape="1">
            <a:gsLst>
              <a:gs pos="0">
                <a:schemeClr val="bg2">
                  <a:lumMod val="50000"/>
                  <a:shade val="30000"/>
                  <a:satMod val="115000"/>
                </a:schemeClr>
              </a:gs>
              <a:gs pos="50000">
                <a:schemeClr val="bg2">
                  <a:lumMod val="50000"/>
                  <a:shade val="67500"/>
                  <a:satMod val="115000"/>
                </a:schemeClr>
              </a:gs>
              <a:gs pos="100000">
                <a:schemeClr val="bg2">
                  <a:lumMod val="5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69" name="표 68"/>
          <p:cNvGraphicFramePr>
            <a:graphicFrameLocks noGrp="1"/>
          </p:cNvGraphicFramePr>
          <p:nvPr/>
        </p:nvGraphicFramePr>
        <p:xfrm>
          <a:off x="738159" y="2428868"/>
          <a:ext cx="3857654" cy="2905014"/>
        </p:xfrm>
        <a:graphic>
          <a:graphicData uri="http://schemas.openxmlformats.org/drawingml/2006/table">
            <a:tbl>
              <a:tblPr/>
              <a:tblGrid>
                <a:gridCol w="1330079"/>
                <a:gridCol w="1247055"/>
                <a:gridCol w="1280520"/>
              </a:tblGrid>
              <a:tr h="4132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spc="0" baseline="0" dirty="0">
                          <a:solidFill>
                            <a:srgbClr val="FFFFFF"/>
                          </a:solidFill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spc="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지방의료원</a:t>
                      </a:r>
                      <a:r>
                        <a:rPr lang="en-US" altLang="ko-KR" sz="1100" b="1" i="0" u="none" strike="noStrike" spc="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 </a:t>
                      </a:r>
                    </a:p>
                    <a:p>
                      <a:pPr algn="ctr" fontAlgn="ctr"/>
                      <a:r>
                        <a:rPr lang="ko-KR" altLang="en-US" sz="1100" b="1" i="0" u="none" strike="noStrike" spc="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전체 평균</a:t>
                      </a:r>
                      <a:endParaRPr lang="ko-KR" altLang="en-US" sz="1100" b="1" i="0" u="none" strike="noStrike" spc="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spc="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지방의료원</a:t>
                      </a:r>
                      <a:endParaRPr lang="en-US" altLang="ko-KR" sz="1100" b="1" i="0" u="none" strike="noStrike" spc="0" baseline="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1100" b="1" i="0" u="none" strike="noStrike" spc="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하위</a:t>
                      </a:r>
                      <a:r>
                        <a:rPr lang="en-US" altLang="ko-KR" sz="1100" b="1" i="0" u="none" strike="noStrike" spc="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1</a:t>
                      </a:r>
                      <a:r>
                        <a:rPr lang="ko-KR" altLang="en-US" sz="1100" b="1" i="0" u="none" strike="noStrike" spc="0" baseline="0" dirty="0" err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분위수</a:t>
                      </a:r>
                      <a:endParaRPr lang="ko-KR" altLang="en-US" sz="1100" b="1" i="0" u="none" strike="noStrike" spc="0" baseline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3991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경영상태</a:t>
                      </a:r>
                      <a:endParaRPr lang="ko-KR" altLang="en-US" sz="1000" b="0" i="0" u="none" strike="noStrike" spc="0" baseline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000" b="1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세부 </a:t>
                      </a:r>
                      <a:r>
                        <a:rPr lang="ko-KR" altLang="en-US" sz="1000" b="1" i="0" u="none" strike="noStrike" spc="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지표별</a:t>
                      </a:r>
                      <a:endParaRPr lang="en-US" altLang="ko-KR" sz="1000" b="1" i="0" u="none" strike="noStrike" spc="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000" b="1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지방의료원 </a:t>
                      </a:r>
                      <a:endParaRPr lang="en-US" altLang="ko-KR" sz="1000" b="1" i="0" u="none" strike="noStrike" spc="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000" b="1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전체 평균보다 </a:t>
                      </a:r>
                      <a:endParaRPr lang="en-US" altLang="ko-KR" sz="1000" b="1" i="0" u="none" strike="noStrike" spc="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000" b="1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낮을</a:t>
                      </a:r>
                      <a:r>
                        <a:rPr lang="en-US" altLang="ko-KR" sz="1000" b="0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또는 </a:t>
                      </a:r>
                      <a:r>
                        <a:rPr lang="ko-KR" altLang="en-US" sz="1000" b="0" i="0" u="none" strike="noStrike" spc="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높을</a:t>
                      </a:r>
                      <a:r>
                        <a:rPr lang="ko-KR" altLang="en-US" sz="1000" b="0" i="0" u="none" strike="noStrike" spc="0" baseline="300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0" i="0" u="none" strike="noStrike" spc="0" baseline="30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en-US" altLang="ko-KR" sz="1000" b="0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000" b="1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경우</a:t>
                      </a:r>
                      <a:endParaRPr lang="en-US" altLang="ko-KR" sz="1000" b="1" i="0" u="none" strike="noStrike" spc="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endParaRPr lang="en-US" altLang="ko-KR" sz="1000" b="1" i="0" u="none" strike="noStrike" spc="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altLang="ko-KR" sz="1400" b="1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↓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altLang="ko-KR" sz="1400" b="1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○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100" b="1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표기</a:t>
                      </a:r>
                      <a:endParaRPr lang="en-US" altLang="ko-KR" sz="1100" b="1" i="0" u="none" strike="noStrike" spc="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000" b="0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en-US" altLang="ko-KR" sz="1000" b="0" i="0" u="none" strike="noStrike" spc="0" baseline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000" b="1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세부 </a:t>
                      </a:r>
                      <a:r>
                        <a:rPr lang="ko-KR" altLang="en-US" sz="1000" b="1" i="0" u="none" strike="noStrike" spc="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지표별</a:t>
                      </a:r>
                      <a:endParaRPr lang="en-US" altLang="ko-KR" sz="1000" b="1" i="0" u="none" strike="noStrike" spc="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000" b="1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지방의료원 </a:t>
                      </a:r>
                      <a:endParaRPr lang="en-US" altLang="ko-KR" sz="1000" b="1" i="0" u="none" strike="noStrike" spc="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000" b="1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하위 </a:t>
                      </a:r>
                      <a:r>
                        <a:rPr lang="en-US" altLang="ko-KR" sz="1000" b="1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1" i="0" u="none" strike="noStrike" spc="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분위수보다</a:t>
                      </a:r>
                      <a:r>
                        <a:rPr lang="ko-KR" altLang="en-US" sz="1000" b="1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en-US" altLang="ko-KR" sz="1000" b="1" i="0" u="none" strike="noStrike" spc="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000" b="1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낮을</a:t>
                      </a:r>
                      <a:r>
                        <a:rPr lang="en-US" altLang="ko-KR" sz="1000" b="0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또는 </a:t>
                      </a:r>
                      <a:r>
                        <a:rPr lang="ko-KR" altLang="en-US" sz="1000" b="0" i="0" u="none" strike="noStrike" spc="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높을</a:t>
                      </a:r>
                      <a:r>
                        <a:rPr lang="ko-KR" altLang="en-US" sz="1000" b="0" i="0" u="none" strike="noStrike" spc="0" baseline="300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주</a:t>
                      </a:r>
                      <a:r>
                        <a:rPr lang="en-US" altLang="ko-KR" sz="1000" b="0" i="0" u="none" strike="noStrike" spc="0" baseline="300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en-US" altLang="ko-KR" sz="1000" b="0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000" b="1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경우</a:t>
                      </a:r>
                      <a:endParaRPr lang="en-US" altLang="ko-KR" sz="1000" b="1" i="0" u="none" strike="noStrike" spc="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endParaRPr lang="en-US" altLang="ko-KR" sz="1000" b="1" i="0" u="none" strike="noStrike" spc="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altLang="ko-KR" sz="1400" b="1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↓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altLang="ko-KR" sz="1400" b="1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◎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ko-KR" altLang="en-US" sz="1100" b="1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표기</a:t>
                      </a:r>
                      <a:endParaRPr lang="en-US" altLang="ko-KR" sz="1100" b="1" i="0" u="none" strike="noStrike" spc="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endParaRPr lang="en-US" altLang="ko-KR" sz="1000" b="0" i="0" u="none" strike="noStrike" spc="0" baseline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1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경제적</a:t>
                      </a:r>
                      <a:r>
                        <a:rPr lang="en-US" altLang="ko-KR" sz="1000" b="0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책무</a:t>
                      </a:r>
                      <a:endParaRPr lang="ko-KR" altLang="en-US" sz="1000" b="0" i="0" u="none" strike="noStrike" spc="0" baseline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ko-KR" sz="900" b="0" i="0" u="none" strike="noStrike" spc="-100" baseline="0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ko-KR" sz="900" b="0" i="0" u="none" strike="noStrike" spc="-100" baseline="0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1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사회적</a:t>
                      </a:r>
                      <a:r>
                        <a:rPr lang="en-US" altLang="ko-KR" sz="1000" b="0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책무</a:t>
                      </a:r>
                      <a:endParaRPr lang="ko-KR" altLang="en-US" sz="1000" b="0" i="0" u="none" strike="noStrike" spc="0" baseline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ko-KR" sz="900" b="0" i="0" u="none" strike="noStrike" spc="-100" baseline="0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ko-KR" sz="900" b="0" i="0" u="none" strike="noStrike" spc="-100" baseline="0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1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임상적 책무</a:t>
                      </a:r>
                      <a:endParaRPr lang="ko-KR" altLang="en-US" sz="1000" b="0" i="0" u="none" strike="noStrike" spc="0" baseline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ko-KR" sz="900" b="0" i="0" u="none" strike="noStrike" spc="-100" baseline="0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ko-KR" sz="900" b="0" i="0" u="none" strike="noStrike" spc="-100" baseline="0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1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spc="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거버넌스</a:t>
                      </a:r>
                      <a:endParaRPr lang="en-US" sz="1000" b="0" i="0" u="none" strike="noStrike" spc="0" baseline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ko-KR" sz="900" b="0" i="0" u="none" strike="noStrike" spc="-100" baseline="0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ko-KR" sz="900" b="0" i="0" u="none" strike="noStrike" spc="-100" baseline="0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4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정치적 통제</a:t>
                      </a:r>
                      <a:endParaRPr lang="en-US" sz="1000" b="0" i="0" u="none" strike="noStrike" spc="0" baseline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ko-KR" sz="900" b="0" i="0" u="none" strike="noStrike" spc="-100" baseline="0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ko-KR" sz="900" b="0" i="0" u="none" strike="noStrike" spc="-100" baseline="0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632521" y="5301210"/>
            <a:ext cx="41921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 smtClean="0"/>
              <a:t>주</a:t>
            </a:r>
            <a:r>
              <a:rPr lang="en-US" altLang="ko-KR" sz="1000" dirty="0" smtClean="0"/>
              <a:t>) </a:t>
            </a:r>
            <a:r>
              <a:rPr lang="ko-KR" altLang="en-US" sz="1000" dirty="0" smtClean="0"/>
              <a:t>문제원인 선정 과정에서 통상적으로 평균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하위 </a:t>
            </a:r>
            <a:r>
              <a:rPr lang="en-US" altLang="ko-KR" sz="1000" dirty="0" smtClean="0"/>
              <a:t>1</a:t>
            </a:r>
            <a:r>
              <a:rPr lang="ko-KR" altLang="en-US" sz="1000" dirty="0" err="1" smtClean="0"/>
              <a:t>분위수</a:t>
            </a:r>
            <a:r>
              <a:rPr lang="en-US" altLang="ko-KR" sz="1000" dirty="0" smtClean="0"/>
              <a:t>) </a:t>
            </a:r>
            <a:r>
              <a:rPr lang="ko-KR" altLang="en-US" sz="1000" dirty="0" smtClean="0"/>
              <a:t>보다 낮은</a:t>
            </a:r>
            <a:endParaRPr lang="en-US" altLang="ko-KR" sz="1000" dirty="0" smtClean="0"/>
          </a:p>
          <a:p>
            <a:pPr>
              <a:lnSpc>
                <a:spcPct val="120000"/>
              </a:lnSpc>
            </a:pPr>
            <a:r>
              <a:rPr lang="ko-KR" altLang="en-US" sz="1000" dirty="0" smtClean="0"/>
              <a:t>경우가 해당되나 지표의 특성상 높은 경우 문제가 되는 지표가 있어</a:t>
            </a:r>
            <a:endParaRPr lang="en-US" altLang="ko-KR" sz="1000" dirty="0" smtClean="0"/>
          </a:p>
          <a:p>
            <a:pPr>
              <a:lnSpc>
                <a:spcPct val="120000"/>
              </a:lnSpc>
            </a:pPr>
            <a:r>
              <a:rPr lang="ko-KR" altLang="en-US" sz="1000" dirty="0" smtClean="0"/>
              <a:t>지표에 따라 기준을 달리 적용함</a:t>
            </a:r>
            <a:endParaRPr lang="en-US" altLang="ko-KR" sz="1000" dirty="0" smtClean="0"/>
          </a:p>
          <a:p>
            <a:pPr>
              <a:lnSpc>
                <a:spcPct val="120000"/>
              </a:lnSpc>
            </a:pPr>
            <a:r>
              <a:rPr lang="ko-KR" altLang="en-US" sz="1000" dirty="0" smtClean="0"/>
              <a:t>해당 주요 지표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의료비용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간호등급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적정성 평가등급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인식차이</a:t>
            </a:r>
            <a:r>
              <a:rPr lang="en-US" altLang="ko-KR" sz="1000" dirty="0" smtClean="0"/>
              <a:t>, </a:t>
            </a:r>
          </a:p>
          <a:p>
            <a:pPr>
              <a:lnSpc>
                <a:spcPct val="120000"/>
              </a:lnSpc>
            </a:pPr>
            <a:r>
              <a:rPr lang="en-US" altLang="ko-KR" sz="1000" dirty="0" smtClean="0"/>
              <a:t>                     </a:t>
            </a:r>
            <a:r>
              <a:rPr lang="ko-KR" altLang="en-US" sz="1000" dirty="0" smtClean="0"/>
              <a:t>의료수요과소지수 등</a:t>
            </a:r>
            <a:endParaRPr lang="ko-KR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문제원인 심층분석</a:t>
            </a:r>
            <a:endParaRPr lang="ko-KR" altLang="en-US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345132" y="980728"/>
            <a:ext cx="9226970" cy="376570"/>
          </a:xfrm>
        </p:spPr>
        <p:txBody>
          <a:bodyPr/>
          <a:lstStyle/>
          <a:p>
            <a:r>
              <a:rPr lang="ko-KR" altLang="en-US" dirty="0" err="1" smtClean="0"/>
              <a:t>의료원별</a:t>
            </a:r>
            <a:r>
              <a:rPr lang="ko-KR" altLang="en-US" dirty="0" smtClean="0"/>
              <a:t> 문제 원인 분석 결과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지방의료원 </a:t>
            </a:r>
            <a:r>
              <a:rPr lang="en-US" altLang="ko-KR" dirty="0" smtClean="0"/>
              <a:t>2012</a:t>
            </a:r>
            <a:r>
              <a:rPr lang="ko-KR" altLang="en-US" dirty="0" smtClean="0"/>
              <a:t>년 기준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428497" y="1412776"/>
          <a:ext cx="9127010" cy="4896540"/>
        </p:xfrm>
        <a:graphic>
          <a:graphicData uri="http://schemas.openxmlformats.org/drawingml/2006/table">
            <a:tbl>
              <a:tblPr/>
              <a:tblGrid>
                <a:gridCol w="538242"/>
                <a:gridCol w="538242"/>
                <a:gridCol w="2780919"/>
                <a:gridCol w="646707"/>
                <a:gridCol w="880859"/>
                <a:gridCol w="538242"/>
                <a:gridCol w="616974"/>
                <a:gridCol w="200703"/>
                <a:gridCol w="538242"/>
                <a:gridCol w="257132"/>
                <a:gridCol w="538242"/>
                <a:gridCol w="257132"/>
                <a:gridCol w="538242"/>
                <a:gridCol w="257132"/>
              </a:tblGrid>
              <a:tr h="22257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FFFFFF"/>
                          </a:solidFill>
                          <a:latin typeface="맑은 고딕"/>
                        </a:rPr>
                        <a:t>전체평균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FFFFFF"/>
                          </a:solidFill>
                          <a:latin typeface="맑은 고딕"/>
                        </a:rPr>
                        <a:t>전체</a:t>
                      </a:r>
                      <a:r>
                        <a:rPr lang="en-US" altLang="ko-KR" sz="1000" b="1" i="0" u="none" strike="noStrike">
                          <a:solidFill>
                            <a:srgbClr val="FFFFFF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000" b="1" i="0" u="none" strike="noStrike">
                          <a:solidFill>
                            <a:srgbClr val="FFFFFF"/>
                          </a:solidFill>
                          <a:latin typeface="맑은 고딕"/>
                        </a:rPr>
                        <a:t>분위수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FFFFFF"/>
                          </a:solidFill>
                          <a:latin typeface="맑은 고딕"/>
                        </a:rPr>
                        <a:t>충남도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FFFFFF"/>
                          </a:solidFill>
                          <a:latin typeface="맑은 고딕"/>
                        </a:rPr>
                        <a:t>천안의료원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FFFFFF"/>
                          </a:solidFill>
                          <a:latin typeface="맑은 고딕"/>
                        </a:rPr>
                        <a:t>공주의료원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FFFFFF"/>
                          </a:solidFill>
                          <a:latin typeface="맑은 고딕"/>
                        </a:rPr>
                        <a:t>홍성의료원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5140">
                <a:tc rowSpan="6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경영상태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재무적성과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:</a:t>
                      </a:r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당기순이익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l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감가비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운영보조금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공익적비용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)(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백만원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(199.4)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(1,149.0)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(20.5)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(2,568.9)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(445.6)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1,244.8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1,687.5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7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재무적 성과 순위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7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100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병상당 일반손실액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백만원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(582.5)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(902.2)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(208.9)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(1,688.9)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(229.8)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266.2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816.7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7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공익적성과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: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공익적보건의료서비스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79.3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78.2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66.7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79.3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7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공익적 성과 순위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7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100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병상당 공익적비용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백만원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938.2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603.7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905.9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489.5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694.5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1,041.5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1,398.0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7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일반현황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총병상수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272.3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7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특수병상비율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41.6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70">
                <a:tc rowSpan="7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재무현황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의료이익율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(29.1)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(37.9)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(19.9)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(37.1)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(11.6)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(15.1)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(15.9)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7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의료이익율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감가비제외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(22.2)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(28.4)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(9.9)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(18.5)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(5.7)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(5.8)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(9.5)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7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의료이익율증감률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(27.3)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(31.5)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(26.2)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(35.6)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(9.1)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(32.7)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(27.3)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7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의료외이익율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운영보조금제외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11.6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14.9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33.7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7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당기순이익율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(13.6)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(16.3)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(10.6)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(26.7)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(5.4)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(8.3)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(2.1)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7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당기순이익율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감가비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&amp;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운영보조금제외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(15.6)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(24.7)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(5.0)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(15.7)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(3.9)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(0.9)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70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당기순이익대비 일반손실 비율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64.8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96.9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(42.2)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87.9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4F81BD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4F81BD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(44.4)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4F81BD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(242.1)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4F81BD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70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재</a:t>
                      </a:r>
                      <a:b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무</a:t>
                      </a:r>
                      <a:b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건</a:t>
                      </a:r>
                      <a:b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</a:t>
                      </a:r>
                      <a:b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성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85725" indent="0"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부채</a:t>
                      </a:r>
                      <a:b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건전성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타인자본의존도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49.9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68.6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37.0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31.5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4F81BD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64.4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4F81BD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4F81BD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4F81BD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당좌비율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182.7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64.6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197.8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89.3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283.7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304.1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유동비율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207.8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70.3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207.2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93.1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118.7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300.6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316.5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85725" indent="0"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자산</a:t>
                      </a:r>
                      <a:b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활동성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총자본회전율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57.2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37.2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50.2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58.3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59.6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59.5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유형자산회전율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139.6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52.1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60.2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26.0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70.6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57.7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86.7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텍스트 개체 틀 6"/>
          <p:cNvSpPr>
            <a:spLocks noGrp="1"/>
          </p:cNvSpPr>
          <p:nvPr>
            <p:ph type="body" sz="quarter" idx="13"/>
          </p:nvPr>
        </p:nvSpPr>
        <p:spPr>
          <a:xfrm>
            <a:off x="350850" y="6457779"/>
            <a:ext cx="8892640" cy="283757"/>
          </a:xfrm>
        </p:spPr>
        <p:txBody>
          <a:bodyPr/>
          <a:lstStyle/>
          <a:p>
            <a:r>
              <a:rPr lang="ko-KR" altLang="en-US" dirty="0" smtClean="0"/>
              <a:t>음영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충남도 소재 의료원 </a:t>
            </a:r>
            <a:r>
              <a:rPr lang="en-US" altLang="ko-KR" dirty="0" smtClean="0"/>
              <a:t>2013</a:t>
            </a:r>
            <a:r>
              <a:rPr lang="ko-KR" altLang="en-US" dirty="0" smtClean="0"/>
              <a:t>년 지표 적용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8712274" y="1412776"/>
            <a:ext cx="849238" cy="48965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506506" y="1340768"/>
          <a:ext cx="9101557" cy="5040568"/>
        </p:xfrm>
        <a:graphic>
          <a:graphicData uri="http://schemas.openxmlformats.org/drawingml/2006/table">
            <a:tbl>
              <a:tblPr/>
              <a:tblGrid>
                <a:gridCol w="390043"/>
                <a:gridCol w="563236"/>
                <a:gridCol w="2462643"/>
                <a:gridCol w="687917"/>
                <a:gridCol w="815181"/>
                <a:gridCol w="687917"/>
                <a:gridCol w="687917"/>
                <a:gridCol w="185738"/>
                <a:gridCol w="687917"/>
                <a:gridCol w="185738"/>
                <a:gridCol w="687917"/>
                <a:gridCol w="185738"/>
                <a:gridCol w="687917"/>
                <a:gridCol w="185738"/>
              </a:tblGrid>
              <a:tr h="14825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전체평균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전체</a:t>
                      </a:r>
                      <a:r>
                        <a:rPr lang="en-US" altLang="ko-KR" sz="900" b="1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1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분위수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충남도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천안의료원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공주의료원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홍성의료원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8252">
                <a:tc rowSpan="1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의료수익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의료수익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100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병상당 의료수익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백만원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7,162.7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5,830.9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7,647.9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6,789.7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7,717.7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7,054.7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9,029.3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의료수익증감률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9.5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31.2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3.8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(0.4)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100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병상당 외래수익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백만원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2,454.0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1,618.7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2,601.1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2,196.6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1,842.4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2,638.7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3,726.7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100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병상당 입원수익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백만원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4,151.9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3,106.8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4,377.4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3,778.9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5,428.3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3,818.1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4,484.4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100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병상당 기타의료수익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백만원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556.8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418.7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669.3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814.2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447.0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597.9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818.3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5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100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병상당 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latin typeface="맑은 고딕"/>
                        </a:rPr>
                        <a:t>의료외수익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latin typeface="맑은 고딕"/>
                      </a:endParaRPr>
                    </a:p>
                    <a:p>
                      <a:pPr algn="l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운영보조금제외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)(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백만원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1,255.6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756.7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1,263.7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1,128.9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576.9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979.0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2,370.0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외래환자당 외래수익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42,611.2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36,489.4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45,987.3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49,938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42,732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44,147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47,131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입원환자당 입원수익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136,990.2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118,999.4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154,205.6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161,428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189,358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137,226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128,811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환자진료실적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100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병상당 외래연인원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명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57,480.7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43,324.6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56,485.6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43,986.8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○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43,114.5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◎</a:t>
                      </a:r>
                      <a:endParaRPr lang="ko-KR" altLang="en-US" sz="9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59,770.4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79,070.7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100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병상당 입원연인원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명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30,467.5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28,157.7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28,678.3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23,409.3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28,667.0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27,823.5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34,813.7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100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병상당 조정환자수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명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48,077.2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44,563.1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46,552.7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37,016.7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38,396.6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47,052.4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63,745.3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전문의당 조정환자수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7,339.4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5,185.5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6,009.5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4,463.8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5,810.7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6,076.5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7,686.9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병상이용율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83.5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77.1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78.6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64.1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78.5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76.2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95.4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평균재원일수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일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13.9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15.5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13.4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14.1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15.5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12.1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11.9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입원대 외래환자비율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2.0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1.9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○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1.5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2.1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2.3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rowSpan="17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의료</a:t>
                      </a:r>
                      <a:b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</a:b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비용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의료비용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100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병상당 의료비용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감가비제외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백만원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8,691.0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10,154.8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8,387.6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8,049.1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8,154.5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7,461.2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9,885.5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조정환자 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인당 원가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감가비제외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)(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원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175,956.2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195,481.6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185,867.8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217,445.5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212,375.9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158,571.8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155,077.9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인건비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의료수익대비 인건비율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71.3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77.0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65.7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67.3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58.4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67.4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69.7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100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병상당 인건비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백만원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5,027.3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5,910.0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5,029.4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4,568.6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4,506.9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4,751.5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6,290.7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100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병상당 직원 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99.3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109.8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88.6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83.4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75.8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81.0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114.1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100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병상당 의사직 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11.8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12.7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10.3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10.7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9.7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9.5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11.2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100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병상당 전문의수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7.7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8.3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공보의 비율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25.7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30.4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20.9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18.2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27.3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16.3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21.7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100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병상당 간호직수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47.2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54.1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38.6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29.3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39.2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41.6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44.4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간호등급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100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병상당 의료기사 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11.4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12.7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8.6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11.2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100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병상당 행정직 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13.2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15.1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5.5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재료비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의료수익대비 재료비율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25.4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27.3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28.3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20.2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19.4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100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병상당 재료비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백만원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1,831.6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2,284.7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1,891.1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1,918.1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2,466.6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1,424.1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1,755.5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관리비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의료수익대비 관리비율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32.4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35.8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29.3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41.6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21.2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27.5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26.8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의료수익대비 관리비율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감가비제외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)(%)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25.5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29.1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19.2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15.3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18.2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20.4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100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병상당 관리비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감가비제외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백만원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1,832.1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2,292.3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1,467.1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1,562.5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1,180.9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1,285.6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1,839.3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문제원인 심층분석</a:t>
            </a:r>
            <a:endParaRPr lang="ko-KR" altLang="en-US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>
          <a:xfrm>
            <a:off x="345132" y="980728"/>
            <a:ext cx="9226970" cy="305132"/>
          </a:xfrm>
        </p:spPr>
        <p:txBody>
          <a:bodyPr/>
          <a:lstStyle/>
          <a:p>
            <a:r>
              <a:rPr lang="ko-KR" altLang="en-US" dirty="0" err="1" smtClean="0"/>
              <a:t>의료원별</a:t>
            </a:r>
            <a:r>
              <a:rPr lang="ko-KR" altLang="en-US" dirty="0" smtClean="0"/>
              <a:t> 문제 원인 분석 결과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지방의료원 </a:t>
            </a:r>
            <a:r>
              <a:rPr lang="en-US" altLang="ko-KR" dirty="0" smtClean="0"/>
              <a:t>2012</a:t>
            </a:r>
            <a:r>
              <a:rPr lang="ko-KR" altLang="en-US" dirty="0" smtClean="0"/>
              <a:t>년 기준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8712274" y="1340768"/>
            <a:ext cx="921246" cy="50405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문제원인 심층분석</a:t>
            </a:r>
            <a:endParaRPr lang="ko-KR" altLang="en-US" dirty="0"/>
          </a:p>
        </p:txBody>
      </p:sp>
      <p:sp>
        <p:nvSpPr>
          <p:cNvPr id="18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의료원별</a:t>
            </a:r>
            <a:r>
              <a:rPr lang="ko-KR" altLang="en-US" dirty="0" smtClean="0"/>
              <a:t> 문제 원인 분석 결과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지방의료원 </a:t>
            </a:r>
            <a:r>
              <a:rPr lang="en-US" altLang="ko-KR" dirty="0" smtClean="0"/>
              <a:t>2012</a:t>
            </a:r>
            <a:r>
              <a:rPr lang="ko-KR" altLang="en-US" dirty="0" smtClean="0"/>
              <a:t>년 기준</a:t>
            </a:r>
          </a:p>
          <a:p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496882" y="1484784"/>
          <a:ext cx="8980621" cy="4752522"/>
        </p:xfrm>
        <a:graphic>
          <a:graphicData uri="http://schemas.openxmlformats.org/drawingml/2006/table">
            <a:tbl>
              <a:tblPr/>
              <a:tblGrid>
                <a:gridCol w="749182"/>
                <a:gridCol w="199566"/>
                <a:gridCol w="3198285"/>
                <a:gridCol w="595163"/>
                <a:gridCol w="811930"/>
                <a:gridCol w="458256"/>
                <a:gridCol w="429733"/>
                <a:gridCol w="302336"/>
                <a:gridCol w="560946"/>
                <a:gridCol w="184444"/>
                <a:gridCol w="560946"/>
                <a:gridCol w="184444"/>
                <a:gridCol w="560946"/>
                <a:gridCol w="184444"/>
              </a:tblGrid>
              <a:tr h="26402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전체평균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전체</a:t>
                      </a:r>
                      <a:r>
                        <a:rPr lang="en-US" altLang="ko-KR" sz="10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000" b="1" i="0" u="none" strike="noStrike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분위수</a:t>
                      </a:r>
                      <a:endParaRPr lang="ko-KR" altLang="en-US" sz="1000" b="1" i="0" u="none" strike="noStrike" dirty="0">
                        <a:solidFill>
                          <a:srgbClr val="FFFFFF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충남도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천안의료원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공주의료원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홍성의료원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4029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공익적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/>
                      </a:r>
                      <a:b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보건의료</a:t>
                      </a:r>
                      <a:b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서비스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공익적보건의료서비스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총점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79.3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78.2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66.7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93.3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79.3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공공보건의료사업지원체계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총점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81.1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의료안전망기능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총점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81.8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의료안전망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취약계층 환자지원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83.8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81.3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66.7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91.7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취약계층 환자지원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의료급여환자진료실적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(4)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취약계층 환자지원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의료급여환자 진료비 지원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(4)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의료안전망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취약계층주민건강지원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시범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54.2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41.7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62.5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62.5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87.5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포괄적서비스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총점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84.2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81.3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58.3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91.7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91.7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포괄적서비스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감염병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90.2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87.5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포괄적서비스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응급의료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81.1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81.3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포괄적서비스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만성질환관리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61.4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62.5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포괄적서비스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지역보건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공공보건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/>
                      </a:r>
                      <a:b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의료</a:t>
                      </a:r>
                      <a:b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사업계획</a:t>
                      </a:r>
                      <a:b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평가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공공의료계획시행결과평가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총점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68.1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72.1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68.7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74.2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68.1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77.4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공공보건의료계획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평가활용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(10)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공공보건의료계획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적정진료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(30)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공공보건의료계획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건강안전망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(30)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공공보건의료계획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미충족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(30)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21.6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19.2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21.9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24.7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8697416" y="1484784"/>
            <a:ext cx="792088" cy="47525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문제원인 심층분석</a:t>
            </a:r>
            <a:endParaRPr lang="ko-KR" altLang="en-US" dirty="0"/>
          </a:p>
        </p:txBody>
      </p:sp>
      <p:sp>
        <p:nvSpPr>
          <p:cNvPr id="9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의료원별</a:t>
            </a:r>
            <a:r>
              <a:rPr lang="ko-KR" altLang="en-US" dirty="0" smtClean="0"/>
              <a:t> 문제 원인 분석 결과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지방의료원 </a:t>
            </a:r>
            <a:r>
              <a:rPr lang="en-US" altLang="ko-KR" dirty="0" smtClean="0"/>
              <a:t>2012</a:t>
            </a:r>
            <a:r>
              <a:rPr lang="ko-KR" altLang="en-US" dirty="0" smtClean="0"/>
              <a:t>년 기준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9433" y="1340768"/>
          <a:ext cx="9118071" cy="5040548"/>
        </p:xfrm>
        <a:graphic>
          <a:graphicData uri="http://schemas.openxmlformats.org/drawingml/2006/table">
            <a:tbl>
              <a:tblPr/>
              <a:tblGrid>
                <a:gridCol w="1119021"/>
                <a:gridCol w="1024689"/>
                <a:gridCol w="1593092"/>
                <a:gridCol w="632227"/>
                <a:gridCol w="862495"/>
                <a:gridCol w="486795"/>
                <a:gridCol w="674911"/>
                <a:gridCol w="195931"/>
                <a:gridCol w="674911"/>
                <a:gridCol w="195931"/>
                <a:gridCol w="581729"/>
                <a:gridCol w="195931"/>
                <a:gridCol w="581729"/>
                <a:gridCol w="195931"/>
                <a:gridCol w="102748"/>
              </a:tblGrid>
              <a:tr h="17381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FFFFFF"/>
                          </a:solidFill>
                          <a:latin typeface="맑은 고딕"/>
                        </a:rPr>
                        <a:t>구분</a:t>
                      </a:r>
                      <a:endParaRPr lang="ko-KR" altLang="en-US" sz="900" b="1" i="0" u="none" strike="noStrike" dirty="0">
                        <a:solidFill>
                          <a:srgbClr val="FFFFFF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전체평균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rgbClr val="FFFFFF"/>
                          </a:solidFill>
                          <a:latin typeface="맑은 고딕"/>
                        </a:rPr>
                        <a:t>전체</a:t>
                      </a:r>
                      <a:r>
                        <a:rPr lang="en-US" altLang="ko-KR" sz="900" b="1" i="0" u="none" strike="noStrike">
                          <a:solidFill>
                            <a:srgbClr val="FFFFFF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1" i="0" u="none" strike="noStrike">
                          <a:solidFill>
                            <a:srgbClr val="FFFFFF"/>
                          </a:solidFill>
                          <a:latin typeface="맑은 고딕"/>
                        </a:rPr>
                        <a:t>분위수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rgbClr val="FFFFFF"/>
                          </a:solidFill>
                          <a:latin typeface="맑은 고딕"/>
                        </a:rPr>
                        <a:t>충남도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rgbClr val="FFFFFF"/>
                          </a:solidFill>
                          <a:latin typeface="맑은 고딕"/>
                        </a:rPr>
                        <a:t>천안의료원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rgbClr val="FFFFFF"/>
                          </a:solidFill>
                          <a:latin typeface="맑은 고딕"/>
                        </a:rPr>
                        <a:t>공주의료원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홍성의료원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의료기관</a:t>
                      </a:r>
                      <a:b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평가인증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인증획득여부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수검율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안전 및 질향상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환자안전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_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충족율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시범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82.9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93.8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93.8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100.0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87.5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93.8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질 관리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_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충족율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시범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79.8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62.5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37.5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100.0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87.5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적정성</a:t>
                      </a:r>
                      <a:b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</a:b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평가결과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약품목수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유소아중이염항생제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주사제처방률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처방약품비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항생제처방률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chemeClr val="tx1"/>
                          </a:solidFill>
                        </a:rPr>
                        <a:t>규범적공익성</a:t>
                      </a:r>
                      <a:endParaRPr lang="ko-KR" altLang="en-US" sz="9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양질의 의료서비스 제공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79.5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72.7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84.5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92.9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82.3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85.4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77.5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지역의료서비스 개선 노력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84.7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80.5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88.5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92.5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91.6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86.9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고객의 소리 적극 청취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79.6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87.9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92.2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90.5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87.3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81.4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지방의료원</a:t>
                      </a:r>
                      <a:b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</a:b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거버넌스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이사회의 구성 및 운영 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지역주민 위원회의 운영 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지역사회 의견수렴 및 정보제공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공개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경영목표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중장기경영전략의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적절성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연간경영계획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관리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구성원 만족도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직원만족도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75.7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68.5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82.3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86.5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85.2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82.3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75.3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직무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76.3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69.3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87.0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87.5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82.4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76.3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커뮤니케이션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76.9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69.8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82.5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86.0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85.8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82.5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75.8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평가와 보상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70.1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61.9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78.4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81.7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80.9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79.6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71.2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근무환경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71.9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66.2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78.9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87.0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80.2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80.5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68.0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리더십만족도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67.2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61.1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71.8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72.4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76.6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71.1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67.4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비전설정 및 제시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67.5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60.5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72.1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73.1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76.6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71.8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66.9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변화와 혁신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69.0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63.7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72.5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73.1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76.9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72.1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67.7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경청 및 정보공개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67.8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62.5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72.6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77.8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71.8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68.9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조직관리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65.7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59.6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71.3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72.3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75.7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70.3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66.9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동기부여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66.4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71.5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76.9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69.8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67.1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81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지역주민 인지도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지역주민 인지 및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호감도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61.5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56.6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65.2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57.1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66.8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71.1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65.7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8625408" y="1340768"/>
            <a:ext cx="792088" cy="50405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문제원인 심층분석</a:t>
            </a:r>
            <a:endParaRPr lang="ko-KR" alt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의료원별</a:t>
            </a:r>
            <a:r>
              <a:rPr lang="ko-KR" altLang="en-US" dirty="0" smtClean="0"/>
              <a:t> 문제 원인 분석 결과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지방의료원 </a:t>
            </a:r>
            <a:r>
              <a:rPr lang="en-US" altLang="ko-KR" dirty="0" smtClean="0"/>
              <a:t>2012</a:t>
            </a:r>
            <a:r>
              <a:rPr lang="ko-KR" altLang="en-US" dirty="0" smtClean="0"/>
              <a:t>년 기준</a:t>
            </a:r>
          </a:p>
          <a:p>
            <a:endParaRPr lang="ko-KR" altLang="en-US" dirty="0" smtClean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428498" y="1340768"/>
          <a:ext cx="8963701" cy="5040570"/>
        </p:xfrm>
        <a:graphic>
          <a:graphicData uri="http://schemas.openxmlformats.org/drawingml/2006/table">
            <a:tbl>
              <a:tblPr/>
              <a:tblGrid>
                <a:gridCol w="524053"/>
                <a:gridCol w="681663"/>
                <a:gridCol w="436827"/>
                <a:gridCol w="2985558"/>
                <a:gridCol w="538295"/>
                <a:gridCol w="734351"/>
                <a:gridCol w="414470"/>
                <a:gridCol w="421975"/>
                <a:gridCol w="240146"/>
                <a:gridCol w="421975"/>
                <a:gridCol w="240146"/>
                <a:gridCol w="421975"/>
                <a:gridCol w="240146"/>
                <a:gridCol w="421975"/>
                <a:gridCol w="240146"/>
              </a:tblGrid>
              <a:tr h="16801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FFFFFF"/>
                          </a:solidFill>
                          <a:latin typeface="맑은 고딕"/>
                        </a:rPr>
                        <a:t>구분</a:t>
                      </a:r>
                      <a:endParaRPr lang="ko-KR" altLang="en-US" sz="900" b="1" i="0" u="none" strike="noStrike" dirty="0">
                        <a:solidFill>
                          <a:srgbClr val="FFFFFF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FFFFFF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전체평균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전체</a:t>
                      </a:r>
                      <a:r>
                        <a:rPr lang="en-US" altLang="ko-KR" sz="9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1" i="0" u="none" strike="noStrike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분위수</a:t>
                      </a:r>
                      <a:endParaRPr lang="ko-KR" altLang="en-US" sz="900" b="1" i="0" u="none" strike="noStrike" dirty="0">
                        <a:solidFill>
                          <a:srgbClr val="FFFFFF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충남도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천안의료원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공주의료원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홍성의료원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rowSpan="29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정치적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통제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관리부서 및 담당자의 전문성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업무비율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업무기간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전공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전문성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재정적 지원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현황 및 수준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지자체지원금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 합계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백만원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1,600.4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346.7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469.2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377.0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346.7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653.3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500.0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운영보조금대비 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공익적비용비율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489.6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104.0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494.9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266.2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454.8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685.5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573.2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100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병상당 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지자체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 지원액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백만원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569.0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138.7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183.1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183.9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152.7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151.9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243.9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지역개발기금 지원여부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재정적 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지원인식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/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중요도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충분성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지자체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시설 및 장비 현대화 지원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경상운영비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공공보건의료사업비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지역개발기금 원금 및 이자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시설 및 장비 현대화 지원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경상운영비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7.0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공공보건의료사업비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지역개발기금 원금 및 이자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6.0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지방의료원 역할인식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중요도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수행도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지자체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시장경쟁에서의 병원 생존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경쟁력 확보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서비스 생산과 제공의 효율성 제고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지역거점공공병원으로서의 사회적 평판과 인정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정책 및 제도적 요구에 순응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공공보건의료 협의회 운영을 통한 네트워크 구축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시장경쟁에서의 병원 생존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경쟁력 확보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(1.0)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(3.0)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(0.3)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서비스 생산과 제공의 효율성 제고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(0.3)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(1.7)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지역거점공공병원으로서의 사회적 평판과 인정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(1.0)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정책 및 제도적 요구에 순응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(1.0)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(0.3)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(1.0)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공공보건의료 협의회 운영을 통한 네트워크 구축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2.7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평가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감독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병원장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경영성과계약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 명문화된 성과계약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준수하여 계약 진행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0.9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 경영개선 목표치 명시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평가진행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 공익활동개선 목표치 명시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평가진행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 경영성과목표 이행여부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-(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불</a:t>
                      </a:r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이익사항 명시되어 적용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0.8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0.8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0.8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0.8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0.8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8697416" y="1340768"/>
            <a:ext cx="720080" cy="50405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문제원인 심층분석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의료원별</a:t>
            </a:r>
            <a:r>
              <a:rPr lang="ko-KR" altLang="en-US" dirty="0" smtClean="0"/>
              <a:t> 문제 원인 분석 결과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지방의료원 </a:t>
            </a:r>
            <a:r>
              <a:rPr lang="en-US" altLang="ko-KR" dirty="0" smtClean="0"/>
              <a:t>2012</a:t>
            </a:r>
            <a:r>
              <a:rPr lang="ko-KR" altLang="en-US" dirty="0" smtClean="0"/>
              <a:t>년 기준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584515" y="1556792"/>
          <a:ext cx="8971001" cy="3888432"/>
        </p:xfrm>
        <a:graphic>
          <a:graphicData uri="http://schemas.openxmlformats.org/drawingml/2006/table">
            <a:tbl>
              <a:tblPr/>
              <a:tblGrid>
                <a:gridCol w="694081"/>
                <a:gridCol w="1178622"/>
                <a:gridCol w="2154357"/>
                <a:gridCol w="613825"/>
                <a:gridCol w="837390"/>
                <a:gridCol w="472626"/>
                <a:gridCol w="443209"/>
                <a:gridCol w="311816"/>
                <a:gridCol w="443209"/>
                <a:gridCol w="311816"/>
                <a:gridCol w="443209"/>
                <a:gridCol w="311816"/>
                <a:gridCol w="443209"/>
                <a:gridCol w="311816"/>
              </a:tblGrid>
              <a:tr h="32403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 smtClean="0">
                          <a:solidFill>
                            <a:srgbClr val="FFFFFF"/>
                          </a:solidFill>
                          <a:latin typeface="맑은 고딕"/>
                        </a:rPr>
                        <a:t>구분</a:t>
                      </a:r>
                      <a:endParaRPr lang="ko-KR" altLang="en-US" sz="900" b="1" i="0" u="none" strike="noStrike" dirty="0">
                        <a:solidFill>
                          <a:srgbClr val="FFFFFF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전체평균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전체</a:t>
                      </a:r>
                      <a:r>
                        <a:rPr lang="en-US" altLang="ko-KR" sz="9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1" i="0" u="none" strike="noStrike" dirty="0" err="1">
                          <a:solidFill>
                            <a:srgbClr val="FFFFFF"/>
                          </a:solidFill>
                          <a:latin typeface="맑은 고딕"/>
                        </a:rPr>
                        <a:t>분위수</a:t>
                      </a:r>
                      <a:endParaRPr lang="ko-KR" altLang="en-US" sz="900" b="1" i="0" u="none" strike="noStrike" dirty="0">
                        <a:solidFill>
                          <a:srgbClr val="FFFFFF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충남도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천안의료원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공주의료원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홍성의료원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진료권환경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인구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노인인구비율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9.7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12.6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11.1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5.6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13.2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15.2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10.3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중증장애인등록자 비율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가임여성인구비율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34.0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36.7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33.4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42.0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29.9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28.0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33.6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다문화가구비율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2.3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경제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건강보험료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분위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하위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20%)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비율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13.5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15.0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12.2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11.4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13.1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13.4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10.7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기초생활보장대상자 비율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3.9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4.7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2.1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4.1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2.6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의료수요과소지수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국중원 연구결과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단계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기준값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48.2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49.3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43.3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52.9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53.3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47.7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의료자원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의료기관수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(100㎢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당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10.9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7.4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3.3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0.3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0.5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0.3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병상수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(10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만명당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825.3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1,033.7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600.8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788.3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604.4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639.0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371.5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간호사수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(10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만명당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167.3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100.0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126.5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196.7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87.4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146.4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75.5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관내 의료 이용률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관내의료이용율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50.5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34.2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41.7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39.7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31.3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51.1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44.5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ysClr val="windowText" lastClr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8769424" y="1556792"/>
            <a:ext cx="792088" cy="38884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경영종합진단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이등변 삼각형 4"/>
          <p:cNvSpPr/>
          <p:nvPr/>
        </p:nvSpPr>
        <p:spPr>
          <a:xfrm>
            <a:off x="704528" y="3745692"/>
            <a:ext cx="8136904" cy="227559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560512" y="1331715"/>
            <a:ext cx="4176464" cy="229520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100" dirty="0" smtClean="0">
                <a:solidFill>
                  <a:srgbClr val="000000"/>
                </a:solidFill>
              </a:rPr>
              <a:t> 의료수익 및 의료이익 증가율 둔화 </a:t>
            </a:r>
          </a:p>
          <a:p>
            <a:pPr>
              <a:lnSpc>
                <a:spcPct val="110000"/>
              </a:lnSpc>
            </a:pPr>
            <a:r>
              <a:rPr lang="en-US" altLang="ko-KR" sz="1100" dirty="0" smtClean="0">
                <a:solidFill>
                  <a:srgbClr val="000000"/>
                </a:solidFill>
              </a:rPr>
              <a:t>- </a:t>
            </a:r>
            <a:r>
              <a:rPr lang="ko-KR" altLang="en-US" sz="1100" dirty="0" smtClean="0">
                <a:solidFill>
                  <a:srgbClr val="000000"/>
                </a:solidFill>
              </a:rPr>
              <a:t>성장 동력 확보 또는 적정 운영 규모 설정 필요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100" dirty="0" smtClean="0">
                <a:solidFill>
                  <a:srgbClr val="000000"/>
                </a:solidFill>
              </a:rPr>
              <a:t> 입원수익 증대 방안 검토 </a:t>
            </a:r>
          </a:p>
          <a:p>
            <a:pPr>
              <a:lnSpc>
                <a:spcPct val="110000"/>
              </a:lnSpc>
            </a:pPr>
            <a:r>
              <a:rPr lang="en-US" altLang="ko-KR" sz="1100" dirty="0" smtClean="0">
                <a:solidFill>
                  <a:srgbClr val="000000"/>
                </a:solidFill>
              </a:rPr>
              <a:t>- </a:t>
            </a:r>
            <a:r>
              <a:rPr lang="ko-KR" altLang="en-US" sz="1100" dirty="0" smtClean="0">
                <a:solidFill>
                  <a:srgbClr val="000000"/>
                </a:solidFill>
              </a:rPr>
              <a:t>높은 </a:t>
            </a:r>
            <a:r>
              <a:rPr lang="ko-KR" altLang="en-US" sz="1100" dirty="0" err="1" smtClean="0">
                <a:solidFill>
                  <a:srgbClr val="000000"/>
                </a:solidFill>
              </a:rPr>
              <a:t>병상이용율</a:t>
            </a:r>
            <a:r>
              <a:rPr lang="en-US" altLang="ko-KR" sz="1100" dirty="0" smtClean="0">
                <a:solidFill>
                  <a:srgbClr val="000000"/>
                </a:solidFill>
              </a:rPr>
              <a:t>, </a:t>
            </a:r>
            <a:r>
              <a:rPr lang="ko-KR" altLang="en-US" sz="1100" dirty="0" smtClean="0">
                <a:solidFill>
                  <a:srgbClr val="000000"/>
                </a:solidFill>
              </a:rPr>
              <a:t>평균재원일수 증가</a:t>
            </a:r>
            <a:r>
              <a:rPr lang="en-US" altLang="ko-KR" sz="1100" dirty="0" smtClean="0">
                <a:solidFill>
                  <a:srgbClr val="000000"/>
                </a:solidFill>
              </a:rPr>
              <a:t>, </a:t>
            </a:r>
            <a:r>
              <a:rPr lang="ko-KR" altLang="en-US" sz="1100" dirty="0" smtClean="0">
                <a:solidFill>
                  <a:srgbClr val="000000"/>
                </a:solidFill>
              </a:rPr>
              <a:t>입원일당진료비 정체</a:t>
            </a:r>
          </a:p>
          <a:p>
            <a:pPr>
              <a:lnSpc>
                <a:spcPct val="110000"/>
              </a:lnSpc>
            </a:pPr>
            <a:r>
              <a:rPr lang="en-US" altLang="ko-KR" sz="1100" dirty="0" smtClean="0">
                <a:solidFill>
                  <a:srgbClr val="000000"/>
                </a:solidFill>
              </a:rPr>
              <a:t>- </a:t>
            </a:r>
            <a:r>
              <a:rPr lang="ko-KR" altLang="en-US" sz="1100" dirty="0" smtClean="0">
                <a:solidFill>
                  <a:srgbClr val="000000"/>
                </a:solidFill>
              </a:rPr>
              <a:t>입원일당 진료비 </a:t>
            </a:r>
            <a:r>
              <a:rPr lang="en-US" altLang="ko-KR" sz="1100" dirty="0" smtClean="0">
                <a:solidFill>
                  <a:srgbClr val="000000"/>
                </a:solidFill>
              </a:rPr>
              <a:t>128,831</a:t>
            </a:r>
            <a:r>
              <a:rPr lang="ko-KR" altLang="en-US" sz="1100" dirty="0" smtClean="0">
                <a:solidFill>
                  <a:srgbClr val="000000"/>
                </a:solidFill>
              </a:rPr>
              <a:t>원으로 유사규모인 천안의료원 </a:t>
            </a:r>
            <a:r>
              <a:rPr lang="en-US" altLang="ko-KR" sz="1100" dirty="0" smtClean="0">
                <a:solidFill>
                  <a:srgbClr val="000000"/>
                </a:solidFill>
              </a:rPr>
              <a:t>161,428</a:t>
            </a:r>
            <a:r>
              <a:rPr lang="ko-KR" altLang="en-US" sz="1100" dirty="0" smtClean="0">
                <a:solidFill>
                  <a:srgbClr val="000000"/>
                </a:solidFill>
              </a:rPr>
              <a:t>원 대비 낮음</a:t>
            </a:r>
          </a:p>
          <a:p>
            <a:pPr>
              <a:lnSpc>
                <a:spcPct val="110000"/>
              </a:lnSpc>
            </a:pPr>
            <a:r>
              <a:rPr lang="en-US" altLang="ko-KR" sz="1100" dirty="0" smtClean="0">
                <a:solidFill>
                  <a:srgbClr val="000000"/>
                </a:solidFill>
              </a:rPr>
              <a:t>- </a:t>
            </a:r>
            <a:r>
              <a:rPr lang="ko-KR" altLang="en-US" sz="1100" dirty="0" smtClean="0">
                <a:solidFill>
                  <a:srgbClr val="000000"/>
                </a:solidFill>
              </a:rPr>
              <a:t>입원일당 진료비가 낮은 원인에 대한 분석 필요 </a:t>
            </a:r>
            <a:r>
              <a:rPr lang="en-US" altLang="ko-KR" sz="1100" dirty="0" smtClean="0">
                <a:solidFill>
                  <a:srgbClr val="000000"/>
                </a:solidFill>
              </a:rPr>
              <a:t>: </a:t>
            </a:r>
            <a:r>
              <a:rPr lang="ko-KR" altLang="en-US" sz="1100" dirty="0" smtClean="0">
                <a:solidFill>
                  <a:srgbClr val="000000"/>
                </a:solidFill>
              </a:rPr>
              <a:t>환자구성</a:t>
            </a:r>
            <a:r>
              <a:rPr lang="en-US" altLang="ko-KR" sz="1100" dirty="0" smtClean="0">
                <a:solidFill>
                  <a:srgbClr val="000000"/>
                </a:solidFill>
              </a:rPr>
              <a:t>, </a:t>
            </a:r>
            <a:r>
              <a:rPr lang="ko-KR" altLang="en-US" sz="1100" dirty="0" smtClean="0">
                <a:solidFill>
                  <a:srgbClr val="000000"/>
                </a:solidFill>
              </a:rPr>
              <a:t>진료패턴 등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ko-KR" altLang="en-US" sz="1100" dirty="0" smtClean="0">
                <a:solidFill>
                  <a:srgbClr val="000000"/>
                </a:solidFill>
              </a:rPr>
              <a:t> 수익성 낮은 </a:t>
            </a:r>
            <a:r>
              <a:rPr lang="ko-KR" altLang="en-US" sz="1100" dirty="0" err="1" smtClean="0">
                <a:solidFill>
                  <a:srgbClr val="000000"/>
                </a:solidFill>
              </a:rPr>
              <a:t>진료과의</a:t>
            </a:r>
            <a:r>
              <a:rPr lang="ko-KR" altLang="en-US" sz="1100" dirty="0" smtClean="0">
                <a:solidFill>
                  <a:srgbClr val="000000"/>
                </a:solidFill>
              </a:rPr>
              <a:t> 운영 방안 검토 </a:t>
            </a:r>
          </a:p>
          <a:p>
            <a:pPr>
              <a:lnSpc>
                <a:spcPct val="110000"/>
              </a:lnSpc>
            </a:pPr>
            <a:r>
              <a:rPr lang="en-US" altLang="ko-KR" sz="1100" dirty="0" smtClean="0">
                <a:solidFill>
                  <a:srgbClr val="000000"/>
                </a:solidFill>
              </a:rPr>
              <a:t>- </a:t>
            </a:r>
            <a:r>
              <a:rPr lang="ko-KR" altLang="en-US" sz="1100" dirty="0" smtClean="0">
                <a:solidFill>
                  <a:srgbClr val="000000"/>
                </a:solidFill>
              </a:rPr>
              <a:t>전체 수익의 </a:t>
            </a:r>
            <a:r>
              <a:rPr lang="en-US" altLang="ko-KR" sz="1100" dirty="0" smtClean="0">
                <a:solidFill>
                  <a:srgbClr val="000000"/>
                </a:solidFill>
              </a:rPr>
              <a:t>90%</a:t>
            </a:r>
            <a:r>
              <a:rPr lang="ko-KR" altLang="en-US" sz="1100" dirty="0" smtClean="0">
                <a:solidFill>
                  <a:srgbClr val="000000"/>
                </a:solidFill>
              </a:rPr>
              <a:t>가 </a:t>
            </a:r>
            <a:r>
              <a:rPr lang="en-US" altLang="ko-KR" sz="1100" dirty="0" smtClean="0">
                <a:solidFill>
                  <a:srgbClr val="000000"/>
                </a:solidFill>
              </a:rPr>
              <a:t>8</a:t>
            </a:r>
            <a:r>
              <a:rPr lang="ko-KR" altLang="en-US" sz="1100" dirty="0" smtClean="0">
                <a:solidFill>
                  <a:srgbClr val="000000"/>
                </a:solidFill>
              </a:rPr>
              <a:t>개 </a:t>
            </a:r>
            <a:r>
              <a:rPr lang="ko-KR" altLang="en-US" sz="1100" dirty="0" err="1" smtClean="0">
                <a:solidFill>
                  <a:srgbClr val="000000"/>
                </a:solidFill>
              </a:rPr>
              <a:t>진료과에</a:t>
            </a:r>
            <a:r>
              <a:rPr lang="ko-KR" altLang="en-US" sz="1100" dirty="0" smtClean="0">
                <a:solidFill>
                  <a:srgbClr val="000000"/>
                </a:solidFill>
              </a:rPr>
              <a:t> 집중</a:t>
            </a:r>
          </a:p>
          <a:p>
            <a:pPr>
              <a:lnSpc>
                <a:spcPct val="110000"/>
              </a:lnSpc>
            </a:pPr>
            <a:r>
              <a:rPr lang="en-US" altLang="ko-KR" sz="1100" dirty="0" smtClean="0">
                <a:solidFill>
                  <a:srgbClr val="000000"/>
                </a:solidFill>
              </a:rPr>
              <a:t>- </a:t>
            </a:r>
            <a:r>
              <a:rPr lang="ko-KR" altLang="en-US" sz="1100" dirty="0" smtClean="0">
                <a:solidFill>
                  <a:srgbClr val="000000"/>
                </a:solidFill>
              </a:rPr>
              <a:t>공보의 전담 </a:t>
            </a:r>
            <a:r>
              <a:rPr lang="ko-KR" altLang="en-US" sz="1100" dirty="0" err="1" smtClean="0">
                <a:solidFill>
                  <a:srgbClr val="000000"/>
                </a:solidFill>
              </a:rPr>
              <a:t>진료과</a:t>
            </a:r>
            <a:r>
              <a:rPr lang="ko-KR" altLang="en-US" sz="1100" dirty="0" smtClean="0">
                <a:solidFill>
                  <a:srgbClr val="000000"/>
                </a:solidFill>
              </a:rPr>
              <a:t> 중 전문의 배치를 통해 활성 가능한 </a:t>
            </a:r>
            <a:r>
              <a:rPr lang="ko-KR" altLang="en-US" sz="1100" dirty="0" err="1" smtClean="0">
                <a:solidFill>
                  <a:srgbClr val="000000"/>
                </a:solidFill>
              </a:rPr>
              <a:t>진료과</a:t>
            </a:r>
            <a:r>
              <a:rPr lang="ko-KR" altLang="en-US" sz="1100" dirty="0" smtClean="0">
                <a:solidFill>
                  <a:srgbClr val="000000"/>
                </a:solidFill>
              </a:rPr>
              <a:t> 검토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560512" y="4077072"/>
            <a:ext cx="4176464" cy="15841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en-US" altLang="ko-KR" sz="1100" dirty="0" smtClean="0">
                <a:solidFill>
                  <a:srgbClr val="000000"/>
                </a:solidFill>
              </a:rPr>
              <a:t> </a:t>
            </a:r>
            <a:r>
              <a:rPr lang="ko-KR" altLang="en-US" sz="1100" dirty="0" smtClean="0">
                <a:solidFill>
                  <a:srgbClr val="000000"/>
                </a:solidFill>
              </a:rPr>
              <a:t>운영평가 결과 향상 대안 수립 </a:t>
            </a:r>
          </a:p>
          <a:p>
            <a:pPr>
              <a:lnSpc>
                <a:spcPct val="130000"/>
              </a:lnSpc>
            </a:pPr>
            <a:r>
              <a:rPr lang="en-US" altLang="ko-KR" sz="1100" dirty="0" smtClean="0">
                <a:solidFill>
                  <a:srgbClr val="000000"/>
                </a:solidFill>
              </a:rPr>
              <a:t>- </a:t>
            </a:r>
            <a:r>
              <a:rPr lang="ko-KR" altLang="en-US" sz="1100" dirty="0" smtClean="0">
                <a:solidFill>
                  <a:srgbClr val="000000"/>
                </a:solidFill>
              </a:rPr>
              <a:t>전체적인 지표 향상 요구</a:t>
            </a:r>
            <a:r>
              <a:rPr lang="en-US" altLang="ko-KR" sz="1100" dirty="0" smtClean="0">
                <a:solidFill>
                  <a:srgbClr val="000000"/>
                </a:solidFill>
              </a:rPr>
              <a:t>, </a:t>
            </a:r>
            <a:r>
              <a:rPr lang="ko-KR" altLang="en-US" sz="1100" dirty="0" smtClean="0">
                <a:solidFill>
                  <a:srgbClr val="000000"/>
                </a:solidFill>
              </a:rPr>
              <a:t>공익적 보건의료서비스 영역 하락세</a:t>
            </a:r>
          </a:p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ko-KR" altLang="en-US" sz="1100" dirty="0" smtClean="0">
                <a:solidFill>
                  <a:srgbClr val="000000"/>
                </a:solidFill>
              </a:rPr>
              <a:t> 공공보건의료사업 기능 부진 </a:t>
            </a:r>
          </a:p>
          <a:p>
            <a:pPr>
              <a:lnSpc>
                <a:spcPct val="130000"/>
              </a:lnSpc>
            </a:pPr>
            <a:r>
              <a:rPr lang="en-US" altLang="ko-KR" sz="1100" dirty="0" smtClean="0">
                <a:solidFill>
                  <a:srgbClr val="000000"/>
                </a:solidFill>
              </a:rPr>
              <a:t>- </a:t>
            </a:r>
            <a:r>
              <a:rPr lang="ko-KR" altLang="en-US" sz="1100" dirty="0" smtClean="0">
                <a:solidFill>
                  <a:srgbClr val="000000"/>
                </a:solidFill>
              </a:rPr>
              <a:t>의료급여환자 진료실적 낮음</a:t>
            </a:r>
          </a:p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ko-KR" altLang="en-US" sz="1100" dirty="0" smtClean="0">
                <a:solidFill>
                  <a:srgbClr val="000000"/>
                </a:solidFill>
              </a:rPr>
              <a:t> 의료기관평가인증 수검 필요 </a:t>
            </a:r>
          </a:p>
          <a:p>
            <a:pPr>
              <a:lnSpc>
                <a:spcPct val="130000"/>
              </a:lnSpc>
            </a:pPr>
            <a:r>
              <a:rPr lang="en-US" altLang="ko-KR" sz="1100" dirty="0" smtClean="0">
                <a:solidFill>
                  <a:srgbClr val="000000"/>
                </a:solidFill>
              </a:rPr>
              <a:t>- </a:t>
            </a:r>
            <a:r>
              <a:rPr lang="ko-KR" altLang="en-US" sz="1100" dirty="0" smtClean="0">
                <a:solidFill>
                  <a:srgbClr val="000000"/>
                </a:solidFill>
              </a:rPr>
              <a:t>운영평가 결과 중 안전 및 질 향상 영역 결과 우수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722218" y="5733256"/>
            <a:ext cx="8280920" cy="720080"/>
          </a:xfrm>
          <a:prstGeom prst="rect">
            <a:avLst/>
          </a:prstGeom>
          <a:solidFill>
            <a:srgbClr val="B6A228">
              <a:lumMod val="20000"/>
              <a:lumOff val="80000"/>
            </a:srgbClr>
          </a:solidFill>
          <a:ln w="6350" cap="flat" cmpd="sng" algn="ctr">
            <a:solidFill>
              <a:srgbClr val="FFFFFF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1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공익적 기능 확대방안 마련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(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본 프로젝트 수행 목적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)</a:t>
            </a:r>
            <a:endParaRPr kumimoji="0" lang="en-US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  <a:p>
            <a:pPr marL="0" marR="0" lvl="1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1200" kern="0" dirty="0" err="1" smtClean="0">
                <a:solidFill>
                  <a:srgbClr val="000000"/>
                </a:solidFill>
                <a:latin typeface="맑은 고딕"/>
                <a:ea typeface="맑은 고딕"/>
              </a:rPr>
              <a:t>미충족</a:t>
            </a:r>
            <a:r>
              <a:rPr lang="ko-KR" altLang="en-US" sz="1200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 수요 도출</a:t>
            </a:r>
            <a:r>
              <a:rPr lang="en-US" altLang="ko-KR" sz="1200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(</a:t>
            </a:r>
            <a:r>
              <a:rPr lang="ko-KR" altLang="en-US" sz="1200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지역 특성에 따른 필수진료</a:t>
            </a:r>
            <a:r>
              <a:rPr lang="en-US" altLang="ko-KR" sz="1200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), </a:t>
            </a:r>
            <a:r>
              <a:rPr lang="ko-KR" altLang="en-US" sz="1200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중점 서비스 영역 도출</a:t>
            </a:r>
            <a:r>
              <a:rPr lang="en-US" altLang="ko-KR" sz="1200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(</a:t>
            </a:r>
            <a:r>
              <a:rPr lang="ko-KR" altLang="en-US" sz="1200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일반손실 감축</a:t>
            </a:r>
            <a:r>
              <a:rPr lang="en-US" altLang="ko-KR" sz="1200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), </a:t>
            </a:r>
            <a:r>
              <a:rPr lang="ko-KR" altLang="en-US" sz="1200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전략과제 수립</a:t>
            </a:r>
            <a:r>
              <a:rPr lang="en-US" altLang="ko-KR" sz="1200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(</a:t>
            </a:r>
            <a:r>
              <a:rPr lang="ko-KR" altLang="en-US" sz="1200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경영지표 설정</a:t>
            </a:r>
            <a:r>
              <a:rPr lang="en-US" altLang="ko-KR" sz="1200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)</a:t>
            </a:r>
            <a:endParaRPr kumimoji="0" lang="en-US" altLang="ko-KR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808984" y="1331715"/>
            <a:ext cx="4320480" cy="229520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en-US" altLang="ko-KR" sz="1100" dirty="0" smtClean="0">
                <a:solidFill>
                  <a:srgbClr val="000000"/>
                </a:solidFill>
              </a:rPr>
              <a:t> </a:t>
            </a:r>
            <a:r>
              <a:rPr lang="ko-KR" altLang="en-US" sz="1100" dirty="0" smtClean="0">
                <a:solidFill>
                  <a:srgbClr val="000000"/>
                </a:solidFill>
              </a:rPr>
              <a:t>높은 인건비 규모 및 </a:t>
            </a:r>
            <a:r>
              <a:rPr lang="ko-KR" altLang="en-US" sz="1100" dirty="0" err="1" smtClean="0">
                <a:solidFill>
                  <a:srgbClr val="000000"/>
                </a:solidFill>
              </a:rPr>
              <a:t>인력수</a:t>
            </a:r>
            <a:r>
              <a:rPr lang="ko-KR" altLang="en-US" sz="1100" dirty="0" smtClean="0">
                <a:solidFill>
                  <a:srgbClr val="000000"/>
                </a:solidFill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altLang="ko-KR" sz="1100" dirty="0" smtClean="0">
                <a:solidFill>
                  <a:srgbClr val="000000"/>
                </a:solidFill>
              </a:rPr>
              <a:t>- 100</a:t>
            </a:r>
            <a:r>
              <a:rPr lang="ko-KR" altLang="en-US" sz="1100" dirty="0" smtClean="0">
                <a:solidFill>
                  <a:srgbClr val="000000"/>
                </a:solidFill>
              </a:rPr>
              <a:t>병상당 인건비</a:t>
            </a:r>
            <a:r>
              <a:rPr lang="en-US" altLang="ko-KR" sz="1100" dirty="0" smtClean="0">
                <a:solidFill>
                  <a:srgbClr val="000000"/>
                </a:solidFill>
              </a:rPr>
              <a:t>/</a:t>
            </a:r>
            <a:r>
              <a:rPr lang="ko-KR" altLang="en-US" sz="1100" dirty="0" err="1" smtClean="0">
                <a:solidFill>
                  <a:srgbClr val="000000"/>
                </a:solidFill>
              </a:rPr>
              <a:t>직원수</a:t>
            </a:r>
            <a:r>
              <a:rPr lang="ko-KR" altLang="en-US" sz="1100" dirty="0" smtClean="0">
                <a:solidFill>
                  <a:srgbClr val="000000"/>
                </a:solidFill>
              </a:rPr>
              <a:t> 평균 대비 매우 높음</a:t>
            </a:r>
          </a:p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ko-KR" altLang="en-US" sz="1100" dirty="0" smtClean="0">
                <a:solidFill>
                  <a:srgbClr val="000000"/>
                </a:solidFill>
              </a:rPr>
              <a:t> 그 외 전반적으로 지표 우수하며 지방의료원 대비 열위 지표는 다음과 같음</a:t>
            </a:r>
          </a:p>
          <a:p>
            <a:pPr>
              <a:lnSpc>
                <a:spcPct val="130000"/>
              </a:lnSpc>
            </a:pPr>
            <a:r>
              <a:rPr lang="en-US" altLang="ko-KR" sz="1100" dirty="0" smtClean="0">
                <a:solidFill>
                  <a:srgbClr val="000000"/>
                </a:solidFill>
              </a:rPr>
              <a:t>- </a:t>
            </a:r>
            <a:r>
              <a:rPr lang="ko-KR" altLang="en-US" sz="1100" dirty="0" smtClean="0">
                <a:solidFill>
                  <a:srgbClr val="000000"/>
                </a:solidFill>
              </a:rPr>
              <a:t>의료수익</a:t>
            </a:r>
            <a:r>
              <a:rPr lang="en-US" altLang="ko-KR" sz="1100" dirty="0" smtClean="0">
                <a:solidFill>
                  <a:srgbClr val="000000"/>
                </a:solidFill>
              </a:rPr>
              <a:t>/</a:t>
            </a:r>
            <a:r>
              <a:rPr lang="ko-KR" altLang="en-US" sz="1100" dirty="0" smtClean="0">
                <a:solidFill>
                  <a:srgbClr val="000000"/>
                </a:solidFill>
              </a:rPr>
              <a:t>이익 증감률</a:t>
            </a:r>
            <a:r>
              <a:rPr lang="en-US" altLang="ko-KR" sz="1100" dirty="0" smtClean="0">
                <a:solidFill>
                  <a:srgbClr val="000000"/>
                </a:solidFill>
              </a:rPr>
              <a:t>, </a:t>
            </a:r>
            <a:r>
              <a:rPr lang="ko-KR" altLang="en-US" sz="1100" dirty="0" smtClean="0">
                <a:solidFill>
                  <a:srgbClr val="000000"/>
                </a:solidFill>
              </a:rPr>
              <a:t>입원환자당 입원수익</a:t>
            </a:r>
            <a:r>
              <a:rPr lang="en-US" altLang="ko-KR" sz="1100" dirty="0" smtClean="0">
                <a:solidFill>
                  <a:srgbClr val="000000"/>
                </a:solidFill>
              </a:rPr>
              <a:t>, 100</a:t>
            </a:r>
            <a:r>
              <a:rPr lang="ko-KR" altLang="en-US" sz="1100" dirty="0" smtClean="0">
                <a:solidFill>
                  <a:srgbClr val="000000"/>
                </a:solidFill>
              </a:rPr>
              <a:t>병상당 의료비용</a:t>
            </a:r>
            <a:r>
              <a:rPr lang="en-US" altLang="ko-KR" sz="1100" dirty="0" smtClean="0">
                <a:solidFill>
                  <a:srgbClr val="000000"/>
                </a:solidFill>
              </a:rPr>
              <a:t>/</a:t>
            </a:r>
            <a:r>
              <a:rPr lang="ko-KR" altLang="en-US" sz="1100" dirty="0" smtClean="0">
                <a:solidFill>
                  <a:srgbClr val="000000"/>
                </a:solidFill>
              </a:rPr>
              <a:t>관리비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4808984" y="4077072"/>
            <a:ext cx="4320480" cy="15841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en-US" altLang="ko-KR" sz="1100" dirty="0" smtClean="0">
                <a:solidFill>
                  <a:srgbClr val="000000"/>
                </a:solidFill>
              </a:rPr>
              <a:t> </a:t>
            </a:r>
            <a:r>
              <a:rPr lang="ko-KR" altLang="en-US" sz="1100" dirty="0" smtClean="0">
                <a:solidFill>
                  <a:srgbClr val="000000"/>
                </a:solidFill>
              </a:rPr>
              <a:t>관내 이용률이 낮아 </a:t>
            </a:r>
            <a:r>
              <a:rPr lang="ko-KR" altLang="en-US" sz="1100" dirty="0" err="1" smtClean="0">
                <a:solidFill>
                  <a:srgbClr val="000000"/>
                </a:solidFill>
              </a:rPr>
              <a:t>의료권</a:t>
            </a:r>
            <a:r>
              <a:rPr lang="ko-KR" altLang="en-US" sz="1100" dirty="0" smtClean="0">
                <a:solidFill>
                  <a:srgbClr val="000000"/>
                </a:solidFill>
              </a:rPr>
              <a:t> 외 유출수요 흡수 방안 모색 필요</a:t>
            </a:r>
          </a:p>
          <a:p>
            <a:pPr>
              <a:lnSpc>
                <a:spcPct val="130000"/>
              </a:lnSpc>
            </a:pPr>
            <a:r>
              <a:rPr lang="en-US" altLang="ko-KR" sz="1100" dirty="0" smtClean="0">
                <a:solidFill>
                  <a:srgbClr val="000000"/>
                </a:solidFill>
              </a:rPr>
              <a:t>- RI 44.5%</a:t>
            </a:r>
            <a:r>
              <a:rPr lang="ko-KR" altLang="en-US" sz="1100" dirty="0" smtClean="0">
                <a:solidFill>
                  <a:srgbClr val="000000"/>
                </a:solidFill>
              </a:rPr>
              <a:t>로 전체 평균 </a:t>
            </a:r>
            <a:r>
              <a:rPr lang="en-US" altLang="ko-KR" sz="1100" dirty="0" smtClean="0">
                <a:solidFill>
                  <a:srgbClr val="000000"/>
                </a:solidFill>
              </a:rPr>
              <a:t>50.5% </a:t>
            </a:r>
            <a:r>
              <a:rPr lang="ko-KR" altLang="en-US" sz="1100" dirty="0" smtClean="0">
                <a:solidFill>
                  <a:srgbClr val="000000"/>
                </a:solidFill>
              </a:rPr>
              <a:t>대비 낮음</a:t>
            </a:r>
          </a:p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ko-KR" altLang="en-US" sz="1100" dirty="0" smtClean="0">
                <a:solidFill>
                  <a:srgbClr val="000000"/>
                </a:solidFill>
              </a:rPr>
              <a:t> 인구 구성상 노인인구와 다문화가구 비율 높음</a:t>
            </a:r>
          </a:p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ko-KR" altLang="en-US" sz="1100" dirty="0" smtClean="0">
                <a:solidFill>
                  <a:srgbClr val="000000"/>
                </a:solidFill>
              </a:rPr>
              <a:t> 의료자원 중 인구 </a:t>
            </a:r>
            <a:r>
              <a:rPr lang="en-US" altLang="ko-KR" sz="1100" dirty="0" smtClean="0">
                <a:solidFill>
                  <a:srgbClr val="000000"/>
                </a:solidFill>
              </a:rPr>
              <a:t>10</a:t>
            </a:r>
            <a:r>
              <a:rPr lang="ko-KR" altLang="en-US" sz="1100" dirty="0" err="1" smtClean="0">
                <a:solidFill>
                  <a:srgbClr val="000000"/>
                </a:solidFill>
              </a:rPr>
              <a:t>만명당</a:t>
            </a:r>
            <a:r>
              <a:rPr lang="ko-KR" altLang="en-US" sz="1100" dirty="0" smtClean="0">
                <a:solidFill>
                  <a:srgbClr val="000000"/>
                </a:solidFill>
              </a:rPr>
              <a:t> 간호사수 매우 적음</a:t>
            </a:r>
          </a:p>
          <a:p>
            <a:pPr>
              <a:lnSpc>
                <a:spcPct val="130000"/>
              </a:lnSpc>
            </a:pPr>
            <a:r>
              <a:rPr lang="en-US" altLang="ko-KR" sz="1100" dirty="0" smtClean="0">
                <a:solidFill>
                  <a:srgbClr val="000000"/>
                </a:solidFill>
              </a:rPr>
              <a:t>- </a:t>
            </a:r>
            <a:r>
              <a:rPr lang="ko-KR" altLang="en-US" sz="1100" dirty="0" smtClean="0">
                <a:solidFill>
                  <a:srgbClr val="000000"/>
                </a:solidFill>
              </a:rPr>
              <a:t>현재 간호등급 </a:t>
            </a:r>
            <a:r>
              <a:rPr lang="en-US" altLang="ko-KR" sz="1100" dirty="0" smtClean="0">
                <a:solidFill>
                  <a:srgbClr val="000000"/>
                </a:solidFill>
              </a:rPr>
              <a:t>6</a:t>
            </a:r>
            <a:r>
              <a:rPr lang="ko-KR" altLang="en-US" sz="1100" dirty="0" smtClean="0">
                <a:solidFill>
                  <a:srgbClr val="000000"/>
                </a:solidFill>
              </a:rPr>
              <a:t>등급으로 지방의료원 평균</a:t>
            </a:r>
            <a:r>
              <a:rPr lang="en-US" altLang="ko-KR" sz="1100" dirty="0" smtClean="0">
                <a:solidFill>
                  <a:srgbClr val="000000"/>
                </a:solidFill>
              </a:rPr>
              <a:t>(5.2) </a:t>
            </a:r>
            <a:r>
              <a:rPr lang="ko-KR" altLang="en-US" sz="1100" dirty="0" smtClean="0">
                <a:solidFill>
                  <a:srgbClr val="000000"/>
                </a:solidFill>
              </a:rPr>
              <a:t>대비 낮음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560512" y="989781"/>
            <a:ext cx="4176464" cy="3600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300" b="1" dirty="0" smtClean="0">
                <a:solidFill>
                  <a:srgbClr val="FFFFFF"/>
                </a:solidFill>
              </a:rPr>
              <a:t>경영현황 종합</a:t>
            </a:r>
            <a:endParaRPr lang="ko-KR" altLang="en-US" sz="1300" b="1" dirty="0">
              <a:solidFill>
                <a:srgbClr val="FFFFFF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60512" y="3707979"/>
            <a:ext cx="4176464" cy="360040"/>
          </a:xfrm>
          <a:prstGeom prst="rect">
            <a:avLst/>
          </a:prstGeom>
          <a:solidFill>
            <a:srgbClr val="D66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300" b="1" dirty="0" smtClean="0">
                <a:solidFill>
                  <a:srgbClr val="FFFFFF"/>
                </a:solidFill>
              </a:rPr>
              <a:t>공익적 성과</a:t>
            </a:r>
            <a:endParaRPr lang="ko-KR" altLang="en-US" sz="1300" b="1" dirty="0">
              <a:solidFill>
                <a:srgbClr val="FFFFFF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808984" y="989781"/>
            <a:ext cx="4320480" cy="3600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300" b="1" dirty="0" smtClean="0">
                <a:solidFill>
                  <a:srgbClr val="FFFFFF"/>
                </a:solidFill>
              </a:rPr>
              <a:t>재무적 성과</a:t>
            </a:r>
            <a:endParaRPr lang="ko-KR" altLang="en-US" sz="1300" b="1" dirty="0">
              <a:solidFill>
                <a:srgbClr val="FFFFFF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808984" y="3707979"/>
            <a:ext cx="4320480" cy="360040"/>
          </a:xfrm>
          <a:prstGeom prst="rect">
            <a:avLst/>
          </a:prstGeom>
          <a:solidFill>
            <a:srgbClr val="D66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300" b="1" dirty="0" err="1" smtClean="0">
                <a:solidFill>
                  <a:srgbClr val="FFFFFF"/>
                </a:solidFill>
              </a:rPr>
              <a:t>진료권</a:t>
            </a:r>
            <a:r>
              <a:rPr lang="ko-KR" altLang="en-US" sz="1300" b="1" dirty="0" smtClean="0">
                <a:solidFill>
                  <a:srgbClr val="FFFFFF"/>
                </a:solidFill>
              </a:rPr>
              <a:t> 환경</a:t>
            </a:r>
            <a:endParaRPr lang="ko-KR" altLang="en-US" sz="13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sz="2800" b="1" dirty="0" smtClean="0"/>
              <a:t>2</a:t>
            </a:r>
            <a:r>
              <a:rPr lang="ko-KR" altLang="en-US" sz="2800" b="1" dirty="0" smtClean="0"/>
              <a:t>단계</a:t>
            </a:r>
            <a:r>
              <a:rPr lang="en-US" altLang="ko-KR" sz="2800" b="1" dirty="0" smtClean="0"/>
              <a:t>.</a:t>
            </a:r>
            <a:br>
              <a:rPr lang="en-US" altLang="ko-KR" sz="2800" b="1" dirty="0" smtClean="0"/>
            </a:br>
            <a:r>
              <a:rPr lang="ko-KR" altLang="en-US" sz="2800" b="1" dirty="0" smtClean="0"/>
              <a:t>지역사회</a:t>
            </a:r>
            <a:r>
              <a:rPr lang="en-US" altLang="ko-KR" sz="2800" b="1" dirty="0" smtClean="0"/>
              <a:t/>
            </a:r>
            <a:br>
              <a:rPr lang="en-US" altLang="ko-KR" sz="2800" b="1" dirty="0" smtClean="0"/>
            </a:br>
            <a:r>
              <a:rPr lang="ko-KR" altLang="en-US" sz="2800" b="1" dirty="0" smtClean="0"/>
              <a:t>의료환경 분석</a:t>
            </a:r>
            <a:endParaRPr lang="ko-KR" altLang="en-US" sz="28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 descr="충청남도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3645024"/>
            <a:ext cx="3240360" cy="2614847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의료환경분석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5143" y="980728"/>
            <a:ext cx="8786991" cy="376570"/>
          </a:xfrm>
        </p:spPr>
        <p:txBody>
          <a:bodyPr/>
          <a:lstStyle/>
          <a:p>
            <a:pPr>
              <a:buNone/>
            </a:pPr>
            <a:r>
              <a:rPr lang="ko-KR" altLang="en-US" sz="1000" dirty="0" smtClean="0">
                <a:solidFill>
                  <a:srgbClr val="3644AC"/>
                </a:solidFill>
                <a:latin typeface="굴림체"/>
                <a:ea typeface="굴림체"/>
              </a:rPr>
              <a:t>● </a:t>
            </a:r>
            <a:r>
              <a:rPr lang="ko-KR" altLang="en-US" dirty="0" err="1" smtClean="0"/>
              <a:t>진료권</a:t>
            </a:r>
            <a:r>
              <a:rPr lang="ko-KR" altLang="en-US" dirty="0" smtClean="0"/>
              <a:t> 설정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84521" y="1412776"/>
            <a:ext cx="1014113" cy="1008112"/>
          </a:xfrm>
          <a:prstGeom prst="rect">
            <a:avLst/>
          </a:prstGeom>
          <a:solidFill>
            <a:srgbClr val="F9DA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지역사회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또는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algn="ctr"/>
            <a:r>
              <a:rPr lang="ko-KR" altLang="en-US" sz="1200" b="1" dirty="0" err="1">
                <a:solidFill>
                  <a:srgbClr val="000000"/>
                </a:solidFill>
              </a:rPr>
              <a:t>진료권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설정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676636" y="1418108"/>
            <a:ext cx="6786754" cy="1008112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ko-KR" altLang="en-US" sz="1200" dirty="0" err="1">
                <a:solidFill>
                  <a:srgbClr val="000000"/>
                </a:solidFill>
              </a:rPr>
              <a:t>급성기</a:t>
            </a:r>
            <a:r>
              <a:rPr lang="ko-KR" altLang="en-US" sz="1200" dirty="0">
                <a:solidFill>
                  <a:srgbClr val="000000"/>
                </a:solidFill>
              </a:rPr>
              <a:t> 진료서비스</a:t>
            </a:r>
            <a:r>
              <a:rPr lang="en-US" altLang="ko-KR" sz="1200" dirty="0">
                <a:solidFill>
                  <a:srgbClr val="000000"/>
                </a:solidFill>
              </a:rPr>
              <a:t>: </a:t>
            </a:r>
            <a:r>
              <a:rPr lang="ko-KR" altLang="en-US" sz="1200" dirty="0" err="1">
                <a:solidFill>
                  <a:srgbClr val="000000"/>
                </a:solidFill>
              </a:rPr>
              <a:t>내원환자</a:t>
            </a:r>
            <a:r>
              <a:rPr lang="ko-KR" altLang="en-US" sz="1200" dirty="0">
                <a:solidFill>
                  <a:srgbClr val="000000"/>
                </a:solidFill>
              </a:rPr>
              <a:t> 거주지 분포</a:t>
            </a:r>
            <a:r>
              <a:rPr lang="en-US" altLang="ko-KR" sz="1200" dirty="0">
                <a:solidFill>
                  <a:srgbClr val="000000"/>
                </a:solidFill>
              </a:rPr>
              <a:t>(5% </a:t>
            </a:r>
            <a:r>
              <a:rPr lang="ko-KR" altLang="en-US" sz="1200" dirty="0">
                <a:solidFill>
                  <a:srgbClr val="000000"/>
                </a:solidFill>
              </a:rPr>
              <a:t>이상</a:t>
            </a:r>
            <a:r>
              <a:rPr lang="en-US" altLang="ko-KR" sz="1200" dirty="0">
                <a:solidFill>
                  <a:srgbClr val="000000"/>
                </a:solidFill>
              </a:rPr>
              <a:t>) + </a:t>
            </a:r>
            <a:r>
              <a:rPr lang="ko-KR" altLang="en-US" sz="1200" dirty="0">
                <a:solidFill>
                  <a:srgbClr val="000000"/>
                </a:solidFill>
              </a:rPr>
              <a:t>교통거리</a:t>
            </a:r>
            <a:r>
              <a:rPr lang="en-US" altLang="ko-KR" sz="1200" dirty="0">
                <a:solidFill>
                  <a:srgbClr val="000000"/>
                </a:solidFill>
              </a:rPr>
              <a:t>(30~60</a:t>
            </a:r>
            <a:r>
              <a:rPr lang="ko-KR" altLang="en-US" sz="1200" dirty="0">
                <a:solidFill>
                  <a:srgbClr val="000000"/>
                </a:solidFill>
              </a:rPr>
              <a:t>분</a:t>
            </a:r>
            <a:r>
              <a:rPr lang="en-US" altLang="ko-KR" sz="1200" dirty="0">
                <a:solidFill>
                  <a:srgbClr val="000000"/>
                </a:solidFill>
              </a:rPr>
              <a:t>)</a:t>
            </a:r>
            <a:r>
              <a:rPr lang="ko-KR" altLang="en-US" sz="1200" dirty="0">
                <a:solidFill>
                  <a:srgbClr val="000000"/>
                </a:solidFill>
              </a:rPr>
              <a:t>를 </a:t>
            </a:r>
            <a:endParaRPr lang="en-US" altLang="ko-KR" sz="1200" dirty="0">
              <a:solidFill>
                <a:srgbClr val="000000"/>
              </a:solidFill>
            </a:endParaRPr>
          </a:p>
          <a:p>
            <a:r>
              <a:rPr lang="en-US" altLang="ko-KR" sz="1200" dirty="0">
                <a:solidFill>
                  <a:srgbClr val="000000"/>
                </a:solidFill>
              </a:rPr>
              <a:t>                         </a:t>
            </a:r>
            <a:r>
              <a:rPr lang="ko-KR" altLang="en-US" sz="1200" dirty="0">
                <a:solidFill>
                  <a:srgbClr val="000000"/>
                </a:solidFill>
              </a:rPr>
              <a:t>기준으로 </a:t>
            </a:r>
            <a:r>
              <a:rPr lang="ko-KR" altLang="en-US" sz="1200" dirty="0" err="1">
                <a:solidFill>
                  <a:srgbClr val="000000"/>
                </a:solidFill>
              </a:rPr>
              <a:t>주진료권</a:t>
            </a:r>
            <a:r>
              <a:rPr lang="ko-KR" altLang="en-US" sz="1200" dirty="0">
                <a:solidFill>
                  <a:srgbClr val="000000"/>
                </a:solidFill>
              </a:rPr>
              <a:t> 설정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200" dirty="0">
                <a:solidFill>
                  <a:srgbClr val="000000"/>
                </a:solidFill>
              </a:rPr>
              <a:t>포괄적 서비스</a:t>
            </a:r>
            <a:r>
              <a:rPr lang="en-US" altLang="ko-KR" sz="1200" dirty="0">
                <a:solidFill>
                  <a:srgbClr val="000000"/>
                </a:solidFill>
              </a:rPr>
              <a:t>(</a:t>
            </a:r>
            <a:r>
              <a:rPr lang="ko-KR" altLang="en-US" sz="1200" dirty="0">
                <a:solidFill>
                  <a:srgbClr val="000000"/>
                </a:solidFill>
              </a:rPr>
              <a:t>예방</a:t>
            </a:r>
            <a:r>
              <a:rPr lang="en-US" altLang="ko-KR" sz="1200" dirty="0">
                <a:solidFill>
                  <a:srgbClr val="000000"/>
                </a:solidFill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</a:rPr>
              <a:t>증진 등 공익적 서비스</a:t>
            </a:r>
            <a:r>
              <a:rPr lang="en-US" altLang="ko-KR" sz="1200" dirty="0">
                <a:solidFill>
                  <a:srgbClr val="000000"/>
                </a:solidFill>
              </a:rPr>
              <a:t>): </a:t>
            </a:r>
            <a:r>
              <a:rPr lang="ko-KR" altLang="en-US" sz="1200" dirty="0">
                <a:solidFill>
                  <a:srgbClr val="000000"/>
                </a:solidFill>
              </a:rPr>
              <a:t>해당 행정구역 전체 </a:t>
            </a:r>
            <a:r>
              <a:rPr lang="en-US" altLang="ko-KR" sz="1200" dirty="0">
                <a:solidFill>
                  <a:srgbClr val="000000"/>
                </a:solidFill>
              </a:rPr>
              <a:t>+ </a:t>
            </a:r>
            <a:r>
              <a:rPr lang="ko-KR" altLang="en-US" sz="1200" dirty="0" err="1">
                <a:solidFill>
                  <a:srgbClr val="000000"/>
                </a:solidFill>
              </a:rPr>
              <a:t>의료권</a:t>
            </a:r>
            <a:endParaRPr lang="en-US" altLang="ko-KR" sz="1200" dirty="0">
              <a:solidFill>
                <a:srgbClr val="000000"/>
              </a:solidFill>
            </a:endParaRPr>
          </a:p>
          <a:p>
            <a:r>
              <a:rPr lang="ko-KR" altLang="en-US" sz="1200" dirty="0">
                <a:solidFill>
                  <a:srgbClr val="323FA0"/>
                </a:solidFill>
              </a:rPr>
              <a:t>→ 해당의료원 자료</a:t>
            </a:r>
            <a:endParaRPr lang="en-US" altLang="ko-KR" sz="1200" dirty="0">
              <a:solidFill>
                <a:srgbClr val="323FA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9503" y="3285005"/>
            <a:ext cx="27303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 err="1">
                <a:solidFill>
                  <a:srgbClr val="000000"/>
                </a:solidFill>
              </a:rPr>
              <a:t>내원환자</a:t>
            </a:r>
            <a:r>
              <a:rPr lang="ko-KR" altLang="en-US" sz="1200" b="1" dirty="0">
                <a:solidFill>
                  <a:srgbClr val="000000"/>
                </a:solidFill>
              </a:rPr>
              <a:t> 거주지 분포</a:t>
            </a:r>
            <a:r>
              <a:rPr lang="en-US" altLang="ko-KR" sz="1200" b="1" dirty="0">
                <a:solidFill>
                  <a:srgbClr val="000000"/>
                </a:solidFill>
              </a:rPr>
              <a:t>(2013</a:t>
            </a:r>
            <a:r>
              <a:rPr lang="ko-KR" altLang="en-US" sz="1200" b="1" dirty="0">
                <a:solidFill>
                  <a:srgbClr val="000000"/>
                </a:solidFill>
              </a:rPr>
              <a:t>년</a:t>
            </a:r>
            <a:r>
              <a:rPr lang="en-US" altLang="ko-KR" sz="1200" b="1" dirty="0">
                <a:solidFill>
                  <a:srgbClr val="000000"/>
                </a:solidFill>
              </a:rPr>
              <a:t>)]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94907" y="3285005"/>
            <a:ext cx="27303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000000"/>
                </a:solidFill>
              </a:rPr>
              <a:t>[</a:t>
            </a:r>
            <a:r>
              <a:rPr lang="ko-KR" altLang="en-US" sz="1200" b="1" dirty="0" smtClean="0">
                <a:solidFill>
                  <a:srgbClr val="000000"/>
                </a:solidFill>
              </a:rPr>
              <a:t>서산의료원 </a:t>
            </a:r>
            <a:r>
              <a:rPr lang="en-US" altLang="ko-KR" sz="1200" b="1" dirty="0">
                <a:solidFill>
                  <a:srgbClr val="000000"/>
                </a:solidFill>
              </a:rPr>
              <a:t>GIS 60</a:t>
            </a:r>
            <a:r>
              <a:rPr lang="ko-KR" altLang="en-US" sz="1200" b="1" dirty="0">
                <a:solidFill>
                  <a:srgbClr val="000000"/>
                </a:solidFill>
              </a:rPr>
              <a:t>분 이내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7992" y="2636933"/>
            <a:ext cx="6474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>
                <a:solidFill>
                  <a:srgbClr val="000000"/>
                </a:solidFill>
              </a:rPr>
              <a:t>의료서비스 이용 및 공급 등에 대한 </a:t>
            </a:r>
            <a:r>
              <a:rPr lang="ko-KR" altLang="en-US" sz="1200" b="1" dirty="0" err="1">
                <a:solidFill>
                  <a:srgbClr val="000000"/>
                </a:solidFill>
              </a:rPr>
              <a:t>의료권</a:t>
            </a:r>
            <a:r>
              <a:rPr lang="ko-KR" altLang="en-US" sz="1200" b="1" dirty="0">
                <a:solidFill>
                  <a:srgbClr val="000000"/>
                </a:solidFill>
              </a:rPr>
              <a:t> 설정 연구</a:t>
            </a:r>
            <a:r>
              <a:rPr lang="en-US" altLang="ko-KR" sz="1200" b="1" dirty="0">
                <a:solidFill>
                  <a:srgbClr val="000000"/>
                </a:solidFill>
              </a:rPr>
              <a:t>, </a:t>
            </a:r>
            <a:r>
              <a:rPr lang="ko-KR" altLang="en-US" sz="1200" b="1" dirty="0">
                <a:solidFill>
                  <a:srgbClr val="000000"/>
                </a:solidFill>
              </a:rPr>
              <a:t>한국보건산업진흥원</a:t>
            </a:r>
            <a:r>
              <a:rPr lang="en-US" altLang="ko-KR" sz="1200" b="1" dirty="0">
                <a:solidFill>
                  <a:srgbClr val="000000"/>
                </a:solidFill>
              </a:rPr>
              <a:t>(2011)]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6506" y="2924965"/>
            <a:ext cx="81129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>
                <a:solidFill>
                  <a:srgbClr val="000000"/>
                </a:solidFill>
              </a:rPr>
              <a:t>중의료권</a:t>
            </a:r>
            <a:r>
              <a:rPr lang="ko-KR" altLang="en-US" sz="1200" dirty="0">
                <a:solidFill>
                  <a:srgbClr val="000000"/>
                </a:solidFill>
              </a:rPr>
              <a:t> 설정방법</a:t>
            </a:r>
            <a:r>
              <a:rPr lang="en-US" altLang="ko-KR" sz="1200" dirty="0">
                <a:solidFill>
                  <a:srgbClr val="000000"/>
                </a:solidFill>
              </a:rPr>
              <a:t>(</a:t>
            </a:r>
            <a:r>
              <a:rPr lang="ko-KR" altLang="en-US" sz="1200" dirty="0">
                <a:solidFill>
                  <a:srgbClr val="000000"/>
                </a:solidFill>
              </a:rPr>
              <a:t>자체충족률</a:t>
            </a:r>
            <a:r>
              <a:rPr lang="en-US" altLang="ko-KR" sz="1200" dirty="0">
                <a:solidFill>
                  <a:srgbClr val="000000"/>
                </a:solidFill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</a:rPr>
              <a:t>인구수</a:t>
            </a:r>
            <a:r>
              <a:rPr lang="en-US" altLang="ko-KR" sz="1200" dirty="0">
                <a:solidFill>
                  <a:srgbClr val="000000"/>
                </a:solidFill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</a:rPr>
              <a:t>친화도</a:t>
            </a:r>
            <a:r>
              <a:rPr lang="en-US" altLang="ko-KR" sz="1200" dirty="0">
                <a:solidFill>
                  <a:srgbClr val="000000"/>
                </a:solidFill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</a:rPr>
              <a:t>교통거리 고려</a:t>
            </a:r>
            <a:r>
              <a:rPr lang="en-US" altLang="ko-KR" sz="1200" dirty="0">
                <a:solidFill>
                  <a:srgbClr val="000000"/>
                </a:solidFill>
              </a:rPr>
              <a:t>)</a:t>
            </a:r>
            <a:r>
              <a:rPr lang="ko-KR" altLang="en-US" sz="1200" dirty="0">
                <a:solidFill>
                  <a:srgbClr val="000000"/>
                </a:solidFill>
              </a:rPr>
              <a:t>에 의해 </a:t>
            </a:r>
            <a:r>
              <a:rPr lang="ko-KR" altLang="en-US" sz="1200" dirty="0" smtClean="0">
                <a:solidFill>
                  <a:srgbClr val="000000"/>
                </a:solidFill>
              </a:rPr>
              <a:t>서산권에는 서산시와 태안군이 </a:t>
            </a:r>
            <a:r>
              <a:rPr lang="ko-KR" altLang="en-US" sz="1200" dirty="0">
                <a:solidFill>
                  <a:srgbClr val="000000"/>
                </a:solidFill>
              </a:rPr>
              <a:t>포함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2995" y="4249663"/>
            <a:ext cx="644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dirty="0" smtClean="0">
                <a:solidFill>
                  <a:srgbClr val="000000"/>
                </a:solidFill>
              </a:rPr>
              <a:t>(26.4%)</a:t>
            </a:r>
            <a:endParaRPr lang="ko-KR" altLang="en-US" sz="1000" b="1" dirty="0">
              <a:solidFill>
                <a:srgbClr val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21135" y="4056400"/>
            <a:ext cx="644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dirty="0" smtClean="0">
                <a:solidFill>
                  <a:srgbClr val="000000"/>
                </a:solidFill>
              </a:rPr>
              <a:t>(67.1%)</a:t>
            </a:r>
            <a:endParaRPr lang="ko-KR" altLang="en-US" sz="1000" b="1" dirty="0">
              <a:solidFill>
                <a:srgbClr val="0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14435" y="3986014"/>
            <a:ext cx="5709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dirty="0" smtClean="0">
                <a:solidFill>
                  <a:srgbClr val="000000"/>
                </a:solidFill>
              </a:rPr>
              <a:t>(2.3</a:t>
            </a:r>
            <a:r>
              <a:rPr lang="en-US" altLang="ko-KR" sz="1000" b="1" dirty="0">
                <a:solidFill>
                  <a:srgbClr val="000000"/>
                </a:solidFill>
              </a:rPr>
              <a:t>%)</a:t>
            </a:r>
            <a:endParaRPr lang="ko-KR" altLang="en-US" sz="1000" b="1" dirty="0">
              <a:solidFill>
                <a:srgbClr val="000000"/>
              </a:solidFill>
            </a:endParaRPr>
          </a:p>
        </p:txBody>
      </p:sp>
      <p:pic>
        <p:nvPicPr>
          <p:cNvPr id="19" name="그림 18" descr="충청_60.jpg"/>
          <p:cNvPicPr>
            <a:picLocks noChangeAspect="1"/>
          </p:cNvPicPr>
          <p:nvPr/>
        </p:nvPicPr>
        <p:blipFill>
          <a:blip r:embed="rId3" cstate="print"/>
          <a:srcRect l="4106" t="22201" r="70439" b="44298"/>
          <a:stretch>
            <a:fillRect/>
          </a:stretch>
        </p:blipFill>
        <p:spPr>
          <a:xfrm>
            <a:off x="4448943" y="3573016"/>
            <a:ext cx="3754235" cy="266429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의료환경분석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의료환경분석 지표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488504" y="1484784"/>
          <a:ext cx="8972925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370"/>
                <a:gridCol w="1871478"/>
                <a:gridCol w="2279068"/>
                <a:gridCol w="1342209"/>
                <a:gridCol w="1515480"/>
                <a:gridCol w="1417320"/>
              </a:tblGrid>
              <a:tr h="1469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분류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지표명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정의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자료원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세부자료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비고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46959">
                <a:tc rowSpan="7"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인구</a:t>
                      </a:r>
                      <a:endParaRPr lang="en-US" altLang="ko-KR" sz="1000" dirty="0" smtClean="0"/>
                    </a:p>
                    <a:p>
                      <a:pPr latinLnBrk="1"/>
                      <a:r>
                        <a:rPr lang="ko-KR" altLang="en-US" sz="1000" dirty="0" smtClean="0"/>
                        <a:t>계층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노인인구 비율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65</a:t>
                      </a:r>
                      <a:r>
                        <a:rPr lang="ko-KR" altLang="en-US" sz="1000" dirty="0" smtClean="0"/>
                        <a:t>세 이상 인구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전체인구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통계청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주민등록인구통계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6959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독거노인 비율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독거노인 인구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전체인구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통계청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err="1" smtClean="0"/>
                        <a:t>총조사가구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6959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사망률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사망자수</a:t>
                      </a:r>
                      <a:r>
                        <a:rPr lang="en-US" altLang="ko-KR" sz="1000" dirty="0" smtClean="0"/>
                        <a:t>/(</a:t>
                      </a:r>
                      <a:r>
                        <a:rPr lang="ko-KR" altLang="en-US" sz="1000" dirty="0" smtClean="0"/>
                        <a:t>인구수</a:t>
                      </a:r>
                      <a:r>
                        <a:rPr lang="en-US" altLang="ko-KR" sz="1000" dirty="0" smtClean="0"/>
                        <a:t>/100,000)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통계청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인구동향조사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6959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err="1" smtClean="0"/>
                        <a:t>가임여성인구</a:t>
                      </a:r>
                      <a:r>
                        <a:rPr lang="ko-KR" altLang="en-US" sz="1000" dirty="0" smtClean="0"/>
                        <a:t> 비율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만 </a:t>
                      </a:r>
                      <a:r>
                        <a:rPr lang="en-US" altLang="ko-KR" sz="1000" dirty="0" smtClean="0"/>
                        <a:t>20</a:t>
                      </a:r>
                      <a:r>
                        <a:rPr lang="ko-KR" altLang="en-US" sz="1000" dirty="0" err="1" smtClean="0"/>
                        <a:t>세이상</a:t>
                      </a:r>
                      <a:r>
                        <a:rPr lang="en-US" altLang="ko-KR" sz="1000" baseline="0" dirty="0" smtClean="0"/>
                        <a:t> </a:t>
                      </a:r>
                      <a:r>
                        <a:rPr lang="en-US" altLang="ko-KR" sz="1000" dirty="0" smtClean="0"/>
                        <a:t>45</a:t>
                      </a:r>
                      <a:r>
                        <a:rPr lang="ko-KR" altLang="en-US" sz="1000" dirty="0" err="1" smtClean="0"/>
                        <a:t>세미만</a:t>
                      </a:r>
                      <a:r>
                        <a:rPr lang="ko-KR" altLang="en-US" sz="1000" dirty="0" smtClean="0"/>
                        <a:t> 여성인구</a:t>
                      </a:r>
                      <a:r>
                        <a:rPr lang="en-US" altLang="ko-KR" sz="1000" dirty="0" smtClean="0"/>
                        <a:t>/</a:t>
                      </a:r>
                    </a:p>
                    <a:p>
                      <a:pPr latinLnBrk="1"/>
                      <a:r>
                        <a:rPr lang="ko-KR" altLang="en-US" sz="1000" dirty="0" smtClean="0"/>
                        <a:t>전체여성인구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통계청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주민등록인구통계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556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분만건수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지역 내 총 분만건수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국민건강보험공단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분만 청구 통계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국립중앙의료원 </a:t>
                      </a:r>
                      <a:endParaRPr lang="en-US" altLang="ko-KR" sz="1000" dirty="0" smtClean="0"/>
                    </a:p>
                    <a:p>
                      <a:pPr latinLnBrk="1"/>
                      <a:r>
                        <a:rPr lang="en-US" altLang="ko-KR" sz="1000" dirty="0" smtClean="0"/>
                        <a:t>2013</a:t>
                      </a:r>
                      <a:r>
                        <a:rPr lang="ko-KR" altLang="en-US" sz="1000" dirty="0" smtClean="0"/>
                        <a:t>년 취약지 연구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6959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다문화가구 비율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다문화가구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err="1" smtClean="0"/>
                        <a:t>총가구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통계청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err="1" smtClean="0"/>
                        <a:t>총조사가구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8808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중증장애인 등록자 비율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장애인연금 </a:t>
                      </a:r>
                      <a:r>
                        <a:rPr lang="ko-KR" altLang="en-US" sz="1000" dirty="0" err="1" smtClean="0"/>
                        <a:t>수급자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전체인구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보건복지부</a:t>
                      </a:r>
                      <a:r>
                        <a:rPr lang="en-US" altLang="ko-KR" sz="1000" dirty="0" smtClean="0"/>
                        <a:t>/</a:t>
                      </a:r>
                    </a:p>
                    <a:p>
                      <a:pPr latinLnBrk="1"/>
                      <a:r>
                        <a:rPr lang="ko-KR" altLang="en-US" sz="1000" dirty="0" smtClean="0"/>
                        <a:t>통계청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장애인연금 </a:t>
                      </a:r>
                      <a:r>
                        <a:rPr lang="ko-KR" altLang="en-US" sz="1000" dirty="0" err="1" smtClean="0"/>
                        <a:t>수급자</a:t>
                      </a:r>
                      <a:endParaRPr lang="en-US" altLang="ko-KR" sz="1000" dirty="0" smtClean="0"/>
                    </a:p>
                    <a:p>
                      <a:pPr latinLnBrk="1"/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주민등록인구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국립중앙의료원</a:t>
                      </a:r>
                      <a:endParaRPr lang="en-US" altLang="ko-KR" sz="1000" dirty="0" smtClean="0"/>
                    </a:p>
                    <a:p>
                      <a:pPr latinLnBrk="1"/>
                      <a:r>
                        <a:rPr lang="ko-KR" altLang="en-US" sz="1000" dirty="0" smtClean="0"/>
                        <a:t> </a:t>
                      </a:r>
                      <a:r>
                        <a:rPr lang="en-US" altLang="ko-KR" sz="1000" dirty="0" smtClean="0"/>
                        <a:t>2013</a:t>
                      </a:r>
                      <a:r>
                        <a:rPr lang="ko-KR" altLang="en-US" sz="1000" dirty="0" smtClean="0"/>
                        <a:t>년 취약지 연구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8808">
                <a:tc rowSpan="3"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사회</a:t>
                      </a:r>
                      <a:endParaRPr lang="en-US" altLang="ko-KR" sz="1000" dirty="0" smtClean="0"/>
                    </a:p>
                    <a:p>
                      <a:pPr latinLnBrk="1"/>
                      <a:r>
                        <a:rPr lang="ko-KR" altLang="en-US" sz="1000" dirty="0" smtClean="0"/>
                        <a:t>경제</a:t>
                      </a:r>
                      <a:endParaRPr lang="en-US" altLang="ko-KR" sz="1000" dirty="0" smtClean="0"/>
                    </a:p>
                    <a:p>
                      <a:pPr latinLnBrk="1"/>
                      <a:r>
                        <a:rPr lang="ko-KR" altLang="en-US" sz="1000" dirty="0" smtClean="0"/>
                        <a:t>계층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국민기초생활수급자수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err="1" smtClean="0"/>
                        <a:t>국민기초생활수급자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전체인구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보건복지부</a:t>
                      </a:r>
                      <a:endParaRPr lang="en-US" altLang="ko-KR" sz="1000" dirty="0" smtClean="0"/>
                    </a:p>
                    <a:p>
                      <a:pPr latinLnBrk="1"/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통계청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err="1" smtClean="0"/>
                        <a:t>국민기초생활보장수급자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주민등록인구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6959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소년소녀가장세대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소년소녀가장세대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지방자치단체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err="1" smtClean="0"/>
                        <a:t>지자체</a:t>
                      </a:r>
                      <a:r>
                        <a:rPr lang="ko-KR" altLang="en-US" sz="1000" dirty="0" smtClean="0"/>
                        <a:t> 기본통계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8808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건강보험료 </a:t>
                      </a:r>
                      <a:r>
                        <a:rPr lang="en-US" altLang="ko-KR" sz="1000" dirty="0" smtClean="0"/>
                        <a:t>1</a:t>
                      </a:r>
                      <a:r>
                        <a:rPr lang="ko-KR" altLang="en-US" sz="1000" dirty="0" err="1" smtClean="0"/>
                        <a:t>분위</a:t>
                      </a:r>
                      <a:r>
                        <a:rPr lang="ko-KR" altLang="en-US" sz="1000" dirty="0" smtClean="0"/>
                        <a:t> 비율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건강보험료 하위 </a:t>
                      </a:r>
                      <a:r>
                        <a:rPr lang="en-US" altLang="ko-KR" sz="1000" dirty="0" smtClean="0"/>
                        <a:t>20% </a:t>
                      </a:r>
                      <a:r>
                        <a:rPr lang="ko-KR" altLang="en-US" sz="1000" dirty="0" smtClean="0"/>
                        <a:t>납부자</a:t>
                      </a:r>
                      <a:endParaRPr lang="en-US" altLang="ko-KR" sz="1000" dirty="0" smtClean="0"/>
                    </a:p>
                    <a:p>
                      <a:pPr latinLnBrk="1"/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건강보험 가입자 수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국민건강보험공단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건강보험 자격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/>
                        <a:t>국립중앙의료원</a:t>
                      </a:r>
                      <a:endParaRPr lang="en-US" altLang="ko-KR" sz="1000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/>
                        <a:t> </a:t>
                      </a:r>
                      <a:r>
                        <a:rPr lang="en-US" altLang="ko-KR" sz="1000" dirty="0" smtClean="0"/>
                        <a:t>2013</a:t>
                      </a:r>
                      <a:r>
                        <a:rPr lang="ko-KR" altLang="en-US" sz="1000" dirty="0" smtClean="0"/>
                        <a:t>년 취약지 연구</a:t>
                      </a:r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8808">
                <a:tc rowSpan="3"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질환</a:t>
                      </a:r>
                      <a:endParaRPr lang="en-US" altLang="ko-KR" sz="1000" dirty="0" smtClean="0"/>
                    </a:p>
                    <a:p>
                      <a:pPr latinLnBrk="1"/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사망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err="1" smtClean="0"/>
                        <a:t>만성질환진단율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만성질환을 진단받은 </a:t>
                      </a:r>
                      <a:r>
                        <a:rPr lang="en-US" altLang="ko-KR" sz="1000" dirty="0" smtClean="0"/>
                        <a:t>30</a:t>
                      </a:r>
                      <a:r>
                        <a:rPr lang="ko-KR" altLang="en-US" sz="1000" dirty="0" err="1" smtClean="0"/>
                        <a:t>세이상</a:t>
                      </a:r>
                      <a:r>
                        <a:rPr lang="ko-KR" altLang="en-US" sz="1000" dirty="0" smtClean="0"/>
                        <a:t> 인구</a:t>
                      </a:r>
                      <a:r>
                        <a:rPr lang="en-US" altLang="ko-KR" sz="1000" dirty="0" smtClean="0"/>
                        <a:t>/30</a:t>
                      </a:r>
                      <a:r>
                        <a:rPr lang="ko-KR" altLang="en-US" sz="1000" dirty="0" smtClean="0"/>
                        <a:t>세 이상 전체인구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보건복지부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지역사회건강조사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 smtClean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8808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err="1" smtClean="0"/>
                        <a:t>미치료율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/>
                        <a:t>1</a:t>
                      </a:r>
                      <a:r>
                        <a:rPr lang="ko-KR" altLang="en-US" sz="1000" dirty="0" err="1" smtClean="0"/>
                        <a:t>년동안</a:t>
                      </a:r>
                      <a:r>
                        <a:rPr lang="ko-KR" altLang="en-US" sz="1000" dirty="0" smtClean="0"/>
                        <a:t> 의료서비스가 필요할 때 이용하지 못한 사람</a:t>
                      </a:r>
                      <a:r>
                        <a:rPr lang="en-US" altLang="ko-KR" sz="1000" dirty="0" smtClean="0"/>
                        <a:t>/</a:t>
                      </a:r>
                      <a:r>
                        <a:rPr lang="ko-KR" altLang="en-US" sz="1000" dirty="0" smtClean="0"/>
                        <a:t>전체응답자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보건복지부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/>
                        <a:t>지역사회건강조사</a:t>
                      </a:r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 smtClean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6959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/>
                        <a:t>사망원인별</a:t>
                      </a:r>
                      <a:r>
                        <a:rPr lang="ko-KR" altLang="en-US" sz="1000" dirty="0" smtClean="0"/>
                        <a:t> 사망률</a:t>
                      </a:r>
                      <a:r>
                        <a:rPr lang="en-US" altLang="ko-KR" sz="1000" dirty="0" smtClean="0"/>
                        <a:t>(50</a:t>
                      </a:r>
                      <a:r>
                        <a:rPr lang="ko-KR" altLang="en-US" sz="1000" dirty="0" smtClean="0"/>
                        <a:t>항목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 smtClean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연령표준화 사망률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통계청</a:t>
                      </a:r>
                      <a:endParaRPr lang="ko-KR" altLang="en-US" sz="1000" dirty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/>
                        <a:t>사망원인통계</a:t>
                      </a:r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 smtClean="0"/>
                    </a:p>
                  </a:txBody>
                  <a:tcPr marL="99060" marR="9906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의료환경분석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내용 개체 틀 2"/>
          <p:cNvSpPr txBox="1">
            <a:spLocks/>
          </p:cNvSpPr>
          <p:nvPr/>
        </p:nvSpPr>
        <p:spPr bwMode="auto">
          <a:xfrm>
            <a:off x="345143" y="980728"/>
            <a:ext cx="5846127" cy="305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174625" indent="-174625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defRPr/>
            </a:pPr>
            <a:r>
              <a:rPr lang="ko-KR" altLang="en-US" sz="1000" b="1" dirty="0">
                <a:solidFill>
                  <a:srgbClr val="3644AC"/>
                </a:solidFill>
                <a:latin typeface="굴림체"/>
                <a:ea typeface="굴림체"/>
              </a:rPr>
              <a:t>● </a:t>
            </a:r>
            <a:r>
              <a:rPr lang="ko-KR" altLang="en-US" sz="1200" b="1" dirty="0">
                <a:solidFill>
                  <a:srgbClr val="3644AC"/>
                </a:solidFill>
              </a:rPr>
              <a:t>공공보건의료사업 영역 </a:t>
            </a:r>
            <a:r>
              <a:rPr lang="en-US" altLang="ko-KR" sz="1200" b="1" dirty="0">
                <a:solidFill>
                  <a:srgbClr val="3644AC"/>
                </a:solidFill>
              </a:rPr>
              <a:t>: </a:t>
            </a:r>
            <a:r>
              <a:rPr lang="ko-KR" altLang="en-US" sz="1200" b="1" dirty="0">
                <a:solidFill>
                  <a:srgbClr val="3644AC"/>
                </a:solidFill>
              </a:rPr>
              <a:t>인구계층 특성</a:t>
            </a:r>
            <a:endParaRPr lang="en-US" altLang="ko-KR" sz="1200" b="1" dirty="0">
              <a:solidFill>
                <a:srgbClr val="3644AC"/>
              </a:solidFill>
            </a:endParaRPr>
          </a:p>
          <a:p>
            <a:pPr marL="174625" indent="-174625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charset="0"/>
              <a:buNone/>
              <a:defRPr/>
            </a:pPr>
            <a:r>
              <a:rPr lang="en-US" altLang="ko-KR" sz="1200" b="1" dirty="0">
                <a:solidFill>
                  <a:srgbClr val="3644AC"/>
                </a:solidFill>
              </a:rPr>
              <a:t>  </a:t>
            </a:r>
            <a:endParaRPr lang="ko-KR" altLang="en-US" sz="1200" b="1" dirty="0">
              <a:solidFill>
                <a:srgbClr val="3644AC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86921" y="1355626"/>
            <a:ext cx="1014113" cy="8589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수요분석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393006" y="1313769"/>
            <a:ext cx="8512994" cy="936598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000" dirty="0">
                <a:solidFill>
                  <a:srgbClr val="000000"/>
                </a:solidFill>
              </a:rPr>
              <a:t> </a:t>
            </a:r>
            <a:r>
              <a:rPr lang="ko-KR" altLang="en-US" sz="1000" dirty="0" err="1">
                <a:solidFill>
                  <a:srgbClr val="000000"/>
                </a:solidFill>
              </a:rPr>
              <a:t>의료권</a:t>
            </a:r>
            <a:r>
              <a:rPr lang="ko-KR" altLang="en-US" sz="1000" dirty="0">
                <a:solidFill>
                  <a:srgbClr val="000000"/>
                </a:solidFill>
              </a:rPr>
              <a:t> 인구 </a:t>
            </a:r>
            <a:r>
              <a:rPr lang="en-US" altLang="ko-KR" sz="1000" dirty="0" smtClean="0">
                <a:solidFill>
                  <a:srgbClr val="000000"/>
                </a:solidFill>
              </a:rPr>
              <a:t>228,253</a:t>
            </a:r>
            <a:r>
              <a:rPr lang="ko-KR" altLang="en-US" sz="1000" dirty="0" smtClean="0">
                <a:solidFill>
                  <a:srgbClr val="000000"/>
                </a:solidFill>
              </a:rPr>
              <a:t>명</a:t>
            </a:r>
            <a:r>
              <a:rPr lang="en-US" altLang="ko-KR" sz="1000" dirty="0">
                <a:solidFill>
                  <a:srgbClr val="000000"/>
                </a:solidFill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</a:rPr>
              <a:t>이 중 노인인구 비율은 </a:t>
            </a:r>
            <a:r>
              <a:rPr lang="en-US" altLang="ko-KR" sz="1000" dirty="0" smtClean="0">
                <a:solidFill>
                  <a:srgbClr val="000000"/>
                </a:solidFill>
              </a:rPr>
              <a:t>17.7%(</a:t>
            </a:r>
            <a:r>
              <a:rPr lang="ko-KR" altLang="en-US" sz="1000" dirty="0">
                <a:solidFill>
                  <a:srgbClr val="000000"/>
                </a:solidFill>
              </a:rPr>
              <a:t>독거노인 비율 </a:t>
            </a:r>
            <a:r>
              <a:rPr lang="en-US" altLang="ko-KR" sz="1000" dirty="0" smtClean="0">
                <a:solidFill>
                  <a:srgbClr val="000000"/>
                </a:solidFill>
              </a:rPr>
              <a:t>17.0%)</a:t>
            </a:r>
            <a:r>
              <a:rPr lang="ko-KR" altLang="en-US" sz="1000" dirty="0">
                <a:solidFill>
                  <a:srgbClr val="000000"/>
                </a:solidFill>
              </a:rPr>
              <a:t>로 전국 및 </a:t>
            </a:r>
            <a:r>
              <a:rPr lang="ko-KR" altLang="en-US" sz="1000" dirty="0" smtClean="0">
                <a:solidFill>
                  <a:srgbClr val="000000"/>
                </a:solidFill>
              </a:rPr>
              <a:t>충남 </a:t>
            </a:r>
            <a:r>
              <a:rPr lang="ko-KR" altLang="en-US" sz="1000" dirty="0">
                <a:solidFill>
                  <a:srgbClr val="000000"/>
                </a:solidFill>
              </a:rPr>
              <a:t>대비 높은 수준 </a:t>
            </a:r>
            <a:endParaRPr lang="en-US" altLang="ko-KR" sz="10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000" dirty="0">
                <a:solidFill>
                  <a:srgbClr val="000000"/>
                </a:solidFill>
              </a:rPr>
              <a:t> </a:t>
            </a:r>
            <a:r>
              <a:rPr lang="ko-KR" altLang="en-US" sz="1000" dirty="0">
                <a:solidFill>
                  <a:srgbClr val="000000"/>
                </a:solidFill>
              </a:rPr>
              <a:t>사망률 역시 </a:t>
            </a:r>
            <a:r>
              <a:rPr lang="ko-KR" altLang="en-US" sz="1000" dirty="0" err="1">
                <a:solidFill>
                  <a:srgbClr val="000000"/>
                </a:solidFill>
              </a:rPr>
              <a:t>의료권</a:t>
            </a:r>
            <a:r>
              <a:rPr lang="ko-KR" altLang="en-US" sz="1000" dirty="0">
                <a:solidFill>
                  <a:srgbClr val="000000"/>
                </a:solidFill>
              </a:rPr>
              <a:t> 전체는 </a:t>
            </a:r>
            <a:r>
              <a:rPr lang="en-US" altLang="ko-KR" sz="1000" dirty="0" smtClean="0">
                <a:solidFill>
                  <a:srgbClr val="000000"/>
                </a:solidFill>
              </a:rPr>
              <a:t>679.5</a:t>
            </a:r>
            <a:r>
              <a:rPr lang="ko-KR" altLang="en-US" sz="1000" dirty="0" smtClean="0">
                <a:solidFill>
                  <a:srgbClr val="000000"/>
                </a:solidFill>
              </a:rPr>
              <a:t>명으로 전국 </a:t>
            </a:r>
            <a:r>
              <a:rPr lang="ko-KR" altLang="en-US" sz="1000" dirty="0">
                <a:solidFill>
                  <a:srgbClr val="000000"/>
                </a:solidFill>
              </a:rPr>
              <a:t>대비 높은 수준</a:t>
            </a:r>
            <a:r>
              <a:rPr lang="en-US" altLang="ko-KR" sz="1000" dirty="0">
                <a:solidFill>
                  <a:srgbClr val="000000"/>
                </a:solidFill>
              </a:rPr>
              <a:t>. </a:t>
            </a:r>
            <a:r>
              <a:rPr lang="ko-KR" altLang="en-US" sz="1000" dirty="0" smtClean="0">
                <a:solidFill>
                  <a:srgbClr val="000000"/>
                </a:solidFill>
              </a:rPr>
              <a:t>서산시와 태안군의 </a:t>
            </a:r>
            <a:r>
              <a:rPr lang="ko-KR" altLang="en-US" sz="1000" dirty="0">
                <a:solidFill>
                  <a:srgbClr val="000000"/>
                </a:solidFill>
              </a:rPr>
              <a:t>편차가 심함</a:t>
            </a:r>
            <a:endParaRPr lang="en-US" altLang="ko-KR" sz="10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000" dirty="0">
                <a:solidFill>
                  <a:srgbClr val="000000"/>
                </a:solidFill>
              </a:rPr>
              <a:t> </a:t>
            </a:r>
            <a:r>
              <a:rPr lang="ko-KR" altLang="en-US" sz="1000" dirty="0" err="1">
                <a:solidFill>
                  <a:srgbClr val="000000"/>
                </a:solidFill>
              </a:rPr>
              <a:t>의료권</a:t>
            </a:r>
            <a:r>
              <a:rPr lang="ko-KR" altLang="en-US" sz="1000" dirty="0">
                <a:solidFill>
                  <a:srgbClr val="000000"/>
                </a:solidFill>
              </a:rPr>
              <a:t> </a:t>
            </a:r>
            <a:r>
              <a:rPr lang="ko-KR" altLang="en-US" sz="1000" dirty="0" err="1">
                <a:solidFill>
                  <a:srgbClr val="000000"/>
                </a:solidFill>
              </a:rPr>
              <a:t>가임여성인구</a:t>
            </a:r>
            <a:r>
              <a:rPr lang="ko-KR" altLang="en-US" sz="1000" dirty="0">
                <a:solidFill>
                  <a:srgbClr val="000000"/>
                </a:solidFill>
              </a:rPr>
              <a:t> 비율 </a:t>
            </a:r>
            <a:r>
              <a:rPr lang="en-US" altLang="ko-KR" sz="1000" dirty="0" smtClean="0">
                <a:solidFill>
                  <a:srgbClr val="000000"/>
                </a:solidFill>
              </a:rPr>
              <a:t>30.0%</a:t>
            </a:r>
            <a:r>
              <a:rPr lang="ko-KR" altLang="en-US" sz="1000" dirty="0">
                <a:solidFill>
                  <a:srgbClr val="000000"/>
                </a:solidFill>
              </a:rPr>
              <a:t>로 전국이나 </a:t>
            </a:r>
            <a:r>
              <a:rPr lang="ko-KR" altLang="en-US" sz="1000" dirty="0" smtClean="0">
                <a:solidFill>
                  <a:srgbClr val="000000"/>
                </a:solidFill>
              </a:rPr>
              <a:t>충남 </a:t>
            </a:r>
            <a:r>
              <a:rPr lang="ko-KR" altLang="en-US" sz="1000" dirty="0">
                <a:solidFill>
                  <a:srgbClr val="000000"/>
                </a:solidFill>
              </a:rPr>
              <a:t>대비 낮은 수준</a:t>
            </a:r>
            <a:endParaRPr lang="en-US" altLang="ko-KR" sz="10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000" dirty="0">
                <a:solidFill>
                  <a:srgbClr val="000000"/>
                </a:solidFill>
              </a:rPr>
              <a:t> </a:t>
            </a:r>
            <a:r>
              <a:rPr lang="ko-KR" altLang="en-US" sz="1000" dirty="0" err="1">
                <a:solidFill>
                  <a:srgbClr val="000000"/>
                </a:solidFill>
              </a:rPr>
              <a:t>의료권</a:t>
            </a:r>
            <a:r>
              <a:rPr lang="ko-KR" altLang="en-US" sz="1000" dirty="0">
                <a:solidFill>
                  <a:srgbClr val="000000"/>
                </a:solidFill>
              </a:rPr>
              <a:t> 다문화가구 비율 </a:t>
            </a:r>
            <a:r>
              <a:rPr lang="en-US" altLang="ko-KR" sz="1000" dirty="0" smtClean="0">
                <a:solidFill>
                  <a:srgbClr val="000000"/>
                </a:solidFill>
              </a:rPr>
              <a:t>1.65%</a:t>
            </a:r>
            <a:r>
              <a:rPr lang="ko-KR" altLang="en-US" sz="1000" dirty="0">
                <a:solidFill>
                  <a:srgbClr val="000000"/>
                </a:solidFill>
              </a:rPr>
              <a:t>로 전국이나 </a:t>
            </a:r>
            <a:r>
              <a:rPr lang="ko-KR" altLang="en-US" sz="1000" dirty="0" smtClean="0">
                <a:solidFill>
                  <a:srgbClr val="000000"/>
                </a:solidFill>
              </a:rPr>
              <a:t>충남 </a:t>
            </a:r>
            <a:r>
              <a:rPr lang="ko-KR" altLang="en-US" sz="1000" dirty="0">
                <a:solidFill>
                  <a:srgbClr val="000000"/>
                </a:solidFill>
              </a:rPr>
              <a:t>대비 </a:t>
            </a:r>
            <a:r>
              <a:rPr lang="ko-KR" altLang="en-US" sz="1000" dirty="0" smtClean="0">
                <a:solidFill>
                  <a:srgbClr val="000000"/>
                </a:solidFill>
              </a:rPr>
              <a:t>낮은 수준이며</a:t>
            </a:r>
            <a:r>
              <a:rPr lang="en-US" altLang="ko-KR" sz="1000" dirty="0">
                <a:solidFill>
                  <a:srgbClr val="000000"/>
                </a:solidFill>
              </a:rPr>
              <a:t>,</a:t>
            </a:r>
            <a:r>
              <a:rPr lang="ko-KR" altLang="en-US" sz="1000" dirty="0">
                <a:solidFill>
                  <a:srgbClr val="000000"/>
                </a:solidFill>
              </a:rPr>
              <a:t> 중증장애인 등록자 </a:t>
            </a:r>
            <a:r>
              <a:rPr lang="ko-KR" altLang="en-US" sz="1000" dirty="0" smtClean="0">
                <a:solidFill>
                  <a:srgbClr val="000000"/>
                </a:solidFill>
              </a:rPr>
              <a:t>비율 역시 낮음</a:t>
            </a:r>
            <a:endParaRPr lang="en-US" altLang="ko-KR" sz="1000" dirty="0">
              <a:solidFill>
                <a:srgbClr val="323FA0"/>
              </a:solidFill>
            </a:endParaRPr>
          </a:p>
        </p:txBody>
      </p:sp>
      <p:graphicFrame>
        <p:nvGraphicFramePr>
          <p:cNvPr id="11" name="내용 개체 틀 10"/>
          <p:cNvGraphicFramePr>
            <a:graphicFrameLocks noGrp="1"/>
          </p:cNvGraphicFramePr>
          <p:nvPr>
            <p:ph idx="1"/>
          </p:nvPr>
        </p:nvGraphicFramePr>
        <p:xfrm>
          <a:off x="488503" y="2420888"/>
          <a:ext cx="8640960" cy="3816432"/>
        </p:xfrm>
        <a:graphic>
          <a:graphicData uri="http://schemas.openxmlformats.org/drawingml/2006/table">
            <a:tbl>
              <a:tblPr/>
              <a:tblGrid>
                <a:gridCol w="982227"/>
                <a:gridCol w="1495263"/>
                <a:gridCol w="1232694"/>
                <a:gridCol w="1232694"/>
                <a:gridCol w="1232694"/>
                <a:gridCol w="1232694"/>
                <a:gridCol w="1232694"/>
              </a:tblGrid>
              <a:tr h="224496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전국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충남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서산시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태안군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496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인구수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51,141,463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2,047,631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228,253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165,837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62,416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49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노인인구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노인인구수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6,250,986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320,195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40,336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25,115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15,221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4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비율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15.6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496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독거노인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독거노인수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1,066,365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63,907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6,874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4,228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2,646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4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비율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인구대비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4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비율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노인인구대비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49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사망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사망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267,221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13,994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1,551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969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582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4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사망률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(10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만명당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522.5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683.4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679.5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584.3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932.5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496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가임여성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여성인구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25,553,127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1,010,210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111,960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80,979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30,981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496"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인구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가임여성인구수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9,317,505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335,242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33,599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26,377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7,222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4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36.5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33.2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32.6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496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분만 건수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664,329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29,957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1,859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1,486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373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496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다문화가구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총가구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17,339,422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749,035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80,230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58,274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21,956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4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다문화가구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386,977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16,091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1,323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1,109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4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비율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2.23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2.15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1.65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1.90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0.97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496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증증장애인 등록자 비율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0.83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0.88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0.77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0.65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0.89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의료환경분석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내용 개체 틀 2"/>
          <p:cNvSpPr txBox="1">
            <a:spLocks/>
          </p:cNvSpPr>
          <p:nvPr/>
        </p:nvSpPr>
        <p:spPr bwMode="auto">
          <a:xfrm>
            <a:off x="345132" y="980728"/>
            <a:ext cx="9226970" cy="305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174625" indent="-174625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defRPr/>
            </a:pPr>
            <a:r>
              <a:rPr lang="ko-KR" altLang="en-US" sz="1000" b="1" dirty="0">
                <a:solidFill>
                  <a:srgbClr val="3644AC"/>
                </a:solidFill>
                <a:latin typeface="굴림체"/>
                <a:ea typeface="굴림체"/>
              </a:rPr>
              <a:t>● </a:t>
            </a:r>
            <a:r>
              <a:rPr lang="ko-KR" altLang="en-US" sz="1200" b="1" dirty="0">
                <a:solidFill>
                  <a:srgbClr val="3644AC"/>
                </a:solidFill>
              </a:rPr>
              <a:t>공공보건의료사업 영역 </a:t>
            </a:r>
            <a:r>
              <a:rPr lang="en-US" altLang="ko-KR" sz="1200" b="1" dirty="0">
                <a:solidFill>
                  <a:srgbClr val="3644AC"/>
                </a:solidFill>
              </a:rPr>
              <a:t>: </a:t>
            </a:r>
            <a:r>
              <a:rPr lang="ko-KR" altLang="en-US" sz="1200" b="1" dirty="0">
                <a:solidFill>
                  <a:srgbClr val="3644AC"/>
                </a:solidFill>
              </a:rPr>
              <a:t>사회경제적 취약계층 특성 </a:t>
            </a:r>
            <a:endParaRPr lang="en-US" altLang="ko-KR" sz="1200" b="1" dirty="0">
              <a:solidFill>
                <a:srgbClr val="3644AC"/>
              </a:solidFill>
            </a:endParaRPr>
          </a:p>
          <a:p>
            <a:pPr marL="174625" indent="-174625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charset="0"/>
              <a:buNone/>
              <a:defRPr/>
            </a:pPr>
            <a:r>
              <a:rPr lang="en-US" altLang="ko-KR" sz="1200" b="1" dirty="0">
                <a:solidFill>
                  <a:srgbClr val="3644AC"/>
                </a:solidFill>
              </a:rPr>
              <a:t>  </a:t>
            </a:r>
            <a:endParaRPr lang="ko-KR" altLang="en-US" sz="1200" b="1" dirty="0">
              <a:solidFill>
                <a:srgbClr val="3644AC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62523" y="1355626"/>
            <a:ext cx="1014113" cy="6480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수요분석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702606" y="1311738"/>
            <a:ext cx="7352126" cy="688502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000" dirty="0" smtClean="0">
                <a:solidFill>
                  <a:srgbClr val="000000"/>
                </a:solidFill>
              </a:rPr>
              <a:t> </a:t>
            </a:r>
            <a:r>
              <a:rPr lang="ko-KR" altLang="en-US" sz="1000" dirty="0" err="1" smtClean="0">
                <a:solidFill>
                  <a:srgbClr val="000000"/>
                </a:solidFill>
              </a:rPr>
              <a:t>의료권의</a:t>
            </a:r>
            <a:r>
              <a:rPr lang="ko-KR" altLang="en-US" sz="1000" dirty="0" smtClean="0">
                <a:solidFill>
                  <a:srgbClr val="000000"/>
                </a:solidFill>
              </a:rPr>
              <a:t> </a:t>
            </a:r>
            <a:r>
              <a:rPr lang="ko-KR" altLang="en-US" sz="1000" dirty="0" err="1" smtClean="0">
                <a:solidFill>
                  <a:srgbClr val="000000"/>
                </a:solidFill>
              </a:rPr>
              <a:t>국민기초생활수급자</a:t>
            </a:r>
            <a:r>
              <a:rPr lang="ko-KR" altLang="en-US" sz="1000" dirty="0" smtClean="0">
                <a:solidFill>
                  <a:srgbClr val="000000"/>
                </a:solidFill>
              </a:rPr>
              <a:t> 및 건강보험료 </a:t>
            </a:r>
            <a:r>
              <a:rPr lang="en-US" altLang="ko-KR" sz="1000" dirty="0" smtClean="0">
                <a:solidFill>
                  <a:srgbClr val="000000"/>
                </a:solidFill>
              </a:rPr>
              <a:t>1</a:t>
            </a:r>
            <a:r>
              <a:rPr lang="ko-KR" altLang="en-US" sz="1000" dirty="0" err="1" smtClean="0">
                <a:solidFill>
                  <a:srgbClr val="000000"/>
                </a:solidFill>
              </a:rPr>
              <a:t>분위</a:t>
            </a:r>
            <a:r>
              <a:rPr lang="ko-KR" altLang="en-US" sz="1000" dirty="0" smtClean="0">
                <a:solidFill>
                  <a:srgbClr val="000000"/>
                </a:solidFill>
              </a:rPr>
              <a:t> 비율 모두 전국과 충남 대비 낮은 수준임</a:t>
            </a:r>
            <a:endParaRPr lang="en-US" altLang="ko-KR" sz="1000" dirty="0" smtClean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000" dirty="0" smtClean="0">
                <a:solidFill>
                  <a:srgbClr val="000000"/>
                </a:solidFill>
              </a:rPr>
              <a:t> </a:t>
            </a:r>
            <a:r>
              <a:rPr lang="ko-KR" altLang="en-US" sz="1000" dirty="0" smtClean="0">
                <a:solidFill>
                  <a:srgbClr val="000000"/>
                </a:solidFill>
              </a:rPr>
              <a:t>다만</a:t>
            </a:r>
            <a:r>
              <a:rPr lang="en-US" altLang="ko-KR" sz="1000" dirty="0" smtClean="0">
                <a:solidFill>
                  <a:srgbClr val="000000"/>
                </a:solidFill>
              </a:rPr>
              <a:t>, </a:t>
            </a:r>
            <a:r>
              <a:rPr lang="ko-KR" altLang="en-US" sz="1000" dirty="0" smtClean="0">
                <a:solidFill>
                  <a:srgbClr val="000000"/>
                </a:solidFill>
              </a:rPr>
              <a:t>서산시와 태안군의 차이가 있어 태안군이 전반적으로 비율이 높음</a:t>
            </a:r>
            <a:endParaRPr lang="en-US" altLang="ko-KR" sz="1000" dirty="0">
              <a:solidFill>
                <a:srgbClr val="000000"/>
              </a:solidFill>
            </a:endParaRPr>
          </a:p>
        </p:txBody>
      </p:sp>
      <p:graphicFrame>
        <p:nvGraphicFramePr>
          <p:cNvPr id="10" name="내용 개체 틀 9"/>
          <p:cNvGraphicFramePr>
            <a:graphicFrameLocks noGrp="1"/>
          </p:cNvGraphicFramePr>
          <p:nvPr>
            <p:ph idx="1"/>
          </p:nvPr>
        </p:nvGraphicFramePr>
        <p:xfrm>
          <a:off x="704528" y="2276869"/>
          <a:ext cx="8106328" cy="2736306"/>
        </p:xfrm>
        <a:graphic>
          <a:graphicData uri="http://schemas.openxmlformats.org/drawingml/2006/table">
            <a:tbl>
              <a:tblPr/>
              <a:tblGrid>
                <a:gridCol w="1671637"/>
                <a:gridCol w="1068886"/>
                <a:gridCol w="1073161"/>
                <a:gridCol w="1073161"/>
                <a:gridCol w="1073161"/>
                <a:gridCol w="1073161"/>
                <a:gridCol w="1073161"/>
              </a:tblGrid>
              <a:tr h="456051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전국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충남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서산시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태안군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51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인구수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51,141,463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2,047,631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228,253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165,837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62,416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5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국민기초생활수급자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일반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수급자수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1,394,042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58,363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4,290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2,383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1,907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비율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51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소년소녀가장세대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51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건강보험료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분위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하위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20%)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비율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FD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12.5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의료환경분석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내용 개체 틀 2"/>
          <p:cNvSpPr txBox="1">
            <a:spLocks/>
          </p:cNvSpPr>
          <p:nvPr/>
        </p:nvSpPr>
        <p:spPr bwMode="auto">
          <a:xfrm>
            <a:off x="345132" y="980728"/>
            <a:ext cx="9226970" cy="37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174625" indent="-174625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defRPr/>
            </a:pPr>
            <a:r>
              <a:rPr lang="ko-KR" altLang="en-US" sz="1000" b="1" dirty="0">
                <a:solidFill>
                  <a:srgbClr val="3644AC"/>
                </a:solidFill>
                <a:latin typeface="굴림체"/>
                <a:ea typeface="굴림체"/>
              </a:rPr>
              <a:t>● </a:t>
            </a:r>
            <a:r>
              <a:rPr lang="ko-KR" altLang="en-US" sz="1200" b="1" dirty="0">
                <a:solidFill>
                  <a:srgbClr val="3644AC"/>
                </a:solidFill>
              </a:rPr>
              <a:t>공공보건의료사업 영역 </a:t>
            </a:r>
            <a:r>
              <a:rPr lang="en-US" altLang="ko-KR" sz="1200" b="1" dirty="0">
                <a:solidFill>
                  <a:srgbClr val="3644AC"/>
                </a:solidFill>
              </a:rPr>
              <a:t>: </a:t>
            </a:r>
            <a:r>
              <a:rPr lang="ko-KR" altLang="en-US" sz="1200" b="1" dirty="0">
                <a:solidFill>
                  <a:srgbClr val="3644AC"/>
                </a:solidFill>
              </a:rPr>
              <a:t>만성질환 특성 </a:t>
            </a:r>
            <a:endParaRPr lang="en-US" altLang="ko-KR" sz="1200" b="1" dirty="0">
              <a:solidFill>
                <a:srgbClr val="3644AC"/>
              </a:solidFill>
            </a:endParaRPr>
          </a:p>
          <a:p>
            <a:pPr marL="174625" indent="-174625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charset="0"/>
              <a:buNone/>
              <a:defRPr/>
            </a:pPr>
            <a:r>
              <a:rPr lang="en-US" altLang="ko-KR" sz="1200" b="1" dirty="0">
                <a:solidFill>
                  <a:srgbClr val="3644AC"/>
                </a:solidFill>
              </a:rPr>
              <a:t>  </a:t>
            </a:r>
            <a:endParaRPr lang="ko-KR" altLang="en-US" sz="1200" b="1" dirty="0">
              <a:solidFill>
                <a:srgbClr val="3644AC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62523" y="1428736"/>
            <a:ext cx="1014113" cy="5035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수요분석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702571" y="1340768"/>
            <a:ext cx="7996608" cy="648072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000" dirty="0">
                <a:solidFill>
                  <a:srgbClr val="000000"/>
                </a:solidFill>
              </a:rPr>
              <a:t> 만성질환 </a:t>
            </a:r>
            <a:r>
              <a:rPr lang="ko-KR" altLang="en-US" sz="1000" dirty="0" err="1" smtClean="0">
                <a:solidFill>
                  <a:srgbClr val="000000"/>
                </a:solidFill>
              </a:rPr>
              <a:t>진단율</a:t>
            </a:r>
            <a:r>
              <a:rPr lang="ko-KR" altLang="en-US" sz="1000" dirty="0" smtClean="0">
                <a:solidFill>
                  <a:srgbClr val="000000"/>
                </a:solidFill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</a:rPr>
              <a:t>: </a:t>
            </a:r>
            <a:r>
              <a:rPr lang="ko-KR" altLang="en-US" sz="1000" dirty="0" smtClean="0">
                <a:solidFill>
                  <a:srgbClr val="000000"/>
                </a:solidFill>
              </a:rPr>
              <a:t>충남의 만성질환 </a:t>
            </a:r>
            <a:r>
              <a:rPr lang="ko-KR" altLang="en-US" sz="1000" dirty="0" err="1" smtClean="0">
                <a:solidFill>
                  <a:srgbClr val="000000"/>
                </a:solidFill>
              </a:rPr>
              <a:t>진단율이</a:t>
            </a:r>
            <a:r>
              <a:rPr lang="ko-KR" altLang="en-US" sz="1000" dirty="0" smtClean="0">
                <a:solidFill>
                  <a:srgbClr val="000000"/>
                </a:solidFill>
              </a:rPr>
              <a:t> 타 광역 </a:t>
            </a:r>
            <a:r>
              <a:rPr lang="ko-KR" altLang="en-US" sz="1000" dirty="0" err="1" smtClean="0">
                <a:solidFill>
                  <a:srgbClr val="000000"/>
                </a:solidFill>
              </a:rPr>
              <a:t>지자체</a:t>
            </a:r>
            <a:r>
              <a:rPr lang="ko-KR" altLang="en-US" sz="1000" dirty="0" smtClean="0">
                <a:solidFill>
                  <a:srgbClr val="000000"/>
                </a:solidFill>
              </a:rPr>
              <a:t> 대비 높은 수준이며</a:t>
            </a:r>
            <a:r>
              <a:rPr lang="en-US" altLang="ko-KR" sz="1000" dirty="0" smtClean="0">
                <a:solidFill>
                  <a:srgbClr val="000000"/>
                </a:solidFill>
              </a:rPr>
              <a:t>, </a:t>
            </a:r>
            <a:r>
              <a:rPr lang="ko-KR" altLang="en-US" sz="1000" dirty="0" err="1" smtClean="0">
                <a:solidFill>
                  <a:srgbClr val="000000"/>
                </a:solidFill>
              </a:rPr>
              <a:t>의료권은</a:t>
            </a:r>
            <a:r>
              <a:rPr lang="ko-KR" altLang="en-US" sz="1000" dirty="0" smtClean="0">
                <a:solidFill>
                  <a:srgbClr val="000000"/>
                </a:solidFill>
              </a:rPr>
              <a:t> 관절염에서 태안군이 충남 대비 높음</a:t>
            </a:r>
            <a:endParaRPr lang="en-US" altLang="ko-KR" sz="10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000" dirty="0">
                <a:solidFill>
                  <a:srgbClr val="000000"/>
                </a:solidFill>
              </a:rPr>
              <a:t> </a:t>
            </a:r>
            <a:r>
              <a:rPr lang="ko-KR" altLang="en-US" sz="1000" dirty="0">
                <a:solidFill>
                  <a:srgbClr val="000000"/>
                </a:solidFill>
              </a:rPr>
              <a:t>만성질환 </a:t>
            </a:r>
            <a:r>
              <a:rPr lang="ko-KR" altLang="en-US" sz="1000" dirty="0" err="1" smtClean="0">
                <a:solidFill>
                  <a:srgbClr val="000000"/>
                </a:solidFill>
              </a:rPr>
              <a:t>미치료율</a:t>
            </a:r>
            <a:r>
              <a:rPr lang="ko-KR" altLang="en-US" sz="1000" dirty="0" smtClean="0">
                <a:solidFill>
                  <a:srgbClr val="000000"/>
                </a:solidFill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</a:rPr>
              <a:t>: </a:t>
            </a:r>
            <a:r>
              <a:rPr lang="ko-KR" altLang="en-US" sz="1000" dirty="0" err="1" smtClean="0">
                <a:solidFill>
                  <a:srgbClr val="000000"/>
                </a:solidFill>
              </a:rPr>
              <a:t>미치료율은</a:t>
            </a:r>
            <a:r>
              <a:rPr lang="ko-KR" altLang="en-US" sz="1000" dirty="0" smtClean="0">
                <a:solidFill>
                  <a:srgbClr val="000000"/>
                </a:solidFill>
              </a:rPr>
              <a:t> </a:t>
            </a:r>
            <a:r>
              <a:rPr lang="ko-KR" altLang="en-US" sz="1000" dirty="0" err="1" smtClean="0">
                <a:solidFill>
                  <a:srgbClr val="000000"/>
                </a:solidFill>
              </a:rPr>
              <a:t>의료권이</a:t>
            </a:r>
            <a:r>
              <a:rPr lang="ko-KR" altLang="en-US" sz="1000" dirty="0" smtClean="0">
                <a:solidFill>
                  <a:srgbClr val="000000"/>
                </a:solidFill>
              </a:rPr>
              <a:t> 비교적 낮음</a:t>
            </a:r>
            <a:r>
              <a:rPr lang="en-US" altLang="ko-KR" sz="1000" dirty="0" smtClean="0">
                <a:solidFill>
                  <a:srgbClr val="000000"/>
                </a:solidFill>
              </a:rPr>
              <a:t>(</a:t>
            </a:r>
            <a:r>
              <a:rPr lang="ko-KR" altLang="en-US" sz="1000" dirty="0" smtClean="0">
                <a:solidFill>
                  <a:srgbClr val="000000"/>
                </a:solidFill>
              </a:rPr>
              <a:t>특히</a:t>
            </a:r>
            <a:r>
              <a:rPr lang="en-US" altLang="ko-KR" sz="1000" dirty="0" smtClean="0">
                <a:solidFill>
                  <a:srgbClr val="000000"/>
                </a:solidFill>
              </a:rPr>
              <a:t>, </a:t>
            </a:r>
            <a:r>
              <a:rPr lang="ko-KR" altLang="en-US" sz="1000" dirty="0" smtClean="0">
                <a:solidFill>
                  <a:srgbClr val="000000"/>
                </a:solidFill>
              </a:rPr>
              <a:t>태안군이 낮음</a:t>
            </a:r>
            <a:r>
              <a:rPr lang="en-US" altLang="ko-KR" sz="1000" dirty="0" smtClean="0">
                <a:solidFill>
                  <a:srgbClr val="000000"/>
                </a:solidFill>
              </a:rPr>
              <a:t>)</a:t>
            </a:r>
            <a:endParaRPr lang="en-US" altLang="ko-KR" sz="1000" dirty="0">
              <a:solidFill>
                <a:srgbClr val="323FA0"/>
              </a:solidFill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776536" y="2060848"/>
          <a:ext cx="6480722" cy="4248468"/>
        </p:xfrm>
        <a:graphic>
          <a:graphicData uri="http://schemas.openxmlformats.org/drawingml/2006/table">
            <a:tbl>
              <a:tblPr/>
              <a:tblGrid>
                <a:gridCol w="1407146"/>
                <a:gridCol w="1268394"/>
                <a:gridCol w="1268394"/>
                <a:gridCol w="1268394"/>
                <a:gridCol w="1268394"/>
              </a:tblGrid>
              <a:tr h="20230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만성질환 진단율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미치료율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023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당뇨병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고혈압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관절염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23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서울특별시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23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부산광역시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17.9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23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대구광역시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18.6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23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인천광역시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23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광주광역시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17.6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23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대전광역시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18.5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23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울산광역시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17.3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23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세종특별자치시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20.7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23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경기도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19.0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23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강원도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20.7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23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충청북도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24.1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23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충청남도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23.7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15.2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2023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서산시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14.5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2023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태안군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2023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전라북도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11.6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23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전라남도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12.3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23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경상북도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12.4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23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경상남도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13.3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23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제주특별자치도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16.0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의료환경분석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내용 개체 틀 2"/>
          <p:cNvSpPr txBox="1">
            <a:spLocks/>
          </p:cNvSpPr>
          <p:nvPr/>
        </p:nvSpPr>
        <p:spPr bwMode="auto">
          <a:xfrm>
            <a:off x="345132" y="857232"/>
            <a:ext cx="9226970" cy="37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174625" indent="-174625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defRPr/>
            </a:pPr>
            <a:r>
              <a:rPr lang="ko-KR" altLang="en-US" sz="1000" b="1" dirty="0">
                <a:solidFill>
                  <a:srgbClr val="3644AC"/>
                </a:solidFill>
                <a:latin typeface="굴림체"/>
                <a:ea typeface="굴림체"/>
              </a:rPr>
              <a:t>● </a:t>
            </a:r>
            <a:r>
              <a:rPr lang="ko-KR" altLang="en-US" sz="1200" b="1" dirty="0">
                <a:solidFill>
                  <a:srgbClr val="3644AC"/>
                </a:solidFill>
              </a:rPr>
              <a:t>공공보건의료사업 영역 </a:t>
            </a:r>
            <a:r>
              <a:rPr lang="en-US" altLang="ko-KR" sz="1200" b="1" dirty="0">
                <a:solidFill>
                  <a:srgbClr val="3644AC"/>
                </a:solidFill>
              </a:rPr>
              <a:t>: </a:t>
            </a:r>
            <a:r>
              <a:rPr lang="ko-KR" altLang="en-US" sz="1200" b="1" dirty="0" err="1">
                <a:solidFill>
                  <a:srgbClr val="3644AC"/>
                </a:solidFill>
              </a:rPr>
              <a:t>사망원인별</a:t>
            </a:r>
            <a:r>
              <a:rPr lang="ko-KR" altLang="en-US" sz="1200" b="1" dirty="0">
                <a:solidFill>
                  <a:srgbClr val="3644AC"/>
                </a:solidFill>
              </a:rPr>
              <a:t> 사망률</a:t>
            </a:r>
            <a:endParaRPr lang="en-US" altLang="ko-KR" sz="1200" b="1" dirty="0">
              <a:solidFill>
                <a:srgbClr val="3644AC"/>
              </a:solidFill>
            </a:endParaRPr>
          </a:p>
          <a:p>
            <a:pPr marL="174625" indent="-174625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charset="0"/>
              <a:buNone/>
              <a:defRPr/>
            </a:pPr>
            <a:r>
              <a:rPr lang="en-US" altLang="ko-KR" sz="1200" b="1" dirty="0">
                <a:solidFill>
                  <a:srgbClr val="3644AC"/>
                </a:solidFill>
              </a:rPr>
              <a:t>  </a:t>
            </a:r>
            <a:endParaRPr lang="ko-KR" altLang="en-US" sz="1200" b="1" dirty="0">
              <a:solidFill>
                <a:srgbClr val="3644AC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64312" y="1321350"/>
            <a:ext cx="1014113" cy="4514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수요분석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470397" y="1209292"/>
            <a:ext cx="7996608" cy="648072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000" dirty="0">
                <a:solidFill>
                  <a:srgbClr val="000000"/>
                </a:solidFill>
              </a:rPr>
              <a:t> </a:t>
            </a:r>
            <a:r>
              <a:rPr lang="ko-KR" altLang="en-US" sz="1000" dirty="0" err="1" smtClean="0">
                <a:solidFill>
                  <a:srgbClr val="000000"/>
                </a:solidFill>
              </a:rPr>
              <a:t>의료권</a:t>
            </a:r>
            <a:r>
              <a:rPr lang="ko-KR" altLang="en-US" sz="1000" dirty="0" smtClean="0">
                <a:solidFill>
                  <a:srgbClr val="000000"/>
                </a:solidFill>
              </a:rPr>
              <a:t> 내 태안군 사망률은 전국</a:t>
            </a:r>
            <a:r>
              <a:rPr lang="en-US" altLang="ko-KR" sz="1000" dirty="0" smtClean="0">
                <a:solidFill>
                  <a:srgbClr val="000000"/>
                </a:solidFill>
              </a:rPr>
              <a:t>, </a:t>
            </a:r>
            <a:r>
              <a:rPr lang="ko-KR" altLang="en-US" sz="1000" dirty="0" smtClean="0">
                <a:solidFill>
                  <a:srgbClr val="000000"/>
                </a:solidFill>
              </a:rPr>
              <a:t>충남 대비 높은 반면</a:t>
            </a:r>
            <a:r>
              <a:rPr lang="en-US" altLang="ko-KR" sz="1000" dirty="0" smtClean="0">
                <a:solidFill>
                  <a:srgbClr val="000000"/>
                </a:solidFill>
              </a:rPr>
              <a:t>,</a:t>
            </a:r>
            <a:r>
              <a:rPr lang="ko-KR" altLang="en-US" sz="1000" dirty="0" smtClean="0">
                <a:solidFill>
                  <a:srgbClr val="000000"/>
                </a:solidFill>
              </a:rPr>
              <a:t> 서산시는 비교적 낮음</a:t>
            </a:r>
            <a:endParaRPr lang="en-US" altLang="ko-KR" sz="10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000" dirty="0">
                <a:solidFill>
                  <a:srgbClr val="000000"/>
                </a:solidFill>
              </a:rPr>
              <a:t> </a:t>
            </a:r>
            <a:r>
              <a:rPr lang="ko-KR" altLang="en-US" sz="1000" dirty="0" err="1">
                <a:solidFill>
                  <a:srgbClr val="000000"/>
                </a:solidFill>
              </a:rPr>
              <a:t>의료권의</a:t>
            </a:r>
            <a:r>
              <a:rPr lang="ko-KR" altLang="en-US" sz="1000" dirty="0">
                <a:solidFill>
                  <a:srgbClr val="000000"/>
                </a:solidFill>
              </a:rPr>
              <a:t> 높은 사망원인은 </a:t>
            </a:r>
            <a:r>
              <a:rPr lang="ko-KR" altLang="en-US" sz="1000" dirty="0" err="1" smtClean="0">
                <a:solidFill>
                  <a:srgbClr val="000000"/>
                </a:solidFill>
              </a:rPr>
              <a:t>신생물</a:t>
            </a:r>
            <a:r>
              <a:rPr lang="en-US" altLang="ko-KR" sz="1000" dirty="0" smtClean="0">
                <a:solidFill>
                  <a:srgbClr val="000000"/>
                </a:solidFill>
              </a:rPr>
              <a:t>&gt; </a:t>
            </a:r>
            <a:r>
              <a:rPr lang="ko-KR" altLang="en-US" sz="1000" dirty="0" smtClean="0">
                <a:solidFill>
                  <a:srgbClr val="000000"/>
                </a:solidFill>
              </a:rPr>
              <a:t>질병이환 및 사망의 외인</a:t>
            </a:r>
            <a:r>
              <a:rPr lang="en-US" altLang="ko-KR" sz="1000" dirty="0" smtClean="0">
                <a:solidFill>
                  <a:srgbClr val="000000"/>
                </a:solidFill>
              </a:rPr>
              <a:t>&gt; </a:t>
            </a:r>
            <a:r>
              <a:rPr lang="ko-KR" altLang="en-US" sz="1000" dirty="0" smtClean="0">
                <a:solidFill>
                  <a:srgbClr val="000000"/>
                </a:solidFill>
              </a:rPr>
              <a:t>순환기계통 </a:t>
            </a:r>
            <a:r>
              <a:rPr lang="en-US" altLang="ko-KR" sz="1000" dirty="0" smtClean="0">
                <a:solidFill>
                  <a:srgbClr val="000000"/>
                </a:solidFill>
              </a:rPr>
              <a:t>&gt; </a:t>
            </a:r>
            <a:r>
              <a:rPr lang="ko-KR" altLang="en-US" sz="1000" dirty="0" smtClean="0">
                <a:solidFill>
                  <a:srgbClr val="000000"/>
                </a:solidFill>
              </a:rPr>
              <a:t>달리 분류되지 않은 증상 징후 순으로 나타남</a:t>
            </a:r>
            <a:endParaRPr lang="en-US" altLang="ko-KR" sz="1000" dirty="0">
              <a:solidFill>
                <a:srgbClr val="000000"/>
              </a:solidFill>
            </a:endParaRPr>
          </a:p>
        </p:txBody>
      </p:sp>
      <p:graphicFrame>
        <p:nvGraphicFramePr>
          <p:cNvPr id="16" name="내용 개체 틀 15"/>
          <p:cNvGraphicFramePr>
            <a:graphicFrameLocks noGrp="1"/>
          </p:cNvGraphicFramePr>
          <p:nvPr>
            <p:ph idx="1"/>
          </p:nvPr>
        </p:nvGraphicFramePr>
        <p:xfrm>
          <a:off x="632520" y="2060848"/>
          <a:ext cx="8712968" cy="4320477"/>
        </p:xfrm>
        <a:graphic>
          <a:graphicData uri="http://schemas.openxmlformats.org/drawingml/2006/table">
            <a:tbl>
              <a:tblPr/>
              <a:tblGrid>
                <a:gridCol w="4536504"/>
                <a:gridCol w="1044116"/>
                <a:gridCol w="1044116"/>
                <a:gridCol w="1044116"/>
                <a:gridCol w="1044116"/>
              </a:tblGrid>
              <a:tr h="205737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사망원인별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(50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항목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전국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충남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서산시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태안군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계</a:t>
                      </a:r>
                    </a:p>
                  </a:txBody>
                  <a:tcPr marL="7200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392.2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406.7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364.5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417.0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신생물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C00-D48)</a:t>
                      </a:r>
                    </a:p>
                  </a:txBody>
                  <a:tcPr marL="7200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112.7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113.9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101.4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118.1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순환기계통의 질환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(I00-I99)</a:t>
                      </a:r>
                    </a:p>
                  </a:txBody>
                  <a:tcPr marL="7200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82.9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74.7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57.5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74.3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질병이환 및 사망의 외인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(V01-Y89)</a:t>
                      </a:r>
                    </a:p>
                  </a:txBody>
                  <a:tcPr marL="7200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52.6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67.6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74.8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81.2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달리 분류되지 않은 증상 징후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(R00-R99)</a:t>
                      </a:r>
                    </a:p>
                  </a:txBody>
                  <a:tcPr marL="7200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34.4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42.4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47.3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호흡기계통의 질환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(J00-J98)</a:t>
                      </a:r>
                    </a:p>
                  </a:txBody>
                  <a:tcPr marL="7200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30.8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33.4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38.6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소화기계통의 질환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(K00-K92)</a:t>
                      </a:r>
                    </a:p>
                  </a:txBody>
                  <a:tcPr marL="7200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17.1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19.9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24.4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내분비 영양 및 대사 질환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(E00-E88)</a:t>
                      </a:r>
                    </a:p>
                  </a:txBody>
                  <a:tcPr marL="7200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18.0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16.1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특정 감염성 및 기생충성 질환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(A00-B99)</a:t>
                      </a:r>
                    </a:p>
                  </a:txBody>
                  <a:tcPr marL="7200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10.2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10.9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신경계통의 질환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(G00-G98)</a:t>
                      </a:r>
                    </a:p>
                  </a:txBody>
                  <a:tcPr marL="7200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11.5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9.9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정신 및 행동장애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(F01-F99)</a:t>
                      </a:r>
                    </a:p>
                  </a:txBody>
                  <a:tcPr marL="7200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7.5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6.7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비뇨생식기계통의 질환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(N00-N98)</a:t>
                      </a:r>
                    </a:p>
                  </a:txBody>
                  <a:tcPr marL="7200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7.7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5.1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근육골격계통 및 결합 조직의 질환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(M00-M99)</a:t>
                      </a:r>
                    </a:p>
                  </a:txBody>
                  <a:tcPr marL="7200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2.5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1.7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출생전후기에 기원한 특정병태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(P00-P96)</a:t>
                      </a:r>
                    </a:p>
                  </a:txBody>
                  <a:tcPr marL="7200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1.5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1.6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선천 기형 변형 및 염색체 이상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(Q00-Q99)</a:t>
                      </a:r>
                    </a:p>
                  </a:txBody>
                  <a:tcPr marL="7200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1.3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혈액 및 조혈기관질환과 면역기전을 침범하는 특정장애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(D50-D89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7200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0.9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0.9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피부 및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피부밑조직의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질환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(L00-L98)</a:t>
                      </a:r>
                    </a:p>
                  </a:txBody>
                  <a:tcPr marL="7200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0.6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0.6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임신 출산 및 산후기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(O00-O99)</a:t>
                      </a:r>
                    </a:p>
                  </a:txBody>
                  <a:tcPr marL="7200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0.1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0.1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눈 및 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눈부속기의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질환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(H00-H57)</a:t>
                      </a:r>
                    </a:p>
                  </a:txBody>
                  <a:tcPr marL="7200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귀 및 꼭지돌기의 질환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(H60-H93)</a:t>
                      </a:r>
                    </a:p>
                  </a:txBody>
                  <a:tcPr marL="7200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의료환경분석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4" name="내용 개체 틀 2"/>
          <p:cNvSpPr>
            <a:spLocks noGrp="1"/>
          </p:cNvSpPr>
          <p:nvPr>
            <p:ph idx="1"/>
          </p:nvPr>
        </p:nvSpPr>
        <p:spPr>
          <a:xfrm>
            <a:off x="345132" y="980728"/>
            <a:ext cx="9226970" cy="5040560"/>
          </a:xfrm>
        </p:spPr>
        <p:txBody>
          <a:bodyPr/>
          <a:lstStyle/>
          <a:p>
            <a:r>
              <a:rPr lang="ko-KR" altLang="en-US" dirty="0" err="1" smtClean="0"/>
              <a:t>의료권</a:t>
            </a:r>
            <a:r>
              <a:rPr lang="ko-KR" altLang="en-US" dirty="0" smtClean="0"/>
              <a:t> 내 </a:t>
            </a:r>
            <a:r>
              <a:rPr lang="ko-KR" altLang="en-US" dirty="0" err="1" smtClean="0"/>
              <a:t>병원급</a:t>
            </a:r>
            <a:r>
              <a:rPr lang="ko-KR" altLang="en-US" dirty="0" smtClean="0"/>
              <a:t> 이상 의료기관은 서산의료원 포함 </a:t>
            </a:r>
            <a:r>
              <a:rPr lang="en-US" altLang="ko-KR" dirty="0" smtClean="0"/>
              <a:t>2</a:t>
            </a:r>
            <a:r>
              <a:rPr lang="ko-KR" altLang="en-US" dirty="0" smtClean="0"/>
              <a:t>개소이며 모두 종합병원임 </a:t>
            </a:r>
            <a:r>
              <a:rPr lang="en-US" altLang="ko-KR" dirty="0" smtClean="0"/>
              <a:t>(</a:t>
            </a:r>
            <a:r>
              <a:rPr lang="ko-KR" altLang="en-US" dirty="0" smtClean="0"/>
              <a:t>서산중앙병원 </a:t>
            </a:r>
            <a:r>
              <a:rPr lang="en-US" altLang="ko-KR" dirty="0" smtClean="0"/>
              <a:t>299</a:t>
            </a:r>
            <a:r>
              <a:rPr lang="ko-KR" altLang="en-US" dirty="0" smtClean="0"/>
              <a:t>병상</a:t>
            </a:r>
            <a:r>
              <a:rPr lang="en-US" altLang="ko-KR" dirty="0" smtClean="0"/>
              <a:t>)</a:t>
            </a:r>
          </a:p>
          <a:p>
            <a:pPr>
              <a:buNone/>
            </a:pPr>
            <a:r>
              <a:rPr lang="en-US" altLang="ko-KR" b="0" dirty="0" smtClean="0">
                <a:solidFill>
                  <a:schemeClr val="tx1"/>
                </a:solidFill>
              </a:rPr>
              <a:t>   </a:t>
            </a:r>
            <a:r>
              <a:rPr lang="ko-KR" altLang="en-US" b="0" dirty="0" err="1" smtClean="0">
                <a:solidFill>
                  <a:schemeClr val="tx1"/>
                </a:solidFill>
              </a:rPr>
              <a:t>의료권에</a:t>
            </a:r>
            <a:r>
              <a:rPr lang="ko-KR" altLang="en-US" b="0" dirty="0" smtClean="0">
                <a:solidFill>
                  <a:schemeClr val="tx1"/>
                </a:solidFill>
              </a:rPr>
              <a:t> 해당하는 태안군은 </a:t>
            </a:r>
            <a:r>
              <a:rPr lang="ko-KR" altLang="en-US" b="0" dirty="0" err="1" smtClean="0">
                <a:solidFill>
                  <a:schemeClr val="tx1"/>
                </a:solidFill>
              </a:rPr>
              <a:t>병원급</a:t>
            </a:r>
            <a:r>
              <a:rPr lang="ko-KR" altLang="en-US" b="0" dirty="0" smtClean="0">
                <a:solidFill>
                  <a:schemeClr val="tx1"/>
                </a:solidFill>
              </a:rPr>
              <a:t> 이상 기관이 전무한 상황임</a:t>
            </a:r>
            <a:endParaRPr lang="en-US" altLang="ko-KR" b="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altLang="ko-KR" b="0" dirty="0" smtClean="0">
                <a:solidFill>
                  <a:schemeClr val="tx1"/>
                </a:solidFill>
              </a:rPr>
              <a:t>   </a:t>
            </a:r>
            <a:r>
              <a:rPr lang="ko-KR" altLang="en-US" b="0" dirty="0" err="1" smtClean="0">
                <a:solidFill>
                  <a:schemeClr val="tx1"/>
                </a:solidFill>
              </a:rPr>
              <a:t>의료권의</a:t>
            </a:r>
            <a:r>
              <a:rPr lang="ko-KR" altLang="en-US" b="0" dirty="0" smtClean="0">
                <a:solidFill>
                  <a:schemeClr val="tx1"/>
                </a:solidFill>
              </a:rPr>
              <a:t> 인구 </a:t>
            </a:r>
            <a:r>
              <a:rPr lang="en-US" altLang="ko-KR" b="0" dirty="0" smtClean="0">
                <a:solidFill>
                  <a:schemeClr val="tx1"/>
                </a:solidFill>
              </a:rPr>
              <a:t>10</a:t>
            </a:r>
            <a:r>
              <a:rPr lang="ko-KR" altLang="en-US" b="0" dirty="0" err="1" smtClean="0">
                <a:solidFill>
                  <a:schemeClr val="tx1"/>
                </a:solidFill>
              </a:rPr>
              <a:t>만명당</a:t>
            </a:r>
            <a:r>
              <a:rPr lang="ko-KR" altLang="en-US" b="0" dirty="0" smtClean="0">
                <a:solidFill>
                  <a:schemeClr val="tx1"/>
                </a:solidFill>
              </a:rPr>
              <a:t> </a:t>
            </a:r>
            <a:r>
              <a:rPr lang="ko-KR" altLang="en-US" b="0" dirty="0" err="1" smtClean="0">
                <a:solidFill>
                  <a:schemeClr val="tx1"/>
                </a:solidFill>
              </a:rPr>
              <a:t>병원급</a:t>
            </a:r>
            <a:r>
              <a:rPr lang="ko-KR" altLang="en-US" b="0" dirty="0" smtClean="0">
                <a:solidFill>
                  <a:schemeClr val="tx1"/>
                </a:solidFill>
              </a:rPr>
              <a:t> 이상 병상 과부족 지역으로 서산의료원이 지역 내 </a:t>
            </a:r>
            <a:r>
              <a:rPr lang="ko-KR" altLang="en-US" b="0" dirty="0" err="1" smtClean="0">
                <a:solidFill>
                  <a:schemeClr val="tx1"/>
                </a:solidFill>
              </a:rPr>
              <a:t>의료안전망</a:t>
            </a:r>
            <a:r>
              <a:rPr lang="ko-KR" altLang="en-US" b="0" dirty="0" smtClean="0">
                <a:solidFill>
                  <a:schemeClr val="tx1"/>
                </a:solidFill>
              </a:rPr>
              <a:t> 역할 수행</a:t>
            </a:r>
            <a:endParaRPr lang="ko-KR" altLang="en-US" b="0" dirty="0">
              <a:solidFill>
                <a:schemeClr val="tx1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40534" y="1988840"/>
            <a:ext cx="1014113" cy="648072"/>
          </a:xfrm>
          <a:prstGeom prst="rect">
            <a:avLst/>
          </a:prstGeom>
          <a:solidFill>
            <a:srgbClr val="F9DA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공급분석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832653" y="1979315"/>
            <a:ext cx="6786754" cy="648072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ko-KR" altLang="en-US" sz="1200" dirty="0">
                <a:solidFill>
                  <a:srgbClr val="000000"/>
                </a:solidFill>
              </a:rPr>
              <a:t>의료시설 현황</a:t>
            </a:r>
            <a:r>
              <a:rPr lang="en-US" altLang="ko-KR" sz="1200" dirty="0">
                <a:solidFill>
                  <a:srgbClr val="000000"/>
                </a:solidFill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</a:rPr>
              <a:t>의료기관수</a:t>
            </a:r>
            <a:r>
              <a:rPr lang="en-US" altLang="ko-KR" sz="1200" dirty="0">
                <a:solidFill>
                  <a:srgbClr val="000000"/>
                </a:solidFill>
              </a:rPr>
              <a:t>(</a:t>
            </a:r>
            <a:r>
              <a:rPr lang="ko-KR" altLang="en-US" sz="1200" dirty="0">
                <a:solidFill>
                  <a:srgbClr val="000000"/>
                </a:solidFill>
              </a:rPr>
              <a:t>종별</a:t>
            </a:r>
            <a:r>
              <a:rPr lang="en-US" altLang="ko-KR" sz="1200">
                <a:solidFill>
                  <a:srgbClr val="000000"/>
                </a:solidFill>
              </a:rPr>
              <a:t>), </a:t>
            </a:r>
            <a:r>
              <a:rPr lang="ko-KR" altLang="en-US" sz="1200">
                <a:solidFill>
                  <a:srgbClr val="000000"/>
                </a:solidFill>
              </a:rPr>
              <a:t>병상수</a:t>
            </a:r>
            <a:endParaRPr lang="en-US" altLang="ko-KR" sz="1200">
              <a:solidFill>
                <a:srgbClr val="000000"/>
              </a:solidFill>
            </a:endParaRPr>
          </a:p>
          <a:p>
            <a:r>
              <a:rPr lang="en-US" altLang="ko-KR" sz="1200">
                <a:solidFill>
                  <a:srgbClr val="323FA0"/>
                </a:solidFill>
              </a:rPr>
              <a:t>→ </a:t>
            </a:r>
            <a:r>
              <a:rPr lang="ko-KR" altLang="en-US" sz="1200">
                <a:solidFill>
                  <a:srgbClr val="323FA0"/>
                </a:solidFill>
              </a:rPr>
              <a:t>건강보험심사평가원</a:t>
            </a:r>
            <a:endParaRPr lang="en-US" altLang="ko-KR" sz="1200" dirty="0">
              <a:solidFill>
                <a:srgbClr val="323FA0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72480" y="2996952"/>
            <a:ext cx="9361040" cy="309634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20" name="오각형 19"/>
          <p:cNvSpPr/>
          <p:nvPr/>
        </p:nvSpPr>
        <p:spPr>
          <a:xfrm>
            <a:off x="272480" y="2780928"/>
            <a:ext cx="9361040" cy="288032"/>
          </a:xfrm>
          <a:prstGeom prst="homePlate">
            <a:avLst>
              <a:gd name="adj" fmla="val 0"/>
            </a:avLst>
          </a:prstGeom>
          <a:solidFill>
            <a:srgbClr val="388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>
                <a:solidFill>
                  <a:srgbClr val="FFFFFF"/>
                </a:solidFill>
              </a:rPr>
              <a:t>의료권</a:t>
            </a:r>
            <a:r>
              <a:rPr lang="ko-KR" altLang="en-US" sz="1000" b="1" dirty="0">
                <a:solidFill>
                  <a:srgbClr val="FFFFFF"/>
                </a:solidFill>
              </a:rPr>
              <a:t> 의료기관 공급 현황 </a:t>
            </a:r>
            <a:r>
              <a:rPr lang="en-US" altLang="ko-KR" sz="1000" b="1" dirty="0">
                <a:solidFill>
                  <a:srgbClr val="FFFFFF"/>
                </a:solidFill>
              </a:rPr>
              <a:t>(</a:t>
            </a:r>
            <a:r>
              <a:rPr lang="en-US" altLang="ko-KR" sz="1000" b="1" dirty="0" smtClean="0">
                <a:solidFill>
                  <a:srgbClr val="FFFFFF"/>
                </a:solidFill>
              </a:rPr>
              <a:t>2014</a:t>
            </a:r>
            <a:r>
              <a:rPr lang="ko-KR" altLang="en-US" sz="1000" b="1" dirty="0" smtClean="0">
                <a:solidFill>
                  <a:srgbClr val="FFFFFF"/>
                </a:solidFill>
              </a:rPr>
              <a:t>년 </a:t>
            </a:r>
            <a:r>
              <a:rPr lang="en-US" altLang="ko-KR" sz="1000" b="1" dirty="0" smtClean="0">
                <a:solidFill>
                  <a:srgbClr val="FFFFFF"/>
                </a:solidFill>
              </a:rPr>
              <a:t>6</a:t>
            </a:r>
            <a:r>
              <a:rPr lang="ko-KR" altLang="en-US" sz="1000" b="1" dirty="0" smtClean="0">
                <a:solidFill>
                  <a:srgbClr val="FFFFFF"/>
                </a:solidFill>
              </a:rPr>
              <a:t>월</a:t>
            </a:r>
            <a:r>
              <a:rPr lang="en-US" altLang="ko-KR" sz="1000" b="1" dirty="0">
                <a:solidFill>
                  <a:srgbClr val="FFFFFF"/>
                </a:solidFill>
              </a:rPr>
              <a:t>)</a:t>
            </a:r>
            <a:endParaRPr lang="ko-KR" altLang="en-US" sz="1000" b="1" dirty="0">
              <a:solidFill>
                <a:srgbClr val="FFFF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8497" y="3356998"/>
            <a:ext cx="13773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>
                <a:solidFill>
                  <a:srgbClr val="000000"/>
                </a:solidFill>
              </a:rPr>
              <a:t>[</a:t>
            </a:r>
            <a:r>
              <a:rPr lang="ko-KR" altLang="en-US" sz="1000">
                <a:solidFill>
                  <a:srgbClr val="000000"/>
                </a:solidFill>
              </a:rPr>
              <a:t>의료기관 종별 현황</a:t>
            </a:r>
            <a:r>
              <a:rPr lang="en-US" altLang="ko-KR" sz="1000">
                <a:solidFill>
                  <a:srgbClr val="000000"/>
                </a:solidFill>
              </a:rPr>
              <a:t>]</a:t>
            </a:r>
            <a:endParaRPr lang="ko-KR" altLang="en-US" sz="1000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43058" y="3356998"/>
            <a:ext cx="16914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>
                <a:solidFill>
                  <a:srgbClr val="000000"/>
                </a:solidFill>
              </a:rPr>
              <a:t>[</a:t>
            </a:r>
            <a:r>
              <a:rPr lang="ko-KR" altLang="en-US" sz="1000">
                <a:solidFill>
                  <a:srgbClr val="000000"/>
                </a:solidFill>
              </a:rPr>
              <a:t>인구 </a:t>
            </a:r>
            <a:r>
              <a:rPr lang="en-US" altLang="ko-KR" sz="1000">
                <a:solidFill>
                  <a:srgbClr val="000000"/>
                </a:solidFill>
              </a:rPr>
              <a:t>10</a:t>
            </a:r>
            <a:r>
              <a:rPr lang="ko-KR" altLang="en-US" sz="1000">
                <a:solidFill>
                  <a:srgbClr val="000000"/>
                </a:solidFill>
              </a:rPr>
              <a:t>만명당 병상 현황</a:t>
            </a:r>
            <a:r>
              <a:rPr lang="en-US" altLang="ko-KR" sz="1000">
                <a:solidFill>
                  <a:srgbClr val="000000"/>
                </a:solidFill>
              </a:rPr>
              <a:t>]</a:t>
            </a:r>
            <a:endParaRPr lang="ko-KR" altLang="en-US" sz="1000">
              <a:solidFill>
                <a:srgbClr val="000000"/>
              </a:solidFill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488504" y="3645024"/>
          <a:ext cx="4680519" cy="2232250"/>
        </p:xfrm>
        <a:graphic>
          <a:graphicData uri="http://schemas.openxmlformats.org/drawingml/2006/table">
            <a:tbl>
              <a:tblPr/>
              <a:tblGrid>
                <a:gridCol w="640071"/>
                <a:gridCol w="790088"/>
                <a:gridCol w="650072"/>
                <a:gridCol w="650072"/>
                <a:gridCol w="650072"/>
                <a:gridCol w="650072"/>
                <a:gridCol w="650072"/>
              </a:tblGrid>
              <a:tr h="44645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상급종합병원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종합병원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병원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64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기관수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병상수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기관수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병상수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기관수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병상수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4464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4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서산시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4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태안군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52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57056" y="3612728"/>
            <a:ext cx="3960440" cy="2388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의료환경분석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의료권</a:t>
            </a:r>
            <a:r>
              <a:rPr lang="ko-KR" altLang="en-US" dirty="0" smtClean="0"/>
              <a:t> 내 특수진료시설 공급은 전반적으로 낮음</a:t>
            </a:r>
            <a:endParaRPr lang="en-US" altLang="ko-KR" dirty="0" smtClean="0"/>
          </a:p>
          <a:p>
            <a:pPr>
              <a:buNone/>
            </a:pPr>
            <a:r>
              <a:rPr lang="en-US" altLang="ko-KR" b="0" dirty="0" smtClean="0"/>
              <a:t>   </a:t>
            </a:r>
            <a:r>
              <a:rPr lang="ko-KR" altLang="en-US" b="0" dirty="0" smtClean="0">
                <a:solidFill>
                  <a:schemeClr val="tx1"/>
                </a:solidFill>
              </a:rPr>
              <a:t>인구 </a:t>
            </a:r>
            <a:r>
              <a:rPr lang="en-US" altLang="ko-KR" b="0" dirty="0" smtClean="0">
                <a:solidFill>
                  <a:schemeClr val="tx1"/>
                </a:solidFill>
              </a:rPr>
              <a:t>10</a:t>
            </a:r>
            <a:r>
              <a:rPr lang="ko-KR" altLang="en-US" b="0" dirty="0" err="1" smtClean="0">
                <a:solidFill>
                  <a:schemeClr val="tx1"/>
                </a:solidFill>
              </a:rPr>
              <a:t>만명당</a:t>
            </a:r>
            <a:r>
              <a:rPr lang="ko-KR" altLang="en-US" b="0" dirty="0" smtClean="0">
                <a:solidFill>
                  <a:schemeClr val="tx1"/>
                </a:solidFill>
              </a:rPr>
              <a:t> 응급실은 전국이나 충남 대비 낮으나 격차가 크지 않은 반면</a:t>
            </a:r>
            <a:r>
              <a:rPr lang="en-US" altLang="ko-KR" b="0" dirty="0" smtClean="0">
                <a:solidFill>
                  <a:schemeClr val="tx1"/>
                </a:solidFill>
              </a:rPr>
              <a:t>, </a:t>
            </a:r>
            <a:r>
              <a:rPr lang="ko-KR" altLang="en-US" b="0" dirty="0" smtClean="0">
                <a:solidFill>
                  <a:schemeClr val="tx1"/>
                </a:solidFill>
              </a:rPr>
              <a:t>성인소아중환자실</a:t>
            </a:r>
            <a:r>
              <a:rPr lang="en-US" altLang="ko-KR" b="0" dirty="0" smtClean="0">
                <a:solidFill>
                  <a:schemeClr val="tx1"/>
                </a:solidFill>
              </a:rPr>
              <a:t>, </a:t>
            </a:r>
            <a:r>
              <a:rPr lang="ko-KR" altLang="en-US" b="0" dirty="0" smtClean="0">
                <a:solidFill>
                  <a:schemeClr val="tx1"/>
                </a:solidFill>
              </a:rPr>
              <a:t>수술실은 격차가 커 </a:t>
            </a:r>
            <a:r>
              <a:rPr lang="ko-KR" altLang="en-US" b="0" dirty="0" err="1" smtClean="0">
                <a:solidFill>
                  <a:schemeClr val="tx1"/>
                </a:solidFill>
              </a:rPr>
              <a:t>급성기</a:t>
            </a:r>
            <a:r>
              <a:rPr lang="ko-KR" altLang="en-US" b="0" dirty="0" smtClean="0">
                <a:solidFill>
                  <a:schemeClr val="tx1"/>
                </a:solidFill>
              </a:rPr>
              <a:t> 진료 기능 수행에 제한이 존재할 것으로 예측</a:t>
            </a:r>
            <a:endParaRPr lang="en-US" altLang="ko-KR" b="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altLang="ko-KR" b="0" dirty="0" smtClean="0">
                <a:solidFill>
                  <a:schemeClr val="tx1"/>
                </a:solidFill>
              </a:rPr>
              <a:t>   </a:t>
            </a:r>
            <a:r>
              <a:rPr lang="ko-KR" altLang="en-US" b="0" dirty="0" err="1" smtClean="0">
                <a:solidFill>
                  <a:schemeClr val="tx1"/>
                </a:solidFill>
              </a:rPr>
              <a:t>의료권</a:t>
            </a:r>
            <a:r>
              <a:rPr lang="ko-KR" altLang="en-US" b="0" dirty="0" smtClean="0">
                <a:solidFill>
                  <a:schemeClr val="tx1"/>
                </a:solidFill>
              </a:rPr>
              <a:t> 내 신생아중환자실과 </a:t>
            </a:r>
            <a:r>
              <a:rPr lang="ko-KR" altLang="en-US" b="0" dirty="0" err="1" smtClean="0">
                <a:solidFill>
                  <a:schemeClr val="tx1"/>
                </a:solidFill>
              </a:rPr>
              <a:t>분만실은</a:t>
            </a:r>
            <a:r>
              <a:rPr lang="ko-KR" altLang="en-US" b="0" dirty="0" smtClean="0">
                <a:solidFill>
                  <a:schemeClr val="tx1"/>
                </a:solidFill>
              </a:rPr>
              <a:t> 전혀 없으며</a:t>
            </a:r>
            <a:r>
              <a:rPr lang="en-US" altLang="ko-KR" b="0" dirty="0" smtClean="0">
                <a:solidFill>
                  <a:schemeClr val="tx1"/>
                </a:solidFill>
              </a:rPr>
              <a:t>, </a:t>
            </a:r>
            <a:r>
              <a:rPr lang="ko-KR" altLang="en-US" b="0" dirty="0" err="1" smtClean="0">
                <a:solidFill>
                  <a:schemeClr val="tx1"/>
                </a:solidFill>
              </a:rPr>
              <a:t>의원급</a:t>
            </a:r>
            <a:r>
              <a:rPr lang="ko-KR" altLang="en-US" b="0" dirty="0" smtClean="0">
                <a:solidFill>
                  <a:schemeClr val="tx1"/>
                </a:solidFill>
              </a:rPr>
              <a:t> 의료기관에서 연간 </a:t>
            </a:r>
            <a:r>
              <a:rPr lang="en-US" altLang="ko-KR" b="0" dirty="0" smtClean="0">
                <a:solidFill>
                  <a:schemeClr val="tx1"/>
                </a:solidFill>
              </a:rPr>
              <a:t>1200</a:t>
            </a:r>
            <a:r>
              <a:rPr lang="ko-KR" altLang="en-US" b="0" dirty="0" smtClean="0">
                <a:solidFill>
                  <a:schemeClr val="tx1"/>
                </a:solidFill>
              </a:rPr>
              <a:t>건 내외의 분만 시행 </a:t>
            </a:r>
            <a:r>
              <a:rPr lang="en-US" altLang="ko-KR" b="0" dirty="0" smtClean="0">
                <a:solidFill>
                  <a:schemeClr val="tx1"/>
                </a:solidFill>
              </a:rPr>
              <a:t>(</a:t>
            </a:r>
            <a:r>
              <a:rPr lang="ko-KR" altLang="en-US" b="0" dirty="0" smtClean="0">
                <a:solidFill>
                  <a:schemeClr val="tx1"/>
                </a:solidFill>
              </a:rPr>
              <a:t>제왕절개분만 </a:t>
            </a:r>
            <a:r>
              <a:rPr lang="en-US" altLang="ko-KR" b="0" dirty="0" smtClean="0">
                <a:solidFill>
                  <a:schemeClr val="tx1"/>
                </a:solidFill>
              </a:rPr>
              <a:t>5</a:t>
            </a:r>
            <a:r>
              <a:rPr lang="ko-KR" altLang="en-US" b="0" dirty="0" smtClean="0">
                <a:solidFill>
                  <a:schemeClr val="tx1"/>
                </a:solidFill>
              </a:rPr>
              <a:t>등급</a:t>
            </a:r>
            <a:r>
              <a:rPr lang="en-US" altLang="ko-KR" b="0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40534" y="2204864"/>
            <a:ext cx="1014113" cy="648072"/>
          </a:xfrm>
          <a:prstGeom prst="rect">
            <a:avLst/>
          </a:prstGeom>
          <a:solidFill>
            <a:srgbClr val="F9DA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공급분석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832653" y="2195339"/>
            <a:ext cx="6786754" cy="648072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ko-KR" altLang="en-US" sz="1200">
                <a:solidFill>
                  <a:srgbClr val="000000"/>
                </a:solidFill>
              </a:rPr>
              <a:t>의료시설 현황 </a:t>
            </a:r>
            <a:r>
              <a:rPr lang="en-US" altLang="ko-KR" sz="1200">
                <a:solidFill>
                  <a:srgbClr val="000000"/>
                </a:solidFill>
              </a:rPr>
              <a:t>: </a:t>
            </a:r>
            <a:r>
              <a:rPr lang="ko-KR" altLang="en-US" sz="1200">
                <a:solidFill>
                  <a:srgbClr val="000000"/>
                </a:solidFill>
              </a:rPr>
              <a:t>특수진료시설</a:t>
            </a:r>
            <a:r>
              <a:rPr lang="en-US" altLang="ko-KR" sz="1200" dirty="0">
                <a:solidFill>
                  <a:srgbClr val="000000"/>
                </a:solidFill>
              </a:rPr>
              <a:t>(</a:t>
            </a:r>
            <a:r>
              <a:rPr lang="ko-KR" altLang="en-US" sz="1200" dirty="0">
                <a:solidFill>
                  <a:srgbClr val="000000"/>
                </a:solidFill>
              </a:rPr>
              <a:t>응급실</a:t>
            </a:r>
            <a:r>
              <a:rPr lang="en-US" altLang="ko-KR" sz="1200" dirty="0">
                <a:solidFill>
                  <a:srgbClr val="000000"/>
                </a:solidFill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</a:rPr>
              <a:t>중환자실</a:t>
            </a:r>
            <a:r>
              <a:rPr lang="en-US" altLang="ko-KR" sz="1200" dirty="0">
                <a:solidFill>
                  <a:srgbClr val="000000"/>
                </a:solidFill>
              </a:rPr>
              <a:t>, </a:t>
            </a:r>
            <a:r>
              <a:rPr lang="ko-KR" altLang="en-US" sz="1200" dirty="0" err="1">
                <a:solidFill>
                  <a:srgbClr val="000000"/>
                </a:solidFill>
              </a:rPr>
              <a:t>분만실</a:t>
            </a:r>
            <a:r>
              <a:rPr lang="en-US" altLang="ko-KR" sz="1200">
                <a:solidFill>
                  <a:srgbClr val="000000"/>
                </a:solidFill>
              </a:rPr>
              <a:t>, </a:t>
            </a:r>
            <a:r>
              <a:rPr lang="ko-KR" altLang="en-US" sz="1200">
                <a:solidFill>
                  <a:srgbClr val="000000"/>
                </a:solidFill>
              </a:rPr>
              <a:t>수술실</a:t>
            </a:r>
            <a:r>
              <a:rPr lang="en-US" altLang="ko-KR" sz="1200">
                <a:solidFill>
                  <a:srgbClr val="000000"/>
                </a:solidFill>
              </a:rPr>
              <a:t>)</a:t>
            </a:r>
            <a:endParaRPr lang="en-US" altLang="ko-KR" sz="1200" dirty="0">
              <a:solidFill>
                <a:srgbClr val="000000"/>
              </a:solidFill>
            </a:endParaRPr>
          </a:p>
          <a:p>
            <a:r>
              <a:rPr lang="en-US" altLang="ko-KR" sz="1200">
                <a:solidFill>
                  <a:srgbClr val="323FA0"/>
                </a:solidFill>
              </a:rPr>
              <a:t>→ </a:t>
            </a:r>
            <a:r>
              <a:rPr lang="ko-KR" altLang="en-US" sz="1200">
                <a:solidFill>
                  <a:srgbClr val="323FA0"/>
                </a:solidFill>
              </a:rPr>
              <a:t>건강보험심사평가원</a:t>
            </a:r>
            <a:endParaRPr lang="en-US" altLang="ko-KR" sz="1200" dirty="0">
              <a:solidFill>
                <a:srgbClr val="323FA0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72480" y="3212976"/>
            <a:ext cx="9361040" cy="309634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12" name="오각형 11"/>
          <p:cNvSpPr/>
          <p:nvPr/>
        </p:nvSpPr>
        <p:spPr>
          <a:xfrm>
            <a:off x="272480" y="2996952"/>
            <a:ext cx="9361040" cy="288032"/>
          </a:xfrm>
          <a:prstGeom prst="homePlate">
            <a:avLst>
              <a:gd name="adj" fmla="val 0"/>
            </a:avLst>
          </a:prstGeom>
          <a:solidFill>
            <a:srgbClr val="388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>
                <a:solidFill>
                  <a:srgbClr val="FFFFFF"/>
                </a:solidFill>
              </a:rPr>
              <a:t>의료권</a:t>
            </a:r>
            <a:r>
              <a:rPr lang="ko-KR" altLang="en-US" sz="1000" b="1" dirty="0">
                <a:solidFill>
                  <a:srgbClr val="FFFFFF"/>
                </a:solidFill>
              </a:rPr>
              <a:t> 의료기관 공급 현황 </a:t>
            </a:r>
            <a:r>
              <a:rPr lang="en-US" altLang="ko-KR" sz="1000" b="1" dirty="0">
                <a:solidFill>
                  <a:srgbClr val="FFFFFF"/>
                </a:solidFill>
              </a:rPr>
              <a:t>(</a:t>
            </a:r>
            <a:r>
              <a:rPr lang="en-US" altLang="ko-KR" sz="1000" b="1" dirty="0" smtClean="0">
                <a:solidFill>
                  <a:srgbClr val="FFFFFF"/>
                </a:solidFill>
              </a:rPr>
              <a:t>2014</a:t>
            </a:r>
            <a:r>
              <a:rPr lang="ko-KR" altLang="en-US" sz="1000" b="1" dirty="0" smtClean="0">
                <a:solidFill>
                  <a:srgbClr val="FFFFFF"/>
                </a:solidFill>
              </a:rPr>
              <a:t>년 </a:t>
            </a:r>
            <a:r>
              <a:rPr lang="en-US" altLang="ko-KR" sz="1000" b="1" dirty="0" smtClean="0">
                <a:solidFill>
                  <a:srgbClr val="FFFFFF"/>
                </a:solidFill>
              </a:rPr>
              <a:t>6</a:t>
            </a:r>
            <a:r>
              <a:rPr lang="ko-KR" altLang="en-US" sz="1000" b="1" dirty="0" smtClean="0">
                <a:solidFill>
                  <a:srgbClr val="FFFFFF"/>
                </a:solidFill>
              </a:rPr>
              <a:t>월</a:t>
            </a:r>
            <a:r>
              <a:rPr lang="en-US" altLang="ko-KR" sz="1000" b="1" dirty="0">
                <a:solidFill>
                  <a:srgbClr val="FFFFFF"/>
                </a:solidFill>
              </a:rPr>
              <a:t>)</a:t>
            </a:r>
            <a:endParaRPr lang="ko-KR" altLang="en-US" sz="1000" b="1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8497" y="3470811"/>
            <a:ext cx="2505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>
                <a:solidFill>
                  <a:srgbClr val="000000"/>
                </a:solidFill>
              </a:rPr>
              <a:t>[</a:t>
            </a:r>
            <a:r>
              <a:rPr lang="ko-KR" altLang="en-US" sz="1000">
                <a:solidFill>
                  <a:srgbClr val="000000"/>
                </a:solidFill>
              </a:rPr>
              <a:t>인구 </a:t>
            </a:r>
            <a:r>
              <a:rPr lang="en-US" altLang="ko-KR" sz="1000">
                <a:solidFill>
                  <a:srgbClr val="000000"/>
                </a:solidFill>
              </a:rPr>
              <a:t>10</a:t>
            </a:r>
            <a:r>
              <a:rPr lang="ko-KR" altLang="en-US" sz="1000">
                <a:solidFill>
                  <a:srgbClr val="000000"/>
                </a:solidFill>
              </a:rPr>
              <a:t>만명당 특수진료시설 병상 현황</a:t>
            </a:r>
            <a:r>
              <a:rPr lang="en-US" altLang="ko-KR" sz="1000">
                <a:solidFill>
                  <a:srgbClr val="000000"/>
                </a:solidFill>
              </a:rPr>
              <a:t>]</a:t>
            </a:r>
            <a:endParaRPr lang="ko-KR" altLang="en-US" sz="100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31009" y="3470811"/>
            <a:ext cx="24929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>
                <a:solidFill>
                  <a:srgbClr val="000000"/>
                </a:solidFill>
              </a:rPr>
              <a:t>[</a:t>
            </a:r>
            <a:r>
              <a:rPr lang="ko-KR" altLang="en-US" sz="1000">
                <a:solidFill>
                  <a:srgbClr val="000000"/>
                </a:solidFill>
              </a:rPr>
              <a:t>출생아 천명당 특수진료시설 병상 현황</a:t>
            </a:r>
            <a:r>
              <a:rPr lang="en-US" altLang="ko-KR" sz="1000">
                <a:solidFill>
                  <a:srgbClr val="000000"/>
                </a:solidFill>
              </a:rPr>
              <a:t>]</a:t>
            </a:r>
            <a:endParaRPr lang="ko-KR" altLang="en-US" sz="1000">
              <a:solidFill>
                <a:srgbClr val="000000"/>
              </a:solidFill>
            </a:endParaRPr>
          </a:p>
        </p:txBody>
      </p:sp>
      <p:pic>
        <p:nvPicPr>
          <p:cNvPr id="542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504" y="3717032"/>
            <a:ext cx="4032448" cy="2428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7016" y="3717032"/>
            <a:ext cx="3528391" cy="2403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의료환경분석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인구 </a:t>
            </a:r>
            <a:r>
              <a:rPr lang="en-US" altLang="ko-KR" dirty="0" smtClean="0"/>
              <a:t>10</a:t>
            </a:r>
            <a:r>
              <a:rPr lang="ko-KR" altLang="en-US" dirty="0" err="1" smtClean="0"/>
              <a:t>만명당</a:t>
            </a:r>
            <a:r>
              <a:rPr lang="ko-KR" altLang="en-US" dirty="0" smtClean="0"/>
              <a:t> 전문의 </a:t>
            </a:r>
            <a:r>
              <a:rPr lang="en-US" altLang="ko-KR" dirty="0" smtClean="0"/>
              <a:t>20.2</a:t>
            </a:r>
            <a:r>
              <a:rPr lang="ko-KR" altLang="en-US" dirty="0" smtClean="0"/>
              <a:t>명으로 전국 </a:t>
            </a:r>
            <a:r>
              <a:rPr lang="en-US" altLang="ko-KR" dirty="0" smtClean="0"/>
              <a:t>68.0</a:t>
            </a:r>
            <a:r>
              <a:rPr lang="ko-KR" altLang="en-US" dirty="0" smtClean="0"/>
              <a:t>명</a:t>
            </a:r>
            <a:r>
              <a:rPr lang="en-US" altLang="ko-KR" dirty="0" smtClean="0"/>
              <a:t>, </a:t>
            </a:r>
            <a:r>
              <a:rPr lang="ko-KR" altLang="en-US" dirty="0" smtClean="0"/>
              <a:t>충남도 </a:t>
            </a:r>
            <a:r>
              <a:rPr lang="en-US" altLang="ko-KR" dirty="0" smtClean="0"/>
              <a:t>41.7</a:t>
            </a:r>
            <a:r>
              <a:rPr lang="ko-KR" altLang="en-US" dirty="0" smtClean="0"/>
              <a:t>명의 절반 이하임</a:t>
            </a:r>
            <a:endParaRPr lang="en-US" altLang="ko-KR" dirty="0" smtClean="0"/>
          </a:p>
          <a:p>
            <a:pPr>
              <a:buNone/>
            </a:pPr>
            <a:r>
              <a:rPr lang="ko-KR" altLang="en-US" b="0" dirty="0" smtClean="0">
                <a:solidFill>
                  <a:schemeClr val="tx1"/>
                </a:solidFill>
              </a:rPr>
              <a:t>   </a:t>
            </a:r>
            <a:r>
              <a:rPr lang="ko-KR" altLang="en-US" b="0" dirty="0" err="1" smtClean="0">
                <a:solidFill>
                  <a:schemeClr val="tx1"/>
                </a:solidFill>
              </a:rPr>
              <a:t>필수진료과의</a:t>
            </a:r>
            <a:r>
              <a:rPr lang="ko-KR" altLang="en-US" b="0" dirty="0" smtClean="0">
                <a:solidFill>
                  <a:schemeClr val="tx1"/>
                </a:solidFill>
              </a:rPr>
              <a:t> 전문의 수가 모두 낮은 수준이며 정신건강의학과는 전문의가 없음</a:t>
            </a:r>
            <a:endParaRPr lang="en-US" altLang="ko-KR" b="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ko-KR" altLang="en-US" b="0" dirty="0" smtClean="0">
                <a:solidFill>
                  <a:schemeClr val="tx1"/>
                </a:solidFill>
              </a:rPr>
              <a:t>   </a:t>
            </a:r>
            <a:r>
              <a:rPr lang="ko-KR" altLang="en-US" b="0" dirty="0" err="1" smtClean="0">
                <a:solidFill>
                  <a:schemeClr val="tx1"/>
                </a:solidFill>
              </a:rPr>
              <a:t>필수진료과</a:t>
            </a:r>
            <a:r>
              <a:rPr lang="ko-KR" altLang="en-US" b="0" dirty="0" smtClean="0">
                <a:solidFill>
                  <a:schemeClr val="tx1"/>
                </a:solidFill>
              </a:rPr>
              <a:t> 중 비뇨기과는 서산의료원에 </a:t>
            </a:r>
            <a:r>
              <a:rPr lang="en-US" altLang="ko-KR" b="0" dirty="0" smtClean="0">
                <a:solidFill>
                  <a:schemeClr val="tx1"/>
                </a:solidFill>
              </a:rPr>
              <a:t>1</a:t>
            </a:r>
            <a:r>
              <a:rPr lang="ko-KR" altLang="en-US" b="0" dirty="0" smtClean="0">
                <a:solidFill>
                  <a:schemeClr val="tx1"/>
                </a:solidFill>
              </a:rPr>
              <a:t>명만 배치되어 있음</a:t>
            </a:r>
            <a:endParaRPr lang="en-US" altLang="ko-KR" b="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altLang="ko-KR" b="0" dirty="0" smtClean="0">
                <a:solidFill>
                  <a:schemeClr val="tx1"/>
                </a:solidFill>
              </a:rPr>
              <a:t>   </a:t>
            </a:r>
            <a:r>
              <a:rPr lang="ko-KR" altLang="en-US" b="0" dirty="0" err="1" smtClean="0">
                <a:solidFill>
                  <a:schemeClr val="tx1"/>
                </a:solidFill>
              </a:rPr>
              <a:t>비필수진료과</a:t>
            </a:r>
            <a:r>
              <a:rPr lang="ko-KR" altLang="en-US" b="0" dirty="0" smtClean="0">
                <a:solidFill>
                  <a:schemeClr val="tx1"/>
                </a:solidFill>
              </a:rPr>
              <a:t> 중 안과 성형외과</a:t>
            </a:r>
            <a:r>
              <a:rPr lang="en-US" altLang="ko-KR" b="0" dirty="0" smtClean="0">
                <a:solidFill>
                  <a:schemeClr val="tx1"/>
                </a:solidFill>
              </a:rPr>
              <a:t>, </a:t>
            </a:r>
            <a:r>
              <a:rPr lang="ko-KR" altLang="en-US" b="0" dirty="0" smtClean="0">
                <a:solidFill>
                  <a:schemeClr val="tx1"/>
                </a:solidFill>
              </a:rPr>
              <a:t>피부과</a:t>
            </a:r>
            <a:r>
              <a:rPr lang="en-US" altLang="ko-KR" b="0" dirty="0" smtClean="0">
                <a:solidFill>
                  <a:schemeClr val="tx1"/>
                </a:solidFill>
              </a:rPr>
              <a:t>, </a:t>
            </a:r>
            <a:r>
              <a:rPr lang="ko-KR" altLang="en-US" b="0" dirty="0" smtClean="0">
                <a:solidFill>
                  <a:schemeClr val="tx1"/>
                </a:solidFill>
              </a:rPr>
              <a:t>결핵과</a:t>
            </a:r>
            <a:r>
              <a:rPr lang="en-US" altLang="ko-KR" b="0" dirty="0" smtClean="0">
                <a:solidFill>
                  <a:schemeClr val="tx1"/>
                </a:solidFill>
              </a:rPr>
              <a:t>, </a:t>
            </a:r>
            <a:r>
              <a:rPr lang="ko-KR" altLang="en-US" b="0" dirty="0" smtClean="0">
                <a:solidFill>
                  <a:schemeClr val="tx1"/>
                </a:solidFill>
              </a:rPr>
              <a:t>예방의학과 등은 </a:t>
            </a:r>
            <a:r>
              <a:rPr lang="ko-KR" altLang="en-US" b="0" dirty="0" err="1" smtClean="0">
                <a:solidFill>
                  <a:schemeClr val="tx1"/>
                </a:solidFill>
              </a:rPr>
              <a:t>의료권</a:t>
            </a:r>
            <a:r>
              <a:rPr lang="ko-KR" altLang="en-US" b="0" dirty="0" smtClean="0">
                <a:solidFill>
                  <a:schemeClr val="tx1"/>
                </a:solidFill>
              </a:rPr>
              <a:t> 내 전문의가 없음</a:t>
            </a:r>
            <a:endParaRPr lang="ko-KR" altLang="en-US" b="0" dirty="0">
              <a:solidFill>
                <a:schemeClr val="tx1"/>
              </a:solidFill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740534" y="2204864"/>
            <a:ext cx="1014113" cy="648072"/>
          </a:xfrm>
          <a:prstGeom prst="rect">
            <a:avLst/>
          </a:prstGeom>
          <a:solidFill>
            <a:srgbClr val="F9DA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공급분석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832653" y="2195339"/>
            <a:ext cx="6786754" cy="648072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ko-KR" altLang="en-US" sz="1200">
                <a:solidFill>
                  <a:srgbClr val="000000"/>
                </a:solidFill>
              </a:rPr>
              <a:t>의료인력 현황 </a:t>
            </a:r>
            <a:r>
              <a:rPr lang="en-US" altLang="ko-KR" sz="1200">
                <a:solidFill>
                  <a:srgbClr val="000000"/>
                </a:solidFill>
              </a:rPr>
              <a:t>: </a:t>
            </a:r>
            <a:r>
              <a:rPr lang="ko-KR" altLang="en-US" sz="1200">
                <a:solidFill>
                  <a:srgbClr val="000000"/>
                </a:solidFill>
              </a:rPr>
              <a:t>진료과별 전문의수</a:t>
            </a:r>
            <a:endParaRPr lang="en-US" altLang="ko-KR" sz="1200" dirty="0">
              <a:solidFill>
                <a:srgbClr val="000000"/>
              </a:solidFill>
            </a:endParaRPr>
          </a:p>
          <a:p>
            <a:r>
              <a:rPr lang="en-US" altLang="ko-KR" sz="1200">
                <a:solidFill>
                  <a:srgbClr val="323FA0"/>
                </a:solidFill>
              </a:rPr>
              <a:t>→ </a:t>
            </a:r>
            <a:r>
              <a:rPr lang="ko-KR" altLang="en-US" sz="1200">
                <a:solidFill>
                  <a:srgbClr val="323FA0"/>
                </a:solidFill>
              </a:rPr>
              <a:t>건강보험심사평가원</a:t>
            </a:r>
            <a:endParaRPr lang="en-US" altLang="ko-KR" sz="1200" dirty="0">
              <a:solidFill>
                <a:srgbClr val="323FA0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72480" y="3284984"/>
            <a:ext cx="9361040" cy="288032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272480" y="3068960"/>
            <a:ext cx="9361040" cy="288032"/>
          </a:xfrm>
          <a:prstGeom prst="homePlate">
            <a:avLst>
              <a:gd name="adj" fmla="val 0"/>
            </a:avLst>
          </a:prstGeom>
          <a:solidFill>
            <a:srgbClr val="388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>
                <a:solidFill>
                  <a:srgbClr val="FFFFFF"/>
                </a:solidFill>
              </a:rPr>
              <a:t>의료권</a:t>
            </a:r>
            <a:r>
              <a:rPr lang="ko-KR" altLang="en-US" sz="1000" b="1" dirty="0">
                <a:solidFill>
                  <a:srgbClr val="FFFFFF"/>
                </a:solidFill>
              </a:rPr>
              <a:t> 의료기관 공급 현황 </a:t>
            </a:r>
            <a:r>
              <a:rPr lang="en-US" altLang="ko-KR" sz="1000" b="1" dirty="0">
                <a:solidFill>
                  <a:srgbClr val="FFFFFF"/>
                </a:solidFill>
              </a:rPr>
              <a:t>(</a:t>
            </a:r>
            <a:r>
              <a:rPr lang="en-US" altLang="ko-KR" sz="1000" b="1" dirty="0" smtClean="0">
                <a:solidFill>
                  <a:srgbClr val="FFFFFF"/>
                </a:solidFill>
              </a:rPr>
              <a:t>2014</a:t>
            </a:r>
            <a:r>
              <a:rPr lang="ko-KR" altLang="en-US" sz="1000" b="1" dirty="0" smtClean="0">
                <a:solidFill>
                  <a:srgbClr val="FFFFFF"/>
                </a:solidFill>
              </a:rPr>
              <a:t>년 </a:t>
            </a:r>
            <a:r>
              <a:rPr lang="en-US" altLang="ko-KR" sz="1000" b="1" dirty="0" smtClean="0">
                <a:solidFill>
                  <a:srgbClr val="FFFFFF"/>
                </a:solidFill>
              </a:rPr>
              <a:t>6</a:t>
            </a:r>
            <a:r>
              <a:rPr lang="ko-KR" altLang="en-US" sz="1000" b="1" dirty="0" smtClean="0">
                <a:solidFill>
                  <a:srgbClr val="FFFFFF"/>
                </a:solidFill>
              </a:rPr>
              <a:t>월</a:t>
            </a:r>
            <a:r>
              <a:rPr lang="en-US" altLang="ko-KR" sz="1000" b="1" dirty="0" smtClean="0">
                <a:solidFill>
                  <a:srgbClr val="FFFFFF"/>
                </a:solidFill>
              </a:rPr>
              <a:t>)</a:t>
            </a:r>
            <a:endParaRPr lang="ko-KR" altLang="en-US" sz="1000" b="1" dirty="0">
              <a:solidFill>
                <a:srgbClr val="FFFFFF"/>
              </a:solidFill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680525" y="5877251"/>
            <a:ext cx="0" cy="14401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3512840" y="5877251"/>
            <a:ext cx="0" cy="14401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568624" y="5805264"/>
            <a:ext cx="10470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>
                <a:solidFill>
                  <a:srgbClr val="000000"/>
                </a:solidFill>
              </a:rPr>
              <a:t>[</a:t>
            </a:r>
            <a:r>
              <a:rPr lang="ko-KR" altLang="en-US" sz="1200" dirty="0" err="1">
                <a:solidFill>
                  <a:srgbClr val="000000"/>
                </a:solidFill>
              </a:rPr>
              <a:t>필수진료과</a:t>
            </a:r>
            <a:r>
              <a:rPr lang="en-US" altLang="ko-KR" sz="1200" dirty="0">
                <a:solidFill>
                  <a:srgbClr val="000000"/>
                </a:solidFill>
              </a:rPr>
              <a:t>]</a:t>
            </a:r>
            <a:endParaRPr lang="ko-KR" altLang="en-US" sz="1200" dirty="0">
              <a:solidFill>
                <a:srgbClr val="000000"/>
              </a:solidFill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680525" y="5949259"/>
            <a:ext cx="8880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2576736" y="5949259"/>
            <a:ext cx="9361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488" y="3429000"/>
            <a:ext cx="9217024" cy="2408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의료환경분석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지방의료원 실태분석을 통한 기능재정립 및 표준운영지침 개발 연구 </a:t>
            </a:r>
            <a:r>
              <a:rPr lang="en-US" altLang="ko-KR" dirty="0" smtClean="0"/>
              <a:t>(</a:t>
            </a:r>
            <a:r>
              <a:rPr lang="ko-KR" altLang="en-US" dirty="0" smtClean="0"/>
              <a:t>국립중앙의료원</a:t>
            </a:r>
            <a:r>
              <a:rPr lang="en-US" altLang="ko-KR" dirty="0" smtClean="0"/>
              <a:t>, 2014</a:t>
            </a:r>
            <a:r>
              <a:rPr lang="ko-KR" altLang="en-US" dirty="0" smtClean="0"/>
              <a:t>년</a:t>
            </a:r>
            <a:r>
              <a:rPr lang="en-US" altLang="ko-KR" dirty="0" smtClean="0"/>
              <a:t>)</a:t>
            </a:r>
          </a:p>
          <a:p>
            <a:pPr lvl="1"/>
            <a:r>
              <a:rPr lang="ko-KR" altLang="en-US" dirty="0" smtClean="0"/>
              <a:t>서산시를 기준으로 의료서비스 </a:t>
            </a:r>
            <a:r>
              <a:rPr lang="ko-KR" altLang="en-US" dirty="0" err="1" smtClean="0"/>
              <a:t>요구도를</a:t>
            </a:r>
            <a:r>
              <a:rPr lang="ko-KR" altLang="en-US" dirty="0" smtClean="0"/>
              <a:t> 분석하여 서산의료원의 수행 수준을 비교 분석함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요구도 </a:t>
            </a:r>
            <a:r>
              <a:rPr lang="en-US" altLang="ko-KR" dirty="0" smtClean="0"/>
              <a:t>: </a:t>
            </a:r>
            <a:r>
              <a:rPr lang="ko-KR" altLang="en-US" dirty="0" smtClean="0"/>
              <a:t>◎ 매우 높음</a:t>
            </a:r>
            <a:r>
              <a:rPr lang="en-US" altLang="ko-KR" dirty="0" smtClean="0"/>
              <a:t>, </a:t>
            </a:r>
            <a:r>
              <a:rPr lang="ko-KR" altLang="en-US" dirty="0" smtClean="0"/>
              <a:t>〇</a:t>
            </a:r>
            <a:r>
              <a:rPr lang="en-US" altLang="ko-KR" dirty="0" smtClean="0"/>
              <a:t> </a:t>
            </a:r>
            <a:r>
              <a:rPr lang="ko-KR" altLang="en-US" dirty="0" smtClean="0"/>
              <a:t>높음</a:t>
            </a:r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560512" y="1700808"/>
          <a:ext cx="6912767" cy="4464504"/>
        </p:xfrm>
        <a:graphic>
          <a:graphicData uri="http://schemas.openxmlformats.org/drawingml/2006/table">
            <a:tbl>
              <a:tblPr/>
              <a:tblGrid>
                <a:gridCol w="1011624"/>
                <a:gridCol w="2107551"/>
                <a:gridCol w="1896796"/>
                <a:gridCol w="1896796"/>
              </a:tblGrid>
              <a:tr h="2480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구분</a:t>
                      </a:r>
                      <a:r>
                        <a:rPr lang="en-US" altLang="ko-KR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구분</a:t>
                      </a:r>
                      <a:r>
                        <a:rPr lang="en-US" altLang="ko-KR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요구도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수행도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4802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종합병원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300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병상 종합병원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관내이용률 중 점유율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44.6%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0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종합병원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맑은 고딕"/>
                        </a:rPr>
                        <a:t>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802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응급기관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지역응급 의료기관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지역응급의료센터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(A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등급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0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지역응급 의료센터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8028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세부분야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ICU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수행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0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소아입원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수행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0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분만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맑은 고딕"/>
                        </a:rPr>
                        <a:t>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수행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0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신생아실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미수행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480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NICU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미수행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480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감염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결핵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수행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0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재활입원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수행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0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정신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미수행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480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중독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맑은 고딕"/>
                        </a:rPr>
                        <a:t>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수행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0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화상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수행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0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호스피스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미수행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480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투석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미수행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0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특수검진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미수행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sz="2800" b="1" dirty="0" smtClean="0"/>
              <a:t>3</a:t>
            </a:r>
            <a:r>
              <a:rPr lang="ko-KR" altLang="en-US" sz="2800" b="1" dirty="0" smtClean="0"/>
              <a:t>단계</a:t>
            </a:r>
            <a:r>
              <a:rPr lang="en-US" altLang="ko-KR" sz="2800" b="1" dirty="0" smtClean="0"/>
              <a:t>.</a:t>
            </a:r>
            <a:br>
              <a:rPr lang="en-US" altLang="ko-KR" sz="2800" b="1" dirty="0" smtClean="0"/>
            </a:br>
            <a:r>
              <a:rPr lang="ko-KR" altLang="en-US" sz="2800" b="1" dirty="0" smtClean="0"/>
              <a:t>중점서비스 도출</a:t>
            </a:r>
            <a:endParaRPr lang="ko-KR" altLang="en-US" sz="2800" b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중점서비스 도출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의료이용현황 분석은 수요특성과 경쟁력 분석을 통해 의료서비스 제공 우선 순위를 결정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662523" y="1484784"/>
            <a:ext cx="1014113" cy="7200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의료이용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현황분석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754645" y="1484784"/>
            <a:ext cx="6786754" cy="72008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>
                <a:solidFill>
                  <a:srgbClr val="000000"/>
                </a:solidFill>
              </a:rPr>
              <a:t>수요 특성 분석 </a:t>
            </a:r>
            <a:r>
              <a:rPr lang="en-US" altLang="ko-KR" sz="1200" dirty="0">
                <a:solidFill>
                  <a:srgbClr val="000000"/>
                </a:solidFill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</a:rPr>
              <a:t>현재 수요가 많으며 </a:t>
            </a:r>
            <a:r>
              <a:rPr lang="ko-KR" altLang="en-US" sz="1200" dirty="0" err="1">
                <a:solidFill>
                  <a:srgbClr val="000000"/>
                </a:solidFill>
              </a:rPr>
              <a:t>의료권</a:t>
            </a:r>
            <a:r>
              <a:rPr lang="ko-KR" altLang="en-US" sz="1200" dirty="0">
                <a:solidFill>
                  <a:srgbClr val="000000"/>
                </a:solidFill>
              </a:rPr>
              <a:t> 내에서 충족되지 못한 상병</a:t>
            </a:r>
            <a:endParaRPr lang="en-US" altLang="ko-KR" sz="1200" dirty="0">
              <a:solidFill>
                <a:srgbClr val="0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>
                <a:solidFill>
                  <a:srgbClr val="000000"/>
                </a:solidFill>
              </a:rPr>
              <a:t>경쟁력 분석 </a:t>
            </a:r>
            <a:r>
              <a:rPr lang="en-US" altLang="ko-KR" sz="1200" dirty="0">
                <a:solidFill>
                  <a:srgbClr val="000000"/>
                </a:solidFill>
              </a:rPr>
              <a:t>: </a:t>
            </a:r>
            <a:r>
              <a:rPr lang="ko-KR" altLang="en-US" sz="1200" dirty="0" smtClean="0">
                <a:solidFill>
                  <a:srgbClr val="000000"/>
                </a:solidFill>
              </a:rPr>
              <a:t>서산의료원의 </a:t>
            </a:r>
            <a:r>
              <a:rPr lang="ko-KR" altLang="en-US" sz="1200" dirty="0">
                <a:solidFill>
                  <a:srgbClr val="000000"/>
                </a:solidFill>
              </a:rPr>
              <a:t>점유율이 높으며 종합병원에서 주로 이용되는 상병</a:t>
            </a:r>
            <a:endParaRPr lang="en-US" altLang="ko-KR" sz="1200" dirty="0">
              <a:solidFill>
                <a:srgbClr val="000000"/>
              </a:solidFill>
            </a:endParaRPr>
          </a:p>
          <a:p>
            <a:r>
              <a:rPr lang="en-US" altLang="ko-KR" sz="1200" dirty="0">
                <a:solidFill>
                  <a:srgbClr val="323FA0"/>
                </a:solidFill>
              </a:rPr>
              <a:t>→ </a:t>
            </a:r>
            <a:r>
              <a:rPr lang="ko-KR" altLang="en-US" sz="1200" dirty="0">
                <a:solidFill>
                  <a:srgbClr val="323FA0"/>
                </a:solidFill>
              </a:rPr>
              <a:t>국민건강보험공단</a:t>
            </a:r>
            <a:r>
              <a:rPr lang="en-US" altLang="ko-KR" sz="1200" dirty="0">
                <a:solidFill>
                  <a:srgbClr val="323FA0"/>
                </a:solidFill>
              </a:rPr>
              <a:t>, </a:t>
            </a:r>
            <a:r>
              <a:rPr lang="ko-KR" altLang="en-US" sz="1200" dirty="0">
                <a:solidFill>
                  <a:srgbClr val="323FA0"/>
                </a:solidFill>
              </a:rPr>
              <a:t>건강보험심사평가원</a:t>
            </a:r>
            <a:r>
              <a:rPr lang="en-US" altLang="ko-KR" sz="1200" dirty="0">
                <a:solidFill>
                  <a:srgbClr val="323FA0"/>
                </a:solidFill>
              </a:rPr>
              <a:t>, </a:t>
            </a:r>
            <a:r>
              <a:rPr lang="ko-KR" altLang="en-US" sz="1200" dirty="0">
                <a:solidFill>
                  <a:srgbClr val="323FA0"/>
                </a:solidFill>
              </a:rPr>
              <a:t>해당의료원 진료실적</a:t>
            </a:r>
            <a:endParaRPr lang="en-US" altLang="ko-KR" sz="1200" dirty="0">
              <a:solidFill>
                <a:srgbClr val="323FA0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94471" y="3183698"/>
            <a:ext cx="780087" cy="782992"/>
          </a:xfrm>
          <a:prstGeom prst="rect">
            <a:avLst/>
          </a:prstGeom>
          <a:solidFill>
            <a:srgbClr val="388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>
                <a:solidFill>
                  <a:srgbClr val="FFFFFF"/>
                </a:solidFill>
              </a:rPr>
              <a:t>수요 </a:t>
            </a:r>
            <a:endParaRPr lang="en-US" altLang="ko-KR" sz="1200" b="1">
              <a:solidFill>
                <a:srgbClr val="FFFFFF"/>
              </a:solidFill>
            </a:endParaRPr>
          </a:p>
          <a:p>
            <a:pPr algn="ctr"/>
            <a:r>
              <a:rPr lang="ko-KR" altLang="en-US" sz="1200" b="1">
                <a:solidFill>
                  <a:srgbClr val="FFFFFF"/>
                </a:solidFill>
              </a:rPr>
              <a:t>특성</a:t>
            </a:r>
            <a:endParaRPr lang="ko-KR" altLang="en-US" sz="1200" b="1" dirty="0">
              <a:solidFill>
                <a:srgbClr val="FFFFFF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302862" y="2708920"/>
            <a:ext cx="1482165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srgbClr val="000000"/>
                </a:solidFill>
              </a:rPr>
              <a:t>다빈도 순위 </a:t>
            </a:r>
            <a:r>
              <a:rPr lang="en-US" altLang="ko-KR" sz="1000">
                <a:solidFill>
                  <a:srgbClr val="000000"/>
                </a:solidFill>
              </a:rPr>
              <a:t>(30)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302862" y="3392996"/>
            <a:ext cx="1482165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srgbClr val="000000"/>
                </a:solidFill>
              </a:rPr>
              <a:t>미충족 상병 </a:t>
            </a:r>
            <a:r>
              <a:rPr lang="en-US" altLang="ko-KR" sz="1000">
                <a:solidFill>
                  <a:srgbClr val="000000"/>
                </a:solidFill>
              </a:rPr>
              <a:t>(50)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302862" y="4077072"/>
            <a:ext cx="1482165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srgbClr val="000000"/>
                </a:solidFill>
              </a:rPr>
              <a:t>진료량 증감 추세 </a:t>
            </a:r>
            <a:r>
              <a:rPr lang="en-US" altLang="ko-KR" sz="1000">
                <a:solidFill>
                  <a:srgbClr val="000000"/>
                </a:solidFill>
              </a:rPr>
              <a:t>(20)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94471" y="4941168"/>
            <a:ext cx="780087" cy="782992"/>
          </a:xfrm>
          <a:prstGeom prst="rect">
            <a:avLst/>
          </a:prstGeom>
          <a:solidFill>
            <a:srgbClr val="388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>
                <a:solidFill>
                  <a:srgbClr val="FFFFFF"/>
                </a:solidFill>
              </a:rPr>
              <a:t>경쟁력 </a:t>
            </a:r>
            <a:endParaRPr lang="en-US" altLang="ko-KR" sz="1200" b="1">
              <a:solidFill>
                <a:srgbClr val="FFFFFF"/>
              </a:solidFill>
            </a:endParaRPr>
          </a:p>
          <a:p>
            <a:pPr algn="ctr"/>
            <a:r>
              <a:rPr lang="ko-KR" altLang="en-US" sz="1200" b="1">
                <a:solidFill>
                  <a:srgbClr val="FFFFFF"/>
                </a:solidFill>
              </a:rPr>
              <a:t>분석</a:t>
            </a:r>
            <a:endParaRPr lang="ko-KR" altLang="en-US" sz="1200" b="1" dirty="0">
              <a:solidFill>
                <a:srgbClr val="FFFFFF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302862" y="4797152"/>
            <a:ext cx="1482165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rgbClr val="000000"/>
                </a:solidFill>
              </a:rPr>
              <a:t>서산의료원</a:t>
            </a:r>
            <a:endParaRPr lang="en-US" altLang="ko-KR" sz="1000" dirty="0">
              <a:solidFill>
                <a:srgbClr val="000000"/>
              </a:solidFill>
            </a:endParaRPr>
          </a:p>
          <a:p>
            <a:pPr algn="ctr"/>
            <a:r>
              <a:rPr lang="ko-KR" altLang="en-US" sz="1000" dirty="0">
                <a:solidFill>
                  <a:srgbClr val="000000"/>
                </a:solidFill>
              </a:rPr>
              <a:t>점유율 </a:t>
            </a:r>
            <a:r>
              <a:rPr lang="en-US" altLang="ko-KR" sz="1000" dirty="0">
                <a:solidFill>
                  <a:srgbClr val="000000"/>
                </a:solidFill>
              </a:rPr>
              <a:t>(80)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302862" y="5589240"/>
            <a:ext cx="1482165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srgbClr val="000000"/>
                </a:solidFill>
              </a:rPr>
              <a:t>의료기관종별 </a:t>
            </a:r>
            <a:endParaRPr lang="en-US" altLang="ko-KR" sz="1000">
              <a:solidFill>
                <a:srgbClr val="000000"/>
              </a:solidFill>
            </a:endParaRPr>
          </a:p>
          <a:p>
            <a:pPr algn="ctr"/>
            <a:r>
              <a:rPr lang="ko-KR" altLang="en-US" sz="1000">
                <a:solidFill>
                  <a:srgbClr val="000000"/>
                </a:solidFill>
              </a:rPr>
              <a:t>이용특성 </a:t>
            </a:r>
            <a:r>
              <a:rPr lang="en-US" altLang="ko-KR" sz="1000">
                <a:solidFill>
                  <a:srgbClr val="000000"/>
                </a:solidFill>
              </a:rPr>
              <a:t>(20)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cxnSp>
        <p:nvCxnSpPr>
          <p:cNvPr id="26" name="꺾인 연결선 25"/>
          <p:cNvCxnSpPr>
            <a:stCxn id="8" idx="3"/>
            <a:endCxn id="9" idx="1"/>
          </p:cNvCxnSpPr>
          <p:nvPr/>
        </p:nvCxnSpPr>
        <p:spPr>
          <a:xfrm flipV="1">
            <a:off x="974569" y="2888940"/>
            <a:ext cx="328299" cy="686254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27"/>
          <p:cNvCxnSpPr>
            <a:stCxn id="8" idx="3"/>
            <a:endCxn id="12" idx="1"/>
          </p:cNvCxnSpPr>
          <p:nvPr/>
        </p:nvCxnSpPr>
        <p:spPr>
          <a:xfrm flipV="1">
            <a:off x="974569" y="3573016"/>
            <a:ext cx="328299" cy="217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29"/>
          <p:cNvCxnSpPr>
            <a:stCxn id="8" idx="3"/>
            <a:endCxn id="13" idx="1"/>
          </p:cNvCxnSpPr>
          <p:nvPr/>
        </p:nvCxnSpPr>
        <p:spPr>
          <a:xfrm>
            <a:off x="974569" y="3575194"/>
            <a:ext cx="328299" cy="68189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꺾인 연결선 31"/>
          <p:cNvCxnSpPr>
            <a:stCxn id="14" idx="3"/>
            <a:endCxn id="15" idx="1"/>
          </p:cNvCxnSpPr>
          <p:nvPr/>
        </p:nvCxnSpPr>
        <p:spPr>
          <a:xfrm flipV="1">
            <a:off x="974569" y="4977172"/>
            <a:ext cx="328299" cy="35549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꺾인 연결선 33"/>
          <p:cNvCxnSpPr>
            <a:stCxn id="14" idx="3"/>
            <a:endCxn id="16" idx="1"/>
          </p:cNvCxnSpPr>
          <p:nvPr/>
        </p:nvCxnSpPr>
        <p:spPr>
          <a:xfrm>
            <a:off x="974569" y="5332664"/>
            <a:ext cx="328299" cy="43659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2846768" y="2704728"/>
            <a:ext cx="1248139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srgbClr val="000000"/>
                </a:solidFill>
              </a:rPr>
              <a:t>입원실인원</a:t>
            </a:r>
            <a:endParaRPr lang="en-US" altLang="ko-KR" sz="1000">
              <a:solidFill>
                <a:srgbClr val="000000"/>
              </a:solidFill>
            </a:endParaRPr>
          </a:p>
          <a:p>
            <a:pPr algn="ctr"/>
            <a:r>
              <a:rPr lang="en-US" altLang="ko-KR" sz="1000">
                <a:solidFill>
                  <a:srgbClr val="000000"/>
                </a:solidFill>
              </a:rPr>
              <a:t>(</a:t>
            </a:r>
            <a:r>
              <a:rPr lang="ko-KR" altLang="en-US" sz="1000">
                <a:solidFill>
                  <a:srgbClr val="000000"/>
                </a:solidFill>
              </a:rPr>
              <a:t>다빈도순</a:t>
            </a:r>
            <a:r>
              <a:rPr lang="en-US" altLang="ko-KR" sz="1000">
                <a:solidFill>
                  <a:srgbClr val="000000"/>
                </a:solidFill>
              </a:rPr>
              <a:t>)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4437760" y="2704728"/>
            <a:ext cx="1009571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>
                <a:solidFill>
                  <a:srgbClr val="000000"/>
                </a:solidFill>
              </a:rPr>
              <a:t>1</a:t>
            </a:r>
            <a:r>
              <a:rPr lang="ko-KR" altLang="en-US" sz="1000">
                <a:solidFill>
                  <a:srgbClr val="000000"/>
                </a:solidFill>
              </a:rPr>
              <a:t>위</a:t>
            </a:r>
            <a:r>
              <a:rPr lang="en-US" altLang="ko-KR" sz="1000">
                <a:solidFill>
                  <a:srgbClr val="000000"/>
                </a:solidFill>
              </a:rPr>
              <a:t>~20</a:t>
            </a:r>
            <a:r>
              <a:rPr lang="ko-KR" altLang="en-US" sz="1000">
                <a:solidFill>
                  <a:srgbClr val="000000"/>
                </a:solidFill>
              </a:rPr>
              <a:t>위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5484308" y="2704728"/>
            <a:ext cx="1009571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>
                <a:solidFill>
                  <a:srgbClr val="000000"/>
                </a:solidFill>
              </a:rPr>
              <a:t>21</a:t>
            </a:r>
            <a:r>
              <a:rPr lang="ko-KR" altLang="en-US" sz="1000">
                <a:solidFill>
                  <a:srgbClr val="000000"/>
                </a:solidFill>
              </a:rPr>
              <a:t>위</a:t>
            </a:r>
            <a:r>
              <a:rPr lang="en-US" altLang="ko-KR" sz="1000">
                <a:solidFill>
                  <a:srgbClr val="000000"/>
                </a:solidFill>
              </a:rPr>
              <a:t>~40</a:t>
            </a:r>
            <a:r>
              <a:rPr lang="ko-KR" altLang="en-US" sz="1000">
                <a:solidFill>
                  <a:srgbClr val="000000"/>
                </a:solidFill>
              </a:rPr>
              <a:t>위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530860" y="2704728"/>
            <a:ext cx="1009571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>
                <a:solidFill>
                  <a:srgbClr val="000000"/>
                </a:solidFill>
              </a:rPr>
              <a:t>41</a:t>
            </a:r>
            <a:r>
              <a:rPr lang="ko-KR" altLang="en-US" sz="1000">
                <a:solidFill>
                  <a:srgbClr val="000000"/>
                </a:solidFill>
              </a:rPr>
              <a:t>위</a:t>
            </a:r>
            <a:r>
              <a:rPr lang="en-US" altLang="ko-KR" sz="1000">
                <a:solidFill>
                  <a:srgbClr val="000000"/>
                </a:solidFill>
              </a:rPr>
              <a:t>~60</a:t>
            </a:r>
            <a:r>
              <a:rPr lang="ko-KR" altLang="en-US" sz="1000">
                <a:solidFill>
                  <a:srgbClr val="000000"/>
                </a:solidFill>
              </a:rPr>
              <a:t>위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7577403" y="2704728"/>
            <a:ext cx="1009571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>
                <a:solidFill>
                  <a:srgbClr val="000000"/>
                </a:solidFill>
              </a:rPr>
              <a:t>61</a:t>
            </a:r>
            <a:r>
              <a:rPr lang="ko-KR" altLang="en-US" sz="1000">
                <a:solidFill>
                  <a:srgbClr val="000000"/>
                </a:solidFill>
              </a:rPr>
              <a:t>위</a:t>
            </a:r>
            <a:r>
              <a:rPr lang="en-US" altLang="ko-KR" sz="1000">
                <a:solidFill>
                  <a:srgbClr val="000000"/>
                </a:solidFill>
              </a:rPr>
              <a:t>~80</a:t>
            </a:r>
            <a:r>
              <a:rPr lang="ko-KR" altLang="en-US" sz="1000">
                <a:solidFill>
                  <a:srgbClr val="000000"/>
                </a:solidFill>
              </a:rPr>
              <a:t>위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2846768" y="4005064"/>
            <a:ext cx="1248139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rgbClr val="000000"/>
                </a:solidFill>
              </a:rPr>
              <a:t>연평균 증감률</a:t>
            </a:r>
            <a:endParaRPr lang="en-US" altLang="ko-KR" sz="1000" dirty="0">
              <a:solidFill>
                <a:srgbClr val="000000"/>
              </a:solidFill>
            </a:endParaRPr>
          </a:p>
          <a:p>
            <a:pPr algn="ctr"/>
            <a:r>
              <a:rPr lang="en-US" altLang="ko-KR" sz="1000" dirty="0">
                <a:solidFill>
                  <a:srgbClr val="000000"/>
                </a:solidFill>
              </a:rPr>
              <a:t>(</a:t>
            </a:r>
            <a:r>
              <a:rPr lang="ko-KR" altLang="en-US" sz="1000" dirty="0">
                <a:solidFill>
                  <a:srgbClr val="000000"/>
                </a:solidFill>
              </a:rPr>
              <a:t>전국</a:t>
            </a:r>
            <a:r>
              <a:rPr lang="en-US" altLang="ko-KR" sz="1000" dirty="0">
                <a:solidFill>
                  <a:srgbClr val="000000"/>
                </a:solidFill>
              </a:rPr>
              <a:t>vs</a:t>
            </a:r>
            <a:r>
              <a:rPr lang="en-US" altLang="ko-KR" sz="1000" dirty="0" smtClean="0">
                <a:solidFill>
                  <a:srgbClr val="000000"/>
                </a:solidFill>
              </a:rPr>
              <a:t>.</a:t>
            </a:r>
            <a:r>
              <a:rPr lang="ko-KR" altLang="en-US" sz="1000" dirty="0" smtClean="0">
                <a:solidFill>
                  <a:srgbClr val="000000"/>
                </a:solidFill>
              </a:rPr>
              <a:t>충남</a:t>
            </a:r>
            <a:r>
              <a:rPr lang="en-US" altLang="ko-KR" sz="1000" dirty="0" smtClean="0">
                <a:solidFill>
                  <a:srgbClr val="000000"/>
                </a:solidFill>
              </a:rPr>
              <a:t>)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2846768" y="5536282"/>
            <a:ext cx="1248139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srgbClr val="000000"/>
                </a:solidFill>
              </a:rPr>
              <a:t>종합병원 점유율</a:t>
            </a:r>
            <a:endParaRPr lang="en-US" altLang="ko-KR" sz="1000">
              <a:solidFill>
                <a:srgbClr val="000000"/>
              </a:solidFill>
            </a:endParaRPr>
          </a:p>
          <a:p>
            <a:pPr algn="ctr"/>
            <a:r>
              <a:rPr lang="en-US" altLang="ko-KR" sz="1000">
                <a:solidFill>
                  <a:srgbClr val="000000"/>
                </a:solidFill>
              </a:rPr>
              <a:t>(</a:t>
            </a:r>
            <a:r>
              <a:rPr lang="ko-KR" altLang="en-US" sz="1000">
                <a:solidFill>
                  <a:srgbClr val="000000"/>
                </a:solidFill>
              </a:rPr>
              <a:t>상병</a:t>
            </a:r>
            <a:r>
              <a:rPr lang="en-US" altLang="ko-KR" sz="1000">
                <a:solidFill>
                  <a:srgbClr val="000000"/>
                </a:solidFill>
              </a:rPr>
              <a:t>vs.</a:t>
            </a:r>
            <a:r>
              <a:rPr lang="ko-KR" altLang="en-US" sz="1000">
                <a:solidFill>
                  <a:srgbClr val="000000"/>
                </a:solidFill>
              </a:rPr>
              <a:t>전체</a:t>
            </a:r>
            <a:r>
              <a:rPr lang="en-US" altLang="ko-KR" sz="100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8623951" y="2704728"/>
            <a:ext cx="1009571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>
                <a:solidFill>
                  <a:srgbClr val="000000"/>
                </a:solidFill>
              </a:rPr>
              <a:t>81</a:t>
            </a:r>
            <a:r>
              <a:rPr lang="ko-KR" altLang="en-US" sz="1000">
                <a:solidFill>
                  <a:srgbClr val="000000"/>
                </a:solidFill>
              </a:rPr>
              <a:t>위</a:t>
            </a:r>
            <a:r>
              <a:rPr lang="en-US" altLang="ko-KR" sz="1000">
                <a:solidFill>
                  <a:srgbClr val="000000"/>
                </a:solidFill>
              </a:rPr>
              <a:t>~100</a:t>
            </a:r>
            <a:r>
              <a:rPr lang="ko-KR" altLang="en-US" sz="1000">
                <a:solidFill>
                  <a:srgbClr val="000000"/>
                </a:solidFill>
              </a:rPr>
              <a:t>위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42" name="오른쪽 화살표 41"/>
          <p:cNvSpPr/>
          <p:nvPr/>
        </p:nvSpPr>
        <p:spPr>
          <a:xfrm>
            <a:off x="4141957" y="2843411"/>
            <a:ext cx="234026" cy="144016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437760" y="4005064"/>
            <a:ext cx="1009571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rgbClr val="000000"/>
                </a:solidFill>
              </a:rPr>
              <a:t>충남</a:t>
            </a:r>
            <a:r>
              <a:rPr lang="en-US" altLang="ko-KR" sz="1000" dirty="0" smtClean="0">
                <a:solidFill>
                  <a:srgbClr val="000000"/>
                </a:solidFill>
              </a:rPr>
              <a:t>&gt;</a:t>
            </a:r>
            <a:r>
              <a:rPr lang="ko-KR" altLang="en-US" sz="1000" dirty="0">
                <a:solidFill>
                  <a:srgbClr val="000000"/>
                </a:solidFill>
              </a:rPr>
              <a:t>전국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6530860" y="4005064"/>
            <a:ext cx="1009571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rgbClr val="000000"/>
                </a:solidFill>
              </a:rPr>
              <a:t>충남</a:t>
            </a:r>
            <a:r>
              <a:rPr lang="en-US" altLang="ko-KR" sz="1000" dirty="0" smtClean="0">
                <a:solidFill>
                  <a:srgbClr val="000000"/>
                </a:solidFill>
              </a:rPr>
              <a:t>&lt;</a:t>
            </a:r>
            <a:r>
              <a:rPr lang="ko-KR" altLang="en-US" sz="1000" dirty="0">
                <a:solidFill>
                  <a:srgbClr val="000000"/>
                </a:solidFill>
              </a:rPr>
              <a:t>전국</a:t>
            </a:r>
          </a:p>
        </p:txBody>
      </p:sp>
      <p:sp>
        <p:nvSpPr>
          <p:cNvPr id="52" name="직사각형 51"/>
          <p:cNvSpPr/>
          <p:nvPr/>
        </p:nvSpPr>
        <p:spPr>
          <a:xfrm>
            <a:off x="8623951" y="4005064"/>
            <a:ext cx="1009571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rgbClr val="000000"/>
                </a:solidFill>
              </a:rPr>
              <a:t>충남</a:t>
            </a:r>
            <a:r>
              <a:rPr lang="en-US" altLang="ko-KR" sz="1000" dirty="0" smtClean="0">
                <a:solidFill>
                  <a:srgbClr val="000000"/>
                </a:solidFill>
              </a:rPr>
              <a:t>&lt;</a:t>
            </a:r>
            <a:r>
              <a:rPr lang="en-US" altLang="ko-KR" sz="1000" dirty="0">
                <a:solidFill>
                  <a:srgbClr val="000000"/>
                </a:solidFill>
              </a:rPr>
              <a:t>0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53" name="오른쪽 화살표 52"/>
          <p:cNvSpPr/>
          <p:nvPr/>
        </p:nvSpPr>
        <p:spPr>
          <a:xfrm>
            <a:off x="4141957" y="4143747"/>
            <a:ext cx="234026" cy="144016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4437760" y="5517232"/>
            <a:ext cx="1009571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srgbClr val="000000"/>
                </a:solidFill>
              </a:rPr>
              <a:t>상병</a:t>
            </a:r>
            <a:r>
              <a:rPr lang="en-US" altLang="ko-KR" sz="1000">
                <a:solidFill>
                  <a:srgbClr val="000000"/>
                </a:solidFill>
              </a:rPr>
              <a:t>&gt;</a:t>
            </a:r>
            <a:r>
              <a:rPr lang="ko-KR" altLang="en-US" sz="1000">
                <a:solidFill>
                  <a:srgbClr val="000000"/>
                </a:solidFill>
              </a:rPr>
              <a:t>전체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5484308" y="5517232"/>
            <a:ext cx="1009571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srgbClr val="000000"/>
                </a:solidFill>
              </a:rPr>
              <a:t>상병</a:t>
            </a:r>
            <a:r>
              <a:rPr lang="en-US" altLang="ko-KR" sz="1000">
                <a:solidFill>
                  <a:srgbClr val="000000"/>
                </a:solidFill>
              </a:rPr>
              <a:t>&gt;</a:t>
            </a:r>
            <a:r>
              <a:rPr lang="ko-KR" altLang="en-US" sz="1000">
                <a:solidFill>
                  <a:srgbClr val="000000"/>
                </a:solidFill>
              </a:rPr>
              <a:t>전체</a:t>
            </a:r>
          </a:p>
          <a:p>
            <a:pPr algn="ctr"/>
            <a:r>
              <a:rPr lang="en-US" altLang="ko-KR" sz="1000">
                <a:solidFill>
                  <a:srgbClr val="000000"/>
                </a:solidFill>
              </a:rPr>
              <a:t>x0.9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6530860" y="5517232"/>
            <a:ext cx="1009571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srgbClr val="000000"/>
                </a:solidFill>
              </a:rPr>
              <a:t>상병</a:t>
            </a:r>
            <a:r>
              <a:rPr lang="en-US" altLang="ko-KR" sz="1000">
                <a:solidFill>
                  <a:srgbClr val="000000"/>
                </a:solidFill>
              </a:rPr>
              <a:t>&gt;</a:t>
            </a:r>
            <a:r>
              <a:rPr lang="ko-KR" altLang="en-US" sz="1000">
                <a:solidFill>
                  <a:srgbClr val="000000"/>
                </a:solidFill>
              </a:rPr>
              <a:t>전체</a:t>
            </a:r>
          </a:p>
          <a:p>
            <a:pPr algn="ctr"/>
            <a:r>
              <a:rPr lang="en-US" altLang="ko-KR" sz="1000">
                <a:solidFill>
                  <a:srgbClr val="000000"/>
                </a:solidFill>
              </a:rPr>
              <a:t>x0.7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7577403" y="5517232"/>
            <a:ext cx="1009571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srgbClr val="000000"/>
                </a:solidFill>
              </a:rPr>
              <a:t>상병</a:t>
            </a:r>
            <a:r>
              <a:rPr lang="en-US" altLang="ko-KR" sz="1000">
                <a:solidFill>
                  <a:srgbClr val="000000"/>
                </a:solidFill>
              </a:rPr>
              <a:t>&gt;</a:t>
            </a:r>
            <a:r>
              <a:rPr lang="ko-KR" altLang="en-US" sz="1000">
                <a:solidFill>
                  <a:srgbClr val="000000"/>
                </a:solidFill>
              </a:rPr>
              <a:t>전체</a:t>
            </a:r>
            <a:endParaRPr lang="en-US" altLang="ko-KR" sz="1000">
              <a:solidFill>
                <a:srgbClr val="000000"/>
              </a:solidFill>
            </a:endParaRPr>
          </a:p>
          <a:p>
            <a:pPr algn="ctr"/>
            <a:r>
              <a:rPr lang="en-US" altLang="ko-KR" sz="1000">
                <a:solidFill>
                  <a:srgbClr val="000000"/>
                </a:solidFill>
              </a:rPr>
              <a:t>(</a:t>
            </a:r>
            <a:r>
              <a:rPr lang="ko-KR" altLang="en-US" sz="1000">
                <a:solidFill>
                  <a:srgbClr val="000000"/>
                </a:solidFill>
              </a:rPr>
              <a:t>종합</a:t>
            </a:r>
            <a:r>
              <a:rPr lang="en-US" altLang="ko-KR" sz="1000">
                <a:solidFill>
                  <a:srgbClr val="000000"/>
                </a:solidFill>
              </a:rPr>
              <a:t>+</a:t>
            </a:r>
            <a:r>
              <a:rPr lang="ko-KR" altLang="en-US" sz="1000">
                <a:solidFill>
                  <a:srgbClr val="000000"/>
                </a:solidFill>
              </a:rPr>
              <a:t>병원</a:t>
            </a:r>
            <a:r>
              <a:rPr lang="en-US" altLang="ko-KR" sz="1000">
                <a:solidFill>
                  <a:srgbClr val="000000"/>
                </a:solidFill>
              </a:rPr>
              <a:t>)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8623951" y="5517232"/>
            <a:ext cx="1009571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srgbClr val="000000"/>
                </a:solidFill>
              </a:rPr>
              <a:t>상병</a:t>
            </a:r>
            <a:r>
              <a:rPr lang="en-US" altLang="ko-KR" sz="1000">
                <a:solidFill>
                  <a:srgbClr val="000000"/>
                </a:solidFill>
              </a:rPr>
              <a:t>&gt;</a:t>
            </a:r>
            <a:r>
              <a:rPr lang="ko-KR" altLang="en-US" sz="1000">
                <a:solidFill>
                  <a:srgbClr val="000000"/>
                </a:solidFill>
              </a:rPr>
              <a:t>전체</a:t>
            </a:r>
            <a:endParaRPr lang="en-US" altLang="ko-KR" sz="1000">
              <a:solidFill>
                <a:srgbClr val="000000"/>
              </a:solidFill>
            </a:endParaRPr>
          </a:p>
          <a:p>
            <a:pPr algn="ctr"/>
            <a:r>
              <a:rPr lang="en-US" altLang="ko-KR" sz="1000">
                <a:solidFill>
                  <a:srgbClr val="000000"/>
                </a:solidFill>
              </a:rPr>
              <a:t>(</a:t>
            </a:r>
            <a:r>
              <a:rPr lang="ko-KR" altLang="en-US" sz="1000">
                <a:solidFill>
                  <a:srgbClr val="000000"/>
                </a:solidFill>
              </a:rPr>
              <a:t>상급</a:t>
            </a:r>
            <a:r>
              <a:rPr lang="en-US" altLang="ko-KR" sz="1000">
                <a:solidFill>
                  <a:srgbClr val="000000"/>
                </a:solidFill>
              </a:rPr>
              <a:t>or</a:t>
            </a:r>
            <a:r>
              <a:rPr lang="ko-KR" altLang="en-US" sz="1000">
                <a:solidFill>
                  <a:srgbClr val="000000"/>
                </a:solidFill>
              </a:rPr>
              <a:t>의원</a:t>
            </a:r>
            <a:r>
              <a:rPr lang="en-US" altLang="ko-KR" sz="1000">
                <a:solidFill>
                  <a:srgbClr val="000000"/>
                </a:solidFill>
              </a:rPr>
              <a:t>)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65" name="오른쪽 화살표 64"/>
          <p:cNvSpPr/>
          <p:nvPr/>
        </p:nvSpPr>
        <p:spPr>
          <a:xfrm>
            <a:off x="4141957" y="5655915"/>
            <a:ext cx="234026" cy="144016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735473" y="2502442"/>
            <a:ext cx="3321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>
                <a:solidFill>
                  <a:srgbClr val="000000"/>
                </a:solidFill>
              </a:rPr>
              <a:t>[4]</a:t>
            </a:r>
            <a:endParaRPr lang="ko-KR" altLang="en-US" sz="1000">
              <a:solidFill>
                <a:srgbClr val="00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827593" y="2502442"/>
            <a:ext cx="3321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>
                <a:solidFill>
                  <a:srgbClr val="000000"/>
                </a:solidFill>
              </a:rPr>
              <a:t>[3]</a:t>
            </a:r>
            <a:endParaRPr lang="ko-KR" altLang="en-US" sz="1000">
              <a:solidFill>
                <a:srgbClr val="0000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841708" y="2502442"/>
            <a:ext cx="3321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>
                <a:solidFill>
                  <a:srgbClr val="000000"/>
                </a:solidFill>
              </a:rPr>
              <a:t>[2]</a:t>
            </a:r>
            <a:endParaRPr lang="ko-KR" altLang="en-US" sz="1000">
              <a:solidFill>
                <a:srgbClr val="00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886777" y="2502442"/>
            <a:ext cx="3321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>
                <a:solidFill>
                  <a:srgbClr val="000000"/>
                </a:solidFill>
              </a:rPr>
              <a:t>[1]</a:t>
            </a:r>
            <a:endParaRPr lang="ko-KR" altLang="en-US" sz="1000">
              <a:solidFill>
                <a:srgbClr val="00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896347" y="2502442"/>
            <a:ext cx="3321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>
                <a:solidFill>
                  <a:srgbClr val="000000"/>
                </a:solidFill>
              </a:rPr>
              <a:t>[0]</a:t>
            </a:r>
            <a:endParaRPr lang="ko-KR" altLang="en-US" sz="1000">
              <a:solidFill>
                <a:srgbClr val="000000"/>
              </a:solidFill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2846768" y="3356992"/>
            <a:ext cx="1248139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>
                <a:solidFill>
                  <a:srgbClr val="000000"/>
                </a:solidFill>
              </a:rPr>
              <a:t>RI</a:t>
            </a:r>
          </a:p>
          <a:p>
            <a:pPr algn="ctr"/>
            <a:r>
              <a:rPr lang="en-US" altLang="ko-KR" sz="900">
                <a:solidFill>
                  <a:srgbClr val="000000"/>
                </a:solidFill>
              </a:rPr>
              <a:t>(</a:t>
            </a:r>
            <a:r>
              <a:rPr lang="ko-KR" altLang="en-US" sz="900">
                <a:solidFill>
                  <a:srgbClr val="000000"/>
                </a:solidFill>
              </a:rPr>
              <a:t>상병</a:t>
            </a:r>
            <a:r>
              <a:rPr lang="en-US" altLang="ko-KR" sz="900">
                <a:solidFill>
                  <a:srgbClr val="000000"/>
                </a:solidFill>
              </a:rPr>
              <a:t>vs.</a:t>
            </a:r>
            <a:r>
              <a:rPr lang="ko-KR" altLang="en-US" sz="900">
                <a:solidFill>
                  <a:srgbClr val="000000"/>
                </a:solidFill>
              </a:rPr>
              <a:t>상병전체</a:t>
            </a:r>
            <a:r>
              <a:rPr lang="en-US" altLang="ko-KR" sz="1000" baseline="30000">
                <a:solidFill>
                  <a:srgbClr val="000000"/>
                </a:solidFill>
              </a:rPr>
              <a:t>1)</a:t>
            </a:r>
            <a:r>
              <a:rPr lang="en-US" altLang="ko-KR" sz="1000">
                <a:solidFill>
                  <a:srgbClr val="000000"/>
                </a:solidFill>
              </a:rPr>
              <a:t>)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4437760" y="3356992"/>
            <a:ext cx="1009571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>
                <a:solidFill>
                  <a:srgbClr val="000000"/>
                </a:solidFill>
              </a:rPr>
              <a:t>&lt;</a:t>
            </a:r>
            <a:r>
              <a:rPr lang="ko-KR" altLang="en-US" sz="1000">
                <a:solidFill>
                  <a:srgbClr val="000000"/>
                </a:solidFill>
              </a:rPr>
              <a:t>상병전체</a:t>
            </a:r>
            <a:r>
              <a:rPr lang="en-US" altLang="ko-KR" sz="1000">
                <a:solidFill>
                  <a:srgbClr val="000000"/>
                </a:solidFill>
              </a:rPr>
              <a:t>RI </a:t>
            </a:r>
          </a:p>
          <a:p>
            <a:pPr algn="ctr"/>
            <a:r>
              <a:rPr lang="en-US" altLang="ko-KR" sz="1000">
                <a:solidFill>
                  <a:srgbClr val="000000"/>
                </a:solidFill>
              </a:rPr>
              <a:t>x 0.5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5484308" y="3356992"/>
            <a:ext cx="1009571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>
                <a:solidFill>
                  <a:srgbClr val="000000"/>
                </a:solidFill>
              </a:rPr>
              <a:t>&lt;</a:t>
            </a:r>
            <a:r>
              <a:rPr lang="ko-KR" altLang="en-US" sz="1000">
                <a:solidFill>
                  <a:srgbClr val="000000"/>
                </a:solidFill>
              </a:rPr>
              <a:t>상병전체</a:t>
            </a:r>
            <a:r>
              <a:rPr lang="en-US" altLang="ko-KR" sz="1000">
                <a:solidFill>
                  <a:srgbClr val="000000"/>
                </a:solidFill>
              </a:rPr>
              <a:t>RI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105" name="직사각형 104"/>
          <p:cNvSpPr/>
          <p:nvPr/>
        </p:nvSpPr>
        <p:spPr>
          <a:xfrm>
            <a:off x="6530860" y="3356992"/>
            <a:ext cx="1009571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>
                <a:solidFill>
                  <a:srgbClr val="000000"/>
                </a:solidFill>
              </a:rPr>
              <a:t>&lt;</a:t>
            </a:r>
            <a:r>
              <a:rPr lang="ko-KR" altLang="en-US" sz="1000">
                <a:solidFill>
                  <a:srgbClr val="000000"/>
                </a:solidFill>
              </a:rPr>
              <a:t>상병전체</a:t>
            </a:r>
            <a:r>
              <a:rPr lang="en-US" altLang="ko-KR" sz="1000">
                <a:solidFill>
                  <a:srgbClr val="000000"/>
                </a:solidFill>
              </a:rPr>
              <a:t>RI</a:t>
            </a:r>
          </a:p>
          <a:p>
            <a:pPr algn="ctr"/>
            <a:r>
              <a:rPr lang="en-US" altLang="ko-KR" sz="1000">
                <a:solidFill>
                  <a:srgbClr val="000000"/>
                </a:solidFill>
              </a:rPr>
              <a:t>x 1.5</a:t>
            </a:r>
            <a:endParaRPr lang="ko-KR" altLang="en-US" sz="1000">
              <a:solidFill>
                <a:srgbClr val="000000"/>
              </a:solidFill>
            </a:endParaRPr>
          </a:p>
        </p:txBody>
      </p:sp>
      <p:sp>
        <p:nvSpPr>
          <p:cNvPr id="106" name="직사각형 105"/>
          <p:cNvSpPr/>
          <p:nvPr/>
        </p:nvSpPr>
        <p:spPr>
          <a:xfrm>
            <a:off x="8623951" y="3356992"/>
            <a:ext cx="1009571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>
                <a:solidFill>
                  <a:srgbClr val="000000"/>
                </a:solidFill>
              </a:rPr>
              <a:t>&gt;</a:t>
            </a:r>
            <a:r>
              <a:rPr lang="ko-KR" altLang="en-US" sz="1000">
                <a:solidFill>
                  <a:srgbClr val="000000"/>
                </a:solidFill>
              </a:rPr>
              <a:t>상병전체</a:t>
            </a:r>
            <a:r>
              <a:rPr lang="en-US" altLang="ko-KR" sz="1000">
                <a:solidFill>
                  <a:srgbClr val="000000"/>
                </a:solidFill>
              </a:rPr>
              <a:t>RI</a:t>
            </a:r>
          </a:p>
          <a:p>
            <a:pPr algn="ctr"/>
            <a:r>
              <a:rPr lang="en-US" altLang="ko-KR" sz="1000">
                <a:solidFill>
                  <a:srgbClr val="000000"/>
                </a:solidFill>
              </a:rPr>
              <a:t>x 1.5</a:t>
            </a:r>
            <a:endParaRPr lang="ko-KR" altLang="en-US" sz="1000">
              <a:solidFill>
                <a:srgbClr val="000000"/>
              </a:solidFill>
            </a:endParaRPr>
          </a:p>
        </p:txBody>
      </p:sp>
      <p:sp>
        <p:nvSpPr>
          <p:cNvPr id="107" name="오른쪽 화살표 106"/>
          <p:cNvSpPr/>
          <p:nvPr/>
        </p:nvSpPr>
        <p:spPr>
          <a:xfrm>
            <a:off x="4141957" y="3495675"/>
            <a:ext cx="234026" cy="144016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108" name="직사각형 107"/>
          <p:cNvSpPr/>
          <p:nvPr/>
        </p:nvSpPr>
        <p:spPr>
          <a:xfrm>
            <a:off x="2846768" y="4787627"/>
            <a:ext cx="1248139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srgbClr val="000000"/>
                </a:solidFill>
              </a:rPr>
              <a:t>재원일수 점유율</a:t>
            </a:r>
            <a:endParaRPr lang="en-US" altLang="ko-KR" sz="1000">
              <a:solidFill>
                <a:srgbClr val="000000"/>
              </a:solidFill>
            </a:endParaRPr>
          </a:p>
          <a:p>
            <a:pPr algn="ctr"/>
            <a:r>
              <a:rPr lang="en-US" altLang="ko-KR" sz="1000">
                <a:solidFill>
                  <a:srgbClr val="000000"/>
                </a:solidFill>
              </a:rPr>
              <a:t>(</a:t>
            </a:r>
            <a:r>
              <a:rPr lang="ko-KR" altLang="en-US" sz="1000">
                <a:solidFill>
                  <a:srgbClr val="000000"/>
                </a:solidFill>
              </a:rPr>
              <a:t>의료원</a:t>
            </a:r>
            <a:r>
              <a:rPr lang="en-US" altLang="ko-KR" sz="1000">
                <a:solidFill>
                  <a:srgbClr val="000000"/>
                </a:solidFill>
              </a:rPr>
              <a:t>/</a:t>
            </a:r>
            <a:r>
              <a:rPr lang="ko-KR" altLang="en-US" sz="1000">
                <a:solidFill>
                  <a:srgbClr val="000000"/>
                </a:solidFill>
              </a:rPr>
              <a:t>병상</a:t>
            </a:r>
            <a:r>
              <a:rPr lang="en-US" altLang="ko-KR" sz="1000" baseline="30000">
                <a:solidFill>
                  <a:srgbClr val="000000"/>
                </a:solidFill>
              </a:rPr>
              <a:t>2)</a:t>
            </a:r>
            <a:r>
              <a:rPr lang="en-US" altLang="ko-KR" sz="1000">
                <a:solidFill>
                  <a:srgbClr val="000000"/>
                </a:solidFill>
              </a:rPr>
              <a:t>)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4437760" y="4797152"/>
            <a:ext cx="1009571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srgbClr val="000000"/>
                </a:solidFill>
              </a:rPr>
              <a:t>점유율</a:t>
            </a:r>
            <a:r>
              <a:rPr lang="en-US" altLang="ko-KR" sz="1000">
                <a:solidFill>
                  <a:srgbClr val="000000"/>
                </a:solidFill>
              </a:rPr>
              <a:t>&gt;</a:t>
            </a:r>
            <a:r>
              <a:rPr lang="ko-KR" altLang="en-US" sz="1000">
                <a:solidFill>
                  <a:srgbClr val="000000"/>
                </a:solidFill>
              </a:rPr>
              <a:t>병상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5484308" y="4797152"/>
            <a:ext cx="1009571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srgbClr val="000000"/>
                </a:solidFill>
              </a:rPr>
              <a:t>점유율</a:t>
            </a:r>
            <a:r>
              <a:rPr lang="en-US" altLang="ko-KR" sz="1000">
                <a:solidFill>
                  <a:srgbClr val="000000"/>
                </a:solidFill>
              </a:rPr>
              <a:t>&gt;</a:t>
            </a:r>
            <a:r>
              <a:rPr lang="ko-KR" altLang="en-US" sz="1000">
                <a:solidFill>
                  <a:srgbClr val="000000"/>
                </a:solidFill>
              </a:rPr>
              <a:t>병상</a:t>
            </a:r>
            <a:endParaRPr lang="en-US" altLang="ko-KR" sz="1000">
              <a:solidFill>
                <a:srgbClr val="000000"/>
              </a:solidFill>
            </a:endParaRPr>
          </a:p>
          <a:p>
            <a:pPr algn="ctr"/>
            <a:r>
              <a:rPr lang="en-US" altLang="ko-KR" sz="1000">
                <a:solidFill>
                  <a:srgbClr val="000000"/>
                </a:solidFill>
              </a:rPr>
              <a:t>x0.9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6530860" y="4797152"/>
            <a:ext cx="1009571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srgbClr val="000000"/>
                </a:solidFill>
              </a:rPr>
              <a:t>점유율</a:t>
            </a:r>
            <a:r>
              <a:rPr lang="en-US" altLang="ko-KR" sz="1000">
                <a:solidFill>
                  <a:srgbClr val="000000"/>
                </a:solidFill>
              </a:rPr>
              <a:t>&gt;</a:t>
            </a:r>
            <a:r>
              <a:rPr lang="ko-KR" altLang="en-US" sz="1000">
                <a:solidFill>
                  <a:srgbClr val="000000"/>
                </a:solidFill>
              </a:rPr>
              <a:t>병상</a:t>
            </a:r>
            <a:endParaRPr lang="en-US" altLang="ko-KR" sz="1000">
              <a:solidFill>
                <a:srgbClr val="000000"/>
              </a:solidFill>
            </a:endParaRPr>
          </a:p>
          <a:p>
            <a:pPr algn="ctr"/>
            <a:r>
              <a:rPr lang="en-US" altLang="ko-KR" sz="1000">
                <a:solidFill>
                  <a:srgbClr val="000000"/>
                </a:solidFill>
              </a:rPr>
              <a:t>x0.7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7577403" y="4797152"/>
            <a:ext cx="1009571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srgbClr val="000000"/>
                </a:solidFill>
              </a:rPr>
              <a:t>점유율</a:t>
            </a:r>
            <a:r>
              <a:rPr lang="en-US" altLang="ko-KR" sz="1000">
                <a:solidFill>
                  <a:srgbClr val="000000"/>
                </a:solidFill>
              </a:rPr>
              <a:t>&gt;</a:t>
            </a:r>
            <a:r>
              <a:rPr lang="ko-KR" altLang="en-US" sz="1000">
                <a:solidFill>
                  <a:srgbClr val="000000"/>
                </a:solidFill>
              </a:rPr>
              <a:t>병상</a:t>
            </a:r>
            <a:endParaRPr lang="en-US" altLang="ko-KR" sz="1000">
              <a:solidFill>
                <a:srgbClr val="000000"/>
              </a:solidFill>
            </a:endParaRPr>
          </a:p>
          <a:p>
            <a:pPr algn="ctr"/>
            <a:r>
              <a:rPr lang="en-US" altLang="ko-KR" sz="1000">
                <a:solidFill>
                  <a:srgbClr val="000000"/>
                </a:solidFill>
              </a:rPr>
              <a:t>x0.5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113" name="직사각형 112"/>
          <p:cNvSpPr/>
          <p:nvPr/>
        </p:nvSpPr>
        <p:spPr>
          <a:xfrm>
            <a:off x="8623951" y="4797152"/>
            <a:ext cx="1009571" cy="39814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srgbClr val="000000"/>
                </a:solidFill>
              </a:rPr>
              <a:t>점유율</a:t>
            </a:r>
            <a:r>
              <a:rPr lang="en-US" altLang="ko-KR" sz="1000">
                <a:solidFill>
                  <a:srgbClr val="000000"/>
                </a:solidFill>
              </a:rPr>
              <a:t>&lt;</a:t>
            </a:r>
            <a:r>
              <a:rPr lang="ko-KR" altLang="en-US" sz="1000">
                <a:solidFill>
                  <a:srgbClr val="000000"/>
                </a:solidFill>
              </a:rPr>
              <a:t>병상</a:t>
            </a:r>
            <a:endParaRPr lang="en-US" altLang="ko-KR" sz="1000">
              <a:solidFill>
                <a:srgbClr val="000000"/>
              </a:solidFill>
            </a:endParaRPr>
          </a:p>
          <a:p>
            <a:pPr algn="ctr"/>
            <a:r>
              <a:rPr lang="en-US" altLang="ko-KR" sz="1000">
                <a:solidFill>
                  <a:srgbClr val="000000"/>
                </a:solidFill>
              </a:rPr>
              <a:t>x0.5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114" name="오른쪽 화살표 113"/>
          <p:cNvSpPr/>
          <p:nvPr/>
        </p:nvSpPr>
        <p:spPr>
          <a:xfrm>
            <a:off x="4141957" y="4935835"/>
            <a:ext cx="234026" cy="144016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371134" y="6063099"/>
            <a:ext cx="4241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000000"/>
                </a:solidFill>
              </a:rPr>
              <a:t>주</a:t>
            </a:r>
            <a:r>
              <a:rPr lang="en-US" altLang="ko-KR" sz="1000" dirty="0">
                <a:solidFill>
                  <a:srgbClr val="000000"/>
                </a:solidFill>
              </a:rPr>
              <a:t>1) </a:t>
            </a:r>
            <a:r>
              <a:rPr lang="ko-KR" altLang="en-US" sz="1000" dirty="0">
                <a:solidFill>
                  <a:srgbClr val="000000"/>
                </a:solidFill>
              </a:rPr>
              <a:t>상병전체 </a:t>
            </a:r>
            <a:r>
              <a:rPr lang="en-US" altLang="ko-KR" sz="1000" dirty="0">
                <a:solidFill>
                  <a:srgbClr val="000000"/>
                </a:solidFill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</a:rPr>
              <a:t>다빈도 </a:t>
            </a:r>
            <a:r>
              <a:rPr lang="en-US" altLang="ko-KR" sz="1000" dirty="0">
                <a:solidFill>
                  <a:srgbClr val="000000"/>
                </a:solidFill>
              </a:rPr>
              <a:t>100</a:t>
            </a:r>
            <a:r>
              <a:rPr lang="ko-KR" altLang="en-US" sz="1000" dirty="0">
                <a:solidFill>
                  <a:srgbClr val="000000"/>
                </a:solidFill>
              </a:rPr>
              <a:t>대 상병 </a:t>
            </a:r>
            <a:r>
              <a:rPr lang="en-US" altLang="ko-KR" sz="1000" dirty="0">
                <a:solidFill>
                  <a:srgbClr val="000000"/>
                </a:solidFill>
              </a:rPr>
              <a:t>RI (</a:t>
            </a:r>
            <a:r>
              <a:rPr lang="en-US" altLang="ko-KR" sz="1000" dirty="0" smtClean="0">
                <a:solidFill>
                  <a:srgbClr val="000000"/>
                </a:solidFill>
              </a:rPr>
              <a:t>33.8)</a:t>
            </a:r>
            <a:endParaRPr lang="en-US" altLang="ko-KR" sz="1000" dirty="0">
              <a:solidFill>
                <a:srgbClr val="000000"/>
              </a:solidFill>
            </a:endParaRPr>
          </a:p>
          <a:p>
            <a:r>
              <a:rPr lang="en-US" altLang="ko-KR" sz="1000" dirty="0">
                <a:solidFill>
                  <a:srgbClr val="000000"/>
                </a:solidFill>
              </a:rPr>
              <a:t>   2) </a:t>
            </a:r>
            <a:r>
              <a:rPr lang="ko-KR" altLang="en-US" sz="1000" dirty="0">
                <a:solidFill>
                  <a:srgbClr val="000000"/>
                </a:solidFill>
              </a:rPr>
              <a:t>병상 </a:t>
            </a:r>
            <a:r>
              <a:rPr lang="en-US" altLang="ko-KR" sz="1000" dirty="0">
                <a:solidFill>
                  <a:srgbClr val="000000"/>
                </a:solidFill>
              </a:rPr>
              <a:t>: </a:t>
            </a:r>
            <a:r>
              <a:rPr lang="ko-KR" altLang="en-US" sz="1000" dirty="0" err="1">
                <a:solidFill>
                  <a:srgbClr val="000000"/>
                </a:solidFill>
              </a:rPr>
              <a:t>의료권</a:t>
            </a:r>
            <a:r>
              <a:rPr lang="ko-KR" altLang="en-US" sz="1000" dirty="0">
                <a:solidFill>
                  <a:srgbClr val="000000"/>
                </a:solidFill>
              </a:rPr>
              <a:t> 전체 </a:t>
            </a:r>
            <a:r>
              <a:rPr lang="ko-KR" altLang="en-US" sz="1000" dirty="0" err="1">
                <a:solidFill>
                  <a:srgbClr val="000000"/>
                </a:solidFill>
              </a:rPr>
              <a:t>병원급</a:t>
            </a:r>
            <a:r>
              <a:rPr lang="ko-KR" altLang="en-US" sz="1000" dirty="0">
                <a:solidFill>
                  <a:srgbClr val="000000"/>
                </a:solidFill>
              </a:rPr>
              <a:t> 이상 병상 중 의료원 병상 비율 </a:t>
            </a:r>
            <a:r>
              <a:rPr lang="en-US" altLang="ko-KR" sz="1000" dirty="0" smtClean="0">
                <a:solidFill>
                  <a:srgbClr val="000000"/>
                </a:solidFill>
              </a:rPr>
              <a:t>(40.7%)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중점서비스 도출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수요특성 분석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다빈도 순위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대상 질환의 수요가 높을 수록 충족 필요성 및 실행 효과가 크다는 것을 전제로 다빈도 </a:t>
            </a:r>
            <a:r>
              <a:rPr lang="en-US" altLang="ko-KR" dirty="0" smtClean="0"/>
              <a:t>100</a:t>
            </a:r>
            <a:r>
              <a:rPr lang="ko-KR" altLang="en-US" dirty="0" smtClean="0"/>
              <a:t>대 상병에 대해 입원실인원 기준 다빈도 순위에 따라 </a:t>
            </a:r>
            <a:r>
              <a:rPr lang="en-US" altLang="ko-KR" dirty="0" smtClean="0"/>
              <a:t>20</a:t>
            </a:r>
            <a:r>
              <a:rPr lang="ko-KR" altLang="en-US" dirty="0" smtClean="0"/>
              <a:t>개 등간으로 점수화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err="1" smtClean="0"/>
              <a:t>미충족</a:t>
            </a:r>
            <a:r>
              <a:rPr lang="ko-KR" altLang="en-US" dirty="0" smtClean="0"/>
              <a:t> 상병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지역친화도가 낮을 수록 공급의 우선순위가 높다는 것을 전제로 다빈도 </a:t>
            </a:r>
            <a:r>
              <a:rPr lang="en-US" altLang="ko-KR" dirty="0" smtClean="0"/>
              <a:t>100</a:t>
            </a:r>
            <a:r>
              <a:rPr lang="ko-KR" altLang="en-US" dirty="0" smtClean="0"/>
              <a:t>대 상병 </a:t>
            </a:r>
            <a:r>
              <a:rPr lang="en-US" altLang="ko-KR" dirty="0" smtClean="0"/>
              <a:t>RI</a:t>
            </a:r>
            <a:r>
              <a:rPr lang="ko-KR" altLang="en-US" dirty="0" smtClean="0"/>
              <a:t>와 개별 상병 </a:t>
            </a:r>
            <a:r>
              <a:rPr lang="en-US" altLang="ko-KR" dirty="0" smtClean="0"/>
              <a:t>RI</a:t>
            </a:r>
            <a:r>
              <a:rPr lang="ko-KR" altLang="en-US" dirty="0" smtClean="0"/>
              <a:t>를 비교하여 </a:t>
            </a:r>
            <a:r>
              <a:rPr lang="en-US" altLang="ko-KR" dirty="0" smtClean="0"/>
              <a:t>RI</a:t>
            </a:r>
            <a:r>
              <a:rPr lang="ko-KR" altLang="en-US" dirty="0" smtClean="0"/>
              <a:t>가 낮을 수록</a:t>
            </a:r>
            <a:r>
              <a:rPr lang="en-US" altLang="ko-KR" dirty="0" smtClean="0"/>
              <a:t>(</a:t>
            </a:r>
            <a:r>
              <a:rPr lang="ko-KR" altLang="en-US" dirty="0" smtClean="0"/>
              <a:t>지역친화도가 낮아 의료서비스 외부 유출</a:t>
            </a:r>
            <a:r>
              <a:rPr lang="en-US" altLang="ko-KR" dirty="0" smtClean="0"/>
              <a:t>)</a:t>
            </a:r>
            <a:r>
              <a:rPr lang="ko-KR" altLang="en-US" dirty="0" smtClean="0"/>
              <a:t> 우선순위를 높게 설정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다빈도 </a:t>
            </a:r>
            <a:r>
              <a:rPr lang="en-US" altLang="ko-KR" dirty="0" smtClean="0"/>
              <a:t>100</a:t>
            </a:r>
            <a:r>
              <a:rPr lang="ko-KR" altLang="en-US" dirty="0" smtClean="0"/>
              <a:t>대 상병 </a:t>
            </a:r>
            <a:r>
              <a:rPr lang="en-US" altLang="ko-KR" dirty="0" smtClean="0"/>
              <a:t>RI = </a:t>
            </a:r>
            <a:r>
              <a:rPr lang="ko-KR" altLang="en-US" dirty="0" smtClean="0"/>
              <a:t>지역 내 다빈도 </a:t>
            </a:r>
            <a:r>
              <a:rPr lang="en-US" altLang="ko-KR" dirty="0" smtClean="0"/>
              <a:t>100</a:t>
            </a:r>
            <a:r>
              <a:rPr lang="ko-KR" altLang="en-US" dirty="0" smtClean="0"/>
              <a:t>대 상병 </a:t>
            </a:r>
            <a:r>
              <a:rPr lang="ko-KR" altLang="en-US" dirty="0" err="1" smtClean="0"/>
              <a:t>의료이용량</a:t>
            </a:r>
            <a:r>
              <a:rPr lang="ko-KR" altLang="en-US" dirty="0" smtClean="0"/>
              <a:t> 계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지역 주민 다빈도 </a:t>
            </a:r>
            <a:r>
              <a:rPr lang="en-US" altLang="ko-KR" dirty="0" smtClean="0"/>
              <a:t>100</a:t>
            </a:r>
            <a:r>
              <a:rPr lang="ko-KR" altLang="en-US" dirty="0" smtClean="0"/>
              <a:t>대 상병 </a:t>
            </a:r>
            <a:r>
              <a:rPr lang="ko-KR" altLang="en-US" dirty="0" err="1" smtClean="0"/>
              <a:t>의료이용량</a:t>
            </a:r>
            <a:r>
              <a:rPr lang="ko-KR" altLang="en-US" dirty="0" smtClean="0"/>
              <a:t> 계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개별 상병 </a:t>
            </a:r>
            <a:r>
              <a:rPr lang="en-US" altLang="ko-KR" dirty="0" smtClean="0"/>
              <a:t>RI = </a:t>
            </a:r>
            <a:r>
              <a:rPr lang="ko-KR" altLang="en-US" dirty="0" smtClean="0"/>
              <a:t>지역 내 개별 상병 </a:t>
            </a:r>
            <a:r>
              <a:rPr lang="ko-KR" altLang="en-US" dirty="0" err="1" smtClean="0"/>
              <a:t>의료이용량</a:t>
            </a:r>
            <a:r>
              <a:rPr lang="ko-KR" altLang="en-US" dirty="0" smtClean="0"/>
              <a:t>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지역 주민 개별 상병 총 </a:t>
            </a:r>
            <a:r>
              <a:rPr lang="ko-KR" altLang="en-US" dirty="0" err="1" smtClean="0"/>
              <a:t>의료이용량</a:t>
            </a:r>
            <a:endParaRPr lang="en-US" altLang="ko-KR" dirty="0" smtClean="0"/>
          </a:p>
          <a:p>
            <a:pPr lvl="1"/>
            <a:r>
              <a:rPr lang="ko-KR" altLang="en-US" dirty="0" err="1" smtClean="0"/>
              <a:t>진료량</a:t>
            </a:r>
            <a:r>
              <a:rPr lang="ko-KR" altLang="en-US" dirty="0" smtClean="0"/>
              <a:t> 증가 추세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상병의 </a:t>
            </a:r>
            <a:r>
              <a:rPr lang="ko-KR" altLang="en-US" dirty="0" err="1" smtClean="0"/>
              <a:t>이용량이</a:t>
            </a:r>
            <a:r>
              <a:rPr lang="ko-KR" altLang="en-US" dirty="0" smtClean="0"/>
              <a:t> 증가추세여야 향후 사업 실행의 </a:t>
            </a:r>
            <a:r>
              <a:rPr lang="ko-KR" altLang="en-US" dirty="0" err="1" smtClean="0"/>
              <a:t>효과성이</a:t>
            </a:r>
            <a:r>
              <a:rPr lang="ko-KR" altLang="en-US" dirty="0" smtClean="0"/>
              <a:t> 높다는 것을 전제로 개별 상병의 최근 </a:t>
            </a:r>
            <a:r>
              <a:rPr lang="en-US" altLang="ko-KR" dirty="0" smtClean="0"/>
              <a:t>4</a:t>
            </a:r>
            <a:r>
              <a:rPr lang="ko-KR" altLang="en-US" dirty="0" smtClean="0"/>
              <a:t>개년의 </a:t>
            </a:r>
            <a:r>
              <a:rPr lang="ko-KR" altLang="en-US" dirty="0" err="1" smtClean="0"/>
              <a:t>의료이용량</a:t>
            </a:r>
            <a:r>
              <a:rPr lang="ko-KR" altLang="en-US" dirty="0" smtClean="0"/>
              <a:t> 연평균 증감률을 전국과 의료원 소재 광역 </a:t>
            </a:r>
            <a:r>
              <a:rPr lang="ko-KR" altLang="en-US" dirty="0" err="1" smtClean="0"/>
              <a:t>지자체를</a:t>
            </a:r>
            <a:r>
              <a:rPr lang="ko-KR" altLang="en-US" dirty="0" smtClean="0"/>
              <a:t> 비교 </a:t>
            </a:r>
            <a:r>
              <a:rPr lang="en-US" altLang="ko-KR" dirty="0" smtClean="0"/>
              <a:t>(※ </a:t>
            </a:r>
            <a:r>
              <a:rPr lang="ko-KR" altLang="en-US" dirty="0" smtClean="0"/>
              <a:t>개별 상병의 연도별 </a:t>
            </a:r>
            <a:r>
              <a:rPr lang="ko-KR" altLang="en-US" dirty="0" err="1" smtClean="0"/>
              <a:t>진료량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건강보험심사평가원 상병통계</a:t>
            </a:r>
            <a:r>
              <a:rPr lang="en-US" altLang="ko-KR" dirty="0" smtClean="0"/>
              <a:t>)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경쟁력 분석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의료원 점유율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현재 </a:t>
            </a:r>
            <a:r>
              <a:rPr lang="ko-KR" altLang="en-US" dirty="0" err="1" smtClean="0"/>
              <a:t>상병별</a:t>
            </a:r>
            <a:r>
              <a:rPr lang="ko-KR" altLang="en-US" dirty="0" smtClean="0"/>
              <a:t> 점유율이 높을 수록 경쟁력이 높다는 것을 전제로 개별 상병의 지역 내 </a:t>
            </a:r>
            <a:r>
              <a:rPr lang="ko-KR" altLang="en-US" dirty="0" err="1" smtClean="0"/>
              <a:t>의료이용량</a:t>
            </a:r>
            <a:r>
              <a:rPr lang="ko-KR" altLang="en-US" dirty="0" smtClean="0"/>
              <a:t> 중 해당 의료원의 </a:t>
            </a:r>
            <a:r>
              <a:rPr lang="ko-KR" altLang="en-US" dirty="0" err="1" smtClean="0"/>
              <a:t>이용량의</a:t>
            </a:r>
            <a:r>
              <a:rPr lang="ko-KR" altLang="en-US" dirty="0" smtClean="0"/>
              <a:t> 점유율을 산정하여 </a:t>
            </a:r>
            <a:r>
              <a:rPr lang="ko-KR" altLang="en-US" dirty="0" err="1" smtClean="0"/>
              <a:t>의료권</a:t>
            </a:r>
            <a:r>
              <a:rPr lang="ko-KR" altLang="en-US" dirty="0" smtClean="0"/>
              <a:t> 내 전체 </a:t>
            </a:r>
            <a:r>
              <a:rPr lang="ko-KR" altLang="en-US" dirty="0" err="1" smtClean="0"/>
              <a:t>병원급</a:t>
            </a:r>
            <a:r>
              <a:rPr lang="ko-KR" altLang="en-US" dirty="0" smtClean="0"/>
              <a:t> 이상 입원병상 중 해당 의료원의 병상 비율과 비교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점유율 </a:t>
            </a:r>
            <a:r>
              <a:rPr lang="en-US" altLang="ko-KR" dirty="0" smtClean="0"/>
              <a:t>= </a:t>
            </a:r>
            <a:r>
              <a:rPr lang="ko-KR" altLang="en-US" dirty="0" smtClean="0"/>
              <a:t>개별 상병 해당 의료원 입원일수 </a:t>
            </a:r>
            <a:r>
              <a:rPr lang="en-US" altLang="ko-KR" dirty="0" smtClean="0"/>
              <a:t>/ </a:t>
            </a:r>
            <a:r>
              <a:rPr lang="ko-KR" altLang="en-US" dirty="0" smtClean="0"/>
              <a:t>개별 상병 </a:t>
            </a:r>
            <a:r>
              <a:rPr lang="ko-KR" altLang="en-US" dirty="0" err="1" smtClean="0"/>
              <a:t>의료권</a:t>
            </a:r>
            <a:r>
              <a:rPr lang="ko-KR" altLang="en-US" dirty="0" smtClean="0"/>
              <a:t> 내 입원일수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병상비율 </a:t>
            </a:r>
            <a:r>
              <a:rPr lang="en-US" altLang="ko-KR" dirty="0" smtClean="0"/>
              <a:t>= </a:t>
            </a:r>
            <a:r>
              <a:rPr lang="ko-KR" altLang="en-US" dirty="0" smtClean="0"/>
              <a:t>해당 의료원 </a:t>
            </a:r>
            <a:r>
              <a:rPr lang="ko-KR" altLang="en-US" dirty="0" err="1" smtClean="0"/>
              <a:t>병상수</a:t>
            </a:r>
            <a:r>
              <a:rPr lang="ko-KR" altLang="en-US" dirty="0" smtClean="0"/>
              <a:t> </a:t>
            </a:r>
            <a:r>
              <a:rPr lang="en-US" altLang="ko-KR" dirty="0" smtClean="0"/>
              <a:t>/ </a:t>
            </a:r>
            <a:r>
              <a:rPr lang="ko-KR" altLang="en-US" dirty="0" err="1" smtClean="0"/>
              <a:t>의료권</a:t>
            </a:r>
            <a:r>
              <a:rPr lang="ko-KR" altLang="en-US" dirty="0" smtClean="0"/>
              <a:t> 전체 </a:t>
            </a:r>
            <a:r>
              <a:rPr lang="ko-KR" altLang="en-US" dirty="0" err="1" smtClean="0"/>
              <a:t>병원급</a:t>
            </a:r>
            <a:r>
              <a:rPr lang="ko-KR" altLang="en-US" dirty="0" smtClean="0"/>
              <a:t> 이상 </a:t>
            </a:r>
            <a:r>
              <a:rPr lang="ko-KR" altLang="en-US" dirty="0" err="1" smtClean="0"/>
              <a:t>병상수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의료기관 종별 이용 특성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의료기관 종별에 따라 개별 상병의 이용 특성이 상이하므로 해당 의료원의 종별 </a:t>
            </a:r>
            <a:r>
              <a:rPr lang="ko-KR" altLang="en-US" dirty="0" err="1" smtClean="0"/>
              <a:t>이용량이</a:t>
            </a:r>
            <a:r>
              <a:rPr lang="ko-KR" altLang="en-US" dirty="0" smtClean="0"/>
              <a:t> 평균 대비 높을 경우 경쟁력이 높다는 것을 전제로 개별 상병의 의료기관 종별 이용 특성과 전체 의료이용의 종별 특성을 비교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개별 상병 종별 이용 특성 </a:t>
            </a:r>
            <a:r>
              <a:rPr lang="en-US" altLang="ko-KR" dirty="0" smtClean="0"/>
              <a:t>= </a:t>
            </a:r>
            <a:r>
              <a:rPr lang="ko-KR" altLang="en-US" dirty="0" smtClean="0"/>
              <a:t>개별 상병 종별</a:t>
            </a:r>
            <a:r>
              <a:rPr lang="en-US" altLang="ko-KR" dirty="0" smtClean="0"/>
              <a:t>(</a:t>
            </a:r>
            <a:r>
              <a:rPr lang="ko-KR" altLang="en-US" dirty="0" smtClean="0"/>
              <a:t>상급종합</a:t>
            </a:r>
            <a:r>
              <a:rPr lang="en-US" altLang="ko-KR" dirty="0" smtClean="0"/>
              <a:t>, </a:t>
            </a:r>
            <a:r>
              <a:rPr lang="ko-KR" altLang="en-US" dirty="0" smtClean="0"/>
              <a:t>종합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병원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의원</a:t>
            </a:r>
            <a:r>
              <a:rPr lang="en-US" altLang="ko-KR" dirty="0" smtClean="0"/>
              <a:t>) </a:t>
            </a:r>
            <a:r>
              <a:rPr lang="ko-KR" altLang="en-US" dirty="0" err="1" smtClean="0"/>
              <a:t>내원일수</a:t>
            </a:r>
            <a:r>
              <a:rPr lang="ko-KR" altLang="en-US" dirty="0" smtClean="0"/>
              <a:t> </a:t>
            </a:r>
            <a:r>
              <a:rPr lang="en-US" altLang="ko-KR" dirty="0" smtClean="0"/>
              <a:t>/ </a:t>
            </a:r>
            <a:r>
              <a:rPr lang="ko-KR" altLang="en-US" dirty="0" smtClean="0"/>
              <a:t>개별 상병 전체 </a:t>
            </a:r>
            <a:r>
              <a:rPr lang="ko-KR" altLang="en-US" dirty="0" err="1" smtClean="0"/>
              <a:t>내원일수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전체 종별 이용 특성 </a:t>
            </a:r>
            <a:r>
              <a:rPr lang="en-US" altLang="ko-KR" dirty="0" smtClean="0"/>
              <a:t>= </a:t>
            </a:r>
            <a:r>
              <a:rPr lang="ko-KR" altLang="en-US" dirty="0" smtClean="0"/>
              <a:t>전체 종별</a:t>
            </a:r>
            <a:r>
              <a:rPr lang="en-US" altLang="ko-KR" dirty="0" smtClean="0"/>
              <a:t>(</a:t>
            </a:r>
            <a:r>
              <a:rPr lang="ko-KR" altLang="en-US" dirty="0" smtClean="0"/>
              <a:t>상급종합</a:t>
            </a:r>
            <a:r>
              <a:rPr lang="en-US" altLang="ko-KR" dirty="0" smtClean="0"/>
              <a:t>, </a:t>
            </a:r>
            <a:r>
              <a:rPr lang="ko-KR" altLang="en-US" dirty="0" smtClean="0"/>
              <a:t>종합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병원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의원</a:t>
            </a:r>
            <a:r>
              <a:rPr lang="en-US" altLang="ko-KR" dirty="0" smtClean="0"/>
              <a:t>) </a:t>
            </a:r>
            <a:r>
              <a:rPr lang="ko-KR" altLang="en-US" dirty="0" err="1" smtClean="0"/>
              <a:t>내원일수</a:t>
            </a:r>
            <a:r>
              <a:rPr lang="ko-KR" altLang="en-US" dirty="0" smtClean="0"/>
              <a:t>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전체 </a:t>
            </a:r>
            <a:r>
              <a:rPr lang="ko-KR" altLang="en-US" dirty="0" err="1" smtClean="0"/>
              <a:t>내원일수</a:t>
            </a:r>
            <a:r>
              <a:rPr lang="ko-KR" altLang="en-US" dirty="0" smtClean="0"/>
              <a:t> </a:t>
            </a:r>
            <a:r>
              <a:rPr lang="en-US" altLang="ko-KR" dirty="0" smtClean="0"/>
              <a:t>(※ </a:t>
            </a:r>
            <a:r>
              <a:rPr lang="ko-KR" altLang="en-US" dirty="0" smtClean="0"/>
              <a:t>국민건강보험통계연보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전국</a:t>
            </a:r>
            <a:r>
              <a:rPr lang="en-US" altLang="ko-KR" dirty="0" smtClean="0"/>
              <a:t>, 2012)</a:t>
            </a:r>
          </a:p>
          <a:p>
            <a:pPr lvl="2"/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96218" y="1715666"/>
            <a:ext cx="5846244" cy="4159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중점서비스 도출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703767" y="1820443"/>
            <a:ext cx="6479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>
                <a:solidFill>
                  <a:srgbClr val="000000"/>
                </a:solidFill>
              </a:rPr>
              <a:t>[A </a:t>
            </a:r>
            <a:r>
              <a:rPr lang="ko-KR" altLang="en-US" sz="1000">
                <a:solidFill>
                  <a:srgbClr val="000000"/>
                </a:solidFill>
              </a:rPr>
              <a:t>그룹</a:t>
            </a:r>
            <a:r>
              <a:rPr lang="en-US" altLang="ko-KR" sz="1000">
                <a:solidFill>
                  <a:srgbClr val="000000"/>
                </a:solidFill>
              </a:rPr>
              <a:t>]</a:t>
            </a:r>
            <a:endParaRPr lang="ko-KR" altLang="en-US" sz="100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10071" y="1820443"/>
            <a:ext cx="6383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>
                <a:solidFill>
                  <a:srgbClr val="000000"/>
                </a:solidFill>
              </a:rPr>
              <a:t>[B </a:t>
            </a:r>
            <a:r>
              <a:rPr lang="ko-KR" altLang="en-US" sz="1000">
                <a:solidFill>
                  <a:srgbClr val="000000"/>
                </a:solidFill>
              </a:rPr>
              <a:t>그룹</a:t>
            </a:r>
            <a:r>
              <a:rPr lang="en-US" altLang="ko-KR" sz="1000">
                <a:solidFill>
                  <a:srgbClr val="000000"/>
                </a:solidFill>
              </a:rPr>
              <a:t>]</a:t>
            </a:r>
            <a:endParaRPr lang="ko-KR" altLang="en-US" sz="100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06598" y="5606689"/>
            <a:ext cx="644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>
                <a:solidFill>
                  <a:srgbClr val="000000"/>
                </a:solidFill>
              </a:rPr>
              <a:t>[C </a:t>
            </a:r>
            <a:r>
              <a:rPr lang="ko-KR" altLang="en-US" sz="1000">
                <a:solidFill>
                  <a:srgbClr val="000000"/>
                </a:solidFill>
              </a:rPr>
              <a:t>그룹</a:t>
            </a:r>
            <a:r>
              <a:rPr lang="en-US" altLang="ko-KR" sz="1000">
                <a:solidFill>
                  <a:srgbClr val="000000"/>
                </a:solidFill>
              </a:rPr>
              <a:t>]</a:t>
            </a:r>
            <a:endParaRPr lang="ko-KR" altLang="en-US" sz="100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848230" y="5606689"/>
            <a:ext cx="6543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>
                <a:solidFill>
                  <a:srgbClr val="000000"/>
                </a:solidFill>
              </a:rPr>
              <a:t>[D </a:t>
            </a:r>
            <a:r>
              <a:rPr lang="ko-KR" altLang="en-US" sz="1000">
                <a:solidFill>
                  <a:srgbClr val="000000"/>
                </a:solidFill>
              </a:rPr>
              <a:t>그룹</a:t>
            </a:r>
            <a:r>
              <a:rPr lang="en-US" altLang="ko-KR" sz="1000">
                <a:solidFill>
                  <a:srgbClr val="000000"/>
                </a:solidFill>
              </a:rPr>
              <a:t>]</a:t>
            </a:r>
            <a:endParaRPr lang="ko-KR" altLang="en-US" sz="100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01141" y="578090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>
                <a:solidFill>
                  <a:srgbClr val="000000"/>
                </a:solidFill>
              </a:rPr>
              <a:t>수요특성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cxnSp>
        <p:nvCxnSpPr>
          <p:cNvPr id="14" name="직선 화살표 연결선 13"/>
          <p:cNvCxnSpPr/>
          <p:nvPr/>
        </p:nvCxnSpPr>
        <p:spPr>
          <a:xfrm flipH="1">
            <a:off x="4406946" y="5924897"/>
            <a:ext cx="1794199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>
            <a:off x="7137243" y="5924897"/>
            <a:ext cx="1638182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883012" y="5817032"/>
            <a:ext cx="4331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>
                <a:solidFill>
                  <a:srgbClr val="000000"/>
                </a:solidFill>
              </a:rPr>
              <a:t>Low</a:t>
            </a:r>
            <a:endParaRPr lang="ko-KR" altLang="en-US" sz="1000" b="1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31442" y="5817032"/>
            <a:ext cx="4780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>
                <a:solidFill>
                  <a:srgbClr val="000000"/>
                </a:solidFill>
              </a:rPr>
              <a:t>High</a:t>
            </a:r>
            <a:endParaRPr lang="ko-KR" altLang="en-US" sz="1000" b="1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38098" y="3548641"/>
            <a:ext cx="3385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>
                <a:solidFill>
                  <a:srgbClr val="000000"/>
                </a:solidFill>
              </a:rPr>
              <a:t>경</a:t>
            </a:r>
            <a:endParaRPr lang="en-US" altLang="ko-KR" sz="1200" b="1">
              <a:solidFill>
                <a:srgbClr val="000000"/>
              </a:solidFill>
            </a:endParaRPr>
          </a:p>
          <a:p>
            <a:pPr algn="ctr"/>
            <a:r>
              <a:rPr lang="ko-KR" altLang="en-US" sz="1200" b="1">
                <a:solidFill>
                  <a:srgbClr val="000000"/>
                </a:solidFill>
              </a:rPr>
              <a:t>쟁</a:t>
            </a:r>
            <a:endParaRPr lang="en-US" altLang="ko-KR" sz="1200" b="1">
              <a:solidFill>
                <a:srgbClr val="000000"/>
              </a:solidFill>
            </a:endParaRPr>
          </a:p>
          <a:p>
            <a:pPr algn="ctr"/>
            <a:r>
              <a:rPr lang="ko-KR" altLang="en-US" sz="1200" b="1">
                <a:solidFill>
                  <a:srgbClr val="000000"/>
                </a:solidFill>
              </a:rPr>
              <a:t>력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14818" y="5564878"/>
            <a:ext cx="4331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>
                <a:solidFill>
                  <a:srgbClr val="000000"/>
                </a:solidFill>
              </a:rPr>
              <a:t>Low</a:t>
            </a:r>
            <a:endParaRPr lang="ko-KR" altLang="en-US" sz="1000" b="1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75340" y="1772820"/>
            <a:ext cx="4780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>
                <a:solidFill>
                  <a:srgbClr val="000000"/>
                </a:solidFill>
              </a:rPr>
              <a:t>High</a:t>
            </a:r>
            <a:endParaRPr lang="ko-KR" altLang="en-US" sz="1000" b="1">
              <a:solidFill>
                <a:srgbClr val="000000"/>
              </a:solidFill>
            </a:endParaRPr>
          </a:p>
        </p:txBody>
      </p:sp>
      <p:cxnSp>
        <p:nvCxnSpPr>
          <p:cNvPr id="23" name="직선 화살표 연결선 22"/>
          <p:cNvCxnSpPr/>
          <p:nvPr/>
        </p:nvCxnSpPr>
        <p:spPr>
          <a:xfrm flipV="1">
            <a:off x="3548844" y="2108473"/>
            <a:ext cx="0" cy="1368152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3528207" y="4244330"/>
            <a:ext cx="0" cy="1296144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내용 개체 틀 2"/>
          <p:cNvSpPr txBox="1">
            <a:spLocks/>
          </p:cNvSpPr>
          <p:nvPr/>
        </p:nvSpPr>
        <p:spPr bwMode="auto">
          <a:xfrm>
            <a:off x="345132" y="980728"/>
            <a:ext cx="9226970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174625" indent="-174625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ko-KR" altLang="en-US" sz="1200" b="1" dirty="0">
                <a:solidFill>
                  <a:srgbClr val="3644AC"/>
                </a:solidFill>
              </a:rPr>
              <a:t>수요특성과 경쟁력 분석 결과 영역별 전략 도출</a:t>
            </a:r>
            <a:endParaRPr lang="en-US" altLang="ko-KR" sz="1200" b="1" dirty="0">
              <a:solidFill>
                <a:srgbClr val="3644AC"/>
              </a:solidFill>
            </a:endParaRPr>
          </a:p>
        </p:txBody>
      </p:sp>
      <p:graphicFrame>
        <p:nvGraphicFramePr>
          <p:cNvPr id="35" name="내용 개체 틀 34"/>
          <p:cNvGraphicFramePr>
            <a:graphicFrameLocks noGrp="1"/>
          </p:cNvGraphicFramePr>
          <p:nvPr>
            <p:ph idx="1"/>
          </p:nvPr>
        </p:nvGraphicFramePr>
        <p:xfrm>
          <a:off x="428498" y="1844824"/>
          <a:ext cx="2730304" cy="1728192"/>
        </p:xfrm>
        <a:graphic>
          <a:graphicData uri="http://schemas.openxmlformats.org/drawingml/2006/table">
            <a:tbl>
              <a:tblPr/>
              <a:tblGrid>
                <a:gridCol w="682576"/>
                <a:gridCol w="682576"/>
                <a:gridCol w="682576"/>
                <a:gridCol w="682576"/>
              </a:tblGrid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그룹</a:t>
                      </a: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수요특성</a:t>
                      </a: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경쟁력</a:t>
                      </a: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상병수</a:t>
                      </a: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5.7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2.5 </a:t>
                      </a: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100 </a:t>
                      </a: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A</a:t>
                      </a: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6.4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6.2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B</a:t>
                      </a: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3.1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6.1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C</a:t>
                      </a: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3.2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0.8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8.4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0.6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46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10319" marR="10319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/>
        </p:nvGraphicFramePr>
        <p:xfrm>
          <a:off x="428497" y="3933296"/>
          <a:ext cx="234000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0000"/>
                <a:gridCol w="1170000"/>
              </a:tblGrid>
              <a:tr h="1080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marL="99060" marR="9906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marL="99060" marR="9906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80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marL="99060" marR="9906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marL="99060" marR="9906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오른쪽 화살표 36"/>
          <p:cNvSpPr/>
          <p:nvPr/>
        </p:nvSpPr>
        <p:spPr>
          <a:xfrm rot="16200000">
            <a:off x="1790649" y="4881792"/>
            <a:ext cx="864096" cy="312035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693777" y="5511679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>
                <a:solidFill>
                  <a:srgbClr val="000000"/>
                </a:solidFill>
              </a:rPr>
              <a:t>(</a:t>
            </a:r>
            <a:r>
              <a:rPr lang="ko-KR" altLang="en-US" sz="1000" b="1">
                <a:solidFill>
                  <a:srgbClr val="000000"/>
                </a:solidFill>
              </a:rPr>
              <a:t>경쟁력 확보</a:t>
            </a:r>
            <a:r>
              <a:rPr lang="en-US" altLang="ko-KR" sz="1000" b="1">
                <a:solidFill>
                  <a:srgbClr val="000000"/>
                </a:solidFill>
              </a:rPr>
              <a:t>)</a:t>
            </a:r>
            <a:endParaRPr lang="ko-KR" altLang="en-US" sz="1000" b="1">
              <a:solidFill>
                <a:srgbClr val="00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926469" y="4317740"/>
            <a:ext cx="5341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>
                <a:solidFill>
                  <a:srgbClr val="000000"/>
                </a:solidFill>
              </a:rPr>
              <a:t>(</a:t>
            </a:r>
            <a:r>
              <a:rPr lang="ko-KR" altLang="en-US" sz="1000" b="1">
                <a:solidFill>
                  <a:srgbClr val="000000"/>
                </a:solidFill>
              </a:rPr>
              <a:t>강화</a:t>
            </a:r>
            <a:r>
              <a:rPr lang="en-US" altLang="ko-KR" sz="1000" b="1">
                <a:solidFill>
                  <a:srgbClr val="000000"/>
                </a:solidFill>
              </a:rPr>
              <a:t>)</a:t>
            </a:r>
            <a:endParaRPr lang="ko-KR" altLang="en-US" sz="1000" b="1">
              <a:solidFill>
                <a:srgbClr val="0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757158" y="3717033"/>
            <a:ext cx="8467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>
                <a:solidFill>
                  <a:srgbClr val="000000"/>
                </a:solidFill>
              </a:rPr>
              <a:t>[</a:t>
            </a:r>
            <a:r>
              <a:rPr lang="ko-KR" altLang="en-US" sz="1000" b="1">
                <a:solidFill>
                  <a:srgbClr val="000000"/>
                </a:solidFill>
              </a:rPr>
              <a:t>투자</a:t>
            </a:r>
            <a:r>
              <a:rPr lang="en-US" altLang="ko-KR" sz="1000" b="1">
                <a:solidFill>
                  <a:srgbClr val="000000"/>
                </a:solidFill>
              </a:rPr>
              <a:t>/</a:t>
            </a:r>
            <a:r>
              <a:rPr lang="ko-KR" altLang="en-US" sz="1000" b="1">
                <a:solidFill>
                  <a:srgbClr val="000000"/>
                </a:solidFill>
              </a:rPr>
              <a:t>강화</a:t>
            </a:r>
            <a:r>
              <a:rPr lang="en-US" altLang="ko-KR" sz="1000" b="1">
                <a:solidFill>
                  <a:srgbClr val="000000"/>
                </a:solidFill>
              </a:rPr>
              <a:t>]</a:t>
            </a:r>
            <a:endParaRPr lang="ko-KR" altLang="en-US" sz="1000" b="1">
              <a:solidFill>
                <a:srgbClr val="0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11780" y="3717033"/>
            <a:ext cx="8467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>
                <a:solidFill>
                  <a:srgbClr val="000000"/>
                </a:solidFill>
              </a:rPr>
              <a:t>[</a:t>
            </a:r>
            <a:r>
              <a:rPr lang="ko-KR" altLang="en-US" sz="1000" b="1">
                <a:solidFill>
                  <a:srgbClr val="000000"/>
                </a:solidFill>
              </a:rPr>
              <a:t>유지</a:t>
            </a:r>
            <a:r>
              <a:rPr lang="en-US" altLang="ko-KR" sz="1000" b="1">
                <a:solidFill>
                  <a:srgbClr val="000000"/>
                </a:solidFill>
              </a:rPr>
              <a:t>/</a:t>
            </a:r>
            <a:r>
              <a:rPr lang="ko-KR" altLang="en-US" sz="1000" b="1">
                <a:solidFill>
                  <a:srgbClr val="000000"/>
                </a:solidFill>
              </a:rPr>
              <a:t>축소</a:t>
            </a:r>
            <a:r>
              <a:rPr lang="en-US" altLang="ko-KR" sz="1000" b="1">
                <a:solidFill>
                  <a:srgbClr val="000000"/>
                </a:solidFill>
              </a:rPr>
              <a:t>]</a:t>
            </a:r>
            <a:endParaRPr lang="ko-KR" altLang="en-US" sz="1000" b="1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40533" y="4317740"/>
            <a:ext cx="5341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>
                <a:solidFill>
                  <a:srgbClr val="000000"/>
                </a:solidFill>
              </a:rPr>
              <a:t>(</a:t>
            </a:r>
            <a:r>
              <a:rPr lang="ko-KR" altLang="en-US" sz="1000" b="1">
                <a:solidFill>
                  <a:srgbClr val="000000"/>
                </a:solidFill>
              </a:rPr>
              <a:t>유지</a:t>
            </a:r>
            <a:r>
              <a:rPr lang="en-US" altLang="ko-KR" sz="1000" b="1">
                <a:solidFill>
                  <a:srgbClr val="000000"/>
                </a:solidFill>
              </a:rPr>
              <a:t>)</a:t>
            </a:r>
            <a:endParaRPr lang="ko-KR" altLang="en-US" sz="1000" b="1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40534" y="5517253"/>
            <a:ext cx="5341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>
                <a:solidFill>
                  <a:srgbClr val="000000"/>
                </a:solidFill>
              </a:rPr>
              <a:t>(</a:t>
            </a:r>
            <a:r>
              <a:rPr lang="ko-KR" altLang="en-US" sz="1000" b="1">
                <a:solidFill>
                  <a:srgbClr val="000000"/>
                </a:solidFill>
              </a:rPr>
              <a:t>축소</a:t>
            </a:r>
            <a:r>
              <a:rPr lang="en-US" altLang="ko-KR" sz="1000" b="1">
                <a:solidFill>
                  <a:srgbClr val="000000"/>
                </a:solidFill>
              </a:rPr>
              <a:t>)</a:t>
            </a:r>
            <a:endParaRPr lang="ko-KR" altLang="en-US" sz="1000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중점서비스 도출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3644AC"/>
                </a:solidFill>
              </a:rPr>
              <a:t>A</a:t>
            </a:r>
            <a:r>
              <a:rPr lang="ko-KR" altLang="en-US" dirty="0" smtClean="0">
                <a:solidFill>
                  <a:srgbClr val="3644AC"/>
                </a:solidFill>
              </a:rPr>
              <a:t>그룹 상병 현황 </a:t>
            </a:r>
            <a:r>
              <a:rPr lang="en-US" altLang="ko-KR" dirty="0" smtClean="0">
                <a:solidFill>
                  <a:srgbClr val="3644AC"/>
                </a:solidFill>
              </a:rPr>
              <a:t>(</a:t>
            </a:r>
            <a:r>
              <a:rPr lang="ko-KR" altLang="en-US" dirty="0" smtClean="0">
                <a:solidFill>
                  <a:srgbClr val="3644AC"/>
                </a:solidFill>
              </a:rPr>
              <a:t>강화 영역</a:t>
            </a:r>
            <a:r>
              <a:rPr lang="en-US" altLang="ko-KR" dirty="0" smtClean="0">
                <a:solidFill>
                  <a:srgbClr val="3644AC"/>
                </a:solidFill>
              </a:rPr>
              <a:t>)</a:t>
            </a:r>
          </a:p>
          <a:p>
            <a:pPr lvl="1"/>
            <a:r>
              <a:rPr lang="en-US" altLang="ko-KR" dirty="0" smtClean="0"/>
              <a:t>N10</a:t>
            </a:r>
            <a:r>
              <a:rPr lang="ko-KR" altLang="en-US" dirty="0" smtClean="0"/>
              <a:t>의 경우 관내 의료이용 대부분을 흡수하고 있음</a:t>
            </a:r>
            <a:r>
              <a:rPr lang="en-US" altLang="ko-KR" dirty="0" smtClean="0"/>
              <a:t>. RI </a:t>
            </a:r>
            <a:r>
              <a:rPr lang="ko-KR" altLang="en-US" dirty="0" smtClean="0"/>
              <a:t>증대 방안 검토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S06, I50</a:t>
            </a:r>
            <a:r>
              <a:rPr lang="ko-KR" altLang="en-US" dirty="0" smtClean="0"/>
              <a:t> </a:t>
            </a:r>
            <a:r>
              <a:rPr lang="en-US" altLang="ko-KR" dirty="0" smtClean="0"/>
              <a:t>: RI </a:t>
            </a:r>
            <a:r>
              <a:rPr lang="ko-KR" altLang="en-US" dirty="0" smtClean="0"/>
              <a:t>증대 방안 검토</a:t>
            </a:r>
            <a:r>
              <a:rPr lang="en-US" altLang="ko-KR" dirty="0" smtClean="0"/>
              <a:t>. S06</a:t>
            </a:r>
            <a:r>
              <a:rPr lang="ko-KR" altLang="en-US" dirty="0" smtClean="0"/>
              <a:t>의 경우 상대적으로 일당요양급여비 낮음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44488" y="2060848"/>
          <a:ext cx="9420611" cy="2304253"/>
        </p:xfrm>
        <a:graphic>
          <a:graphicData uri="http://schemas.openxmlformats.org/drawingml/2006/table">
            <a:tbl>
              <a:tblPr/>
              <a:tblGrid>
                <a:gridCol w="575728"/>
                <a:gridCol w="2952664"/>
                <a:gridCol w="654691"/>
                <a:gridCol w="654691"/>
                <a:gridCol w="654691"/>
                <a:gridCol w="654691"/>
                <a:gridCol w="654691"/>
                <a:gridCol w="654691"/>
                <a:gridCol w="654691"/>
                <a:gridCol w="654691"/>
                <a:gridCol w="654691"/>
              </a:tblGrid>
              <a:tr h="3291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상병코드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상병명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입원일당 요양급여비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91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(ⓐ)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관내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(ⓑ)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입원일수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(ⓒ)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점유율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ⓒ/ⓐ)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점유율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ⓒ/ⓑ)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291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J18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상세불명 병원체의 폐렴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7,685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3,949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51.4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2,438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31.7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61.7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192,303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140,761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164,047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N10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급성 세뇨관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사이질성 신염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3,229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2,399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74.3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2,149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66.6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89.6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139,349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123,327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143,364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Z51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기타의료를 위하여 보건서비스와 접하고 있는 사람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5,741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3,719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64.8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4,531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78.9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121.8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152,682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106,807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96,067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S06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두개내손상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4,222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1,507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35.7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2,327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55.1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154.4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250,297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134,511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96,793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I50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심부전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1,695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660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38.9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362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54.8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192,628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134,537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171,449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중점서비스 도출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 dirty="0" smtClean="0"/>
              <a:t>B</a:t>
            </a:r>
            <a:r>
              <a:rPr lang="ko-KR" altLang="en-US" dirty="0" smtClean="0"/>
              <a:t>그룹 상병 현황 </a:t>
            </a:r>
            <a:r>
              <a:rPr lang="en-US" altLang="ko-KR" dirty="0" smtClean="0"/>
              <a:t>(</a:t>
            </a:r>
            <a:r>
              <a:rPr lang="ko-KR" altLang="en-US" dirty="0" smtClean="0"/>
              <a:t>유지 영역</a:t>
            </a:r>
            <a:r>
              <a:rPr lang="en-US" altLang="ko-KR" dirty="0" smtClean="0"/>
              <a:t>)</a:t>
            </a:r>
          </a:p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416496" y="1268761"/>
          <a:ext cx="8929049" cy="5184562"/>
        </p:xfrm>
        <a:graphic>
          <a:graphicData uri="http://schemas.openxmlformats.org/drawingml/2006/table">
            <a:tbl>
              <a:tblPr/>
              <a:tblGrid>
                <a:gridCol w="552450"/>
                <a:gridCol w="2940050"/>
                <a:gridCol w="604061"/>
                <a:gridCol w="604061"/>
                <a:gridCol w="604061"/>
                <a:gridCol w="604061"/>
                <a:gridCol w="604061"/>
                <a:gridCol w="604061"/>
                <a:gridCol w="604061"/>
                <a:gridCol w="604061"/>
                <a:gridCol w="604061"/>
              </a:tblGrid>
              <a:tr h="1679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상병코드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상병명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입원일당 요양급여비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27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(ⓐ)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관내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(ⓑ)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입원일수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(ⓒ)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점유율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ⓒ/ⓐ)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점유율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ⓒ/ⓑ)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A09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감염성 및 상세불명 기원의 기타 위장염 및 결장염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3,945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2,738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69.4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1,519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55.5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131,061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123,447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161,217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A75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발진티푸스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975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707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72.5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405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41.5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57.3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150,955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125,163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158,321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H81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전정기능의 장애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1,119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748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66.8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538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48.1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71.9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130,143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123,186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154,337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J02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급성 인두염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417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332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79.6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35.7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44.9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89,638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93,540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141,732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J44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기타 만성 폐색성 폐질환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3,747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2,732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72.9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1,708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62.5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189,436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158,650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166,079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K21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위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식도역류병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504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325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64.5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36.7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56.9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137,339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119,685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151,089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K25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위궤양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1,184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645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54.5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339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52.6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220,606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153,836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161,601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K35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급성 충수염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2,548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1,971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77.4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680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26.7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34.5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386,861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370,173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474,537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K40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사타구니탈장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692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377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54.5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55.2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284,308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231,995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270,769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K56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탈장이 없는 마비성 장폐색증 및 장폐색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1,545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973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63.0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481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49.4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171,017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144,547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155,724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K70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알코올성 간질환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2,479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1,569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63.3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570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36.3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167,592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113,618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146,767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K85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급성 췌장염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977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587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60.1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39.3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65.4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183,913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137,516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156,049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K92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소화계통의 기타 질환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682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71.6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263,905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173,946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166,646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L03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연조직염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1,465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1,017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69.4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631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43.1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62.0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109,124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96,585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109,086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N20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신장 및 요관의 결석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850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619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72.8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552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64.9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89.2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272,802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242,836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313,315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N39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비뇨계통의 기타 장애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2,194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1,255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57.2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920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41.9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73.3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185,127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137,316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129,642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N40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전립선의 증식증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1,426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933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65.4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869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60.9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93.1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169,302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134,475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154,347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R50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기타 및 원인미상의 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705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424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60.1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39.4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65.6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171,686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136,740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171,388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S22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늑골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흉골 및 흉추의 골절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7,556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5,740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76.0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5,043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66.7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87.9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101,680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85,886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79,649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S32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요추 및 골반의 골절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8,745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6,525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74.6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6,542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74.8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100.3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100,903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81,337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70,120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S33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요추 및 골반의 관절 및 인대의 탈구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염좌 및 긴장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1,188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844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71.0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787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66.2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93.2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82,467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76,503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93,067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S42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어깨 및 위팔의 골절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1,709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1,065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62.3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1,194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69.9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112.1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157,296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128,068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67,919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S52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아래팔의 골절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2,353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1,594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67.7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1,411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88.5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183,971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163,235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108,093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S72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대퇴골의 골절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7,189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4,718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65.6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3,582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49.8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160,730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132,476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119,095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S82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발목을 포함한 아래다리의 골절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4,774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3,520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73.7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3,647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76.4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103.6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116,617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100,432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70,851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S92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발목을 제외한 발의 골절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1,348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884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65.6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676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50.1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76.5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104,708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88,539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60,618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Z47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기타 정형외과적 계속 치료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613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46.3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101.4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160,771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137,168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188,476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Z54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회복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1,566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1,489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95.1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1,795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114.6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120.6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71,098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70,556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69,965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중점서비스 도출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</a:t>
            </a:r>
            <a:r>
              <a:rPr lang="ko-KR" altLang="en-US" dirty="0" smtClean="0"/>
              <a:t>그룹 상병 현황 </a:t>
            </a:r>
            <a:r>
              <a:rPr lang="en-US" altLang="ko-KR" dirty="0" smtClean="0"/>
              <a:t>(</a:t>
            </a:r>
            <a:r>
              <a:rPr lang="ko-KR" altLang="en-US" dirty="0" smtClean="0"/>
              <a:t>경쟁력 확보 필요 영역</a:t>
            </a:r>
            <a:r>
              <a:rPr lang="en-US" altLang="ko-KR" dirty="0" smtClean="0"/>
              <a:t>)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416496" y="1347192"/>
          <a:ext cx="8942302" cy="4999320"/>
        </p:xfrm>
        <a:graphic>
          <a:graphicData uri="http://schemas.openxmlformats.org/drawingml/2006/table">
            <a:tbl>
              <a:tblPr/>
              <a:tblGrid>
                <a:gridCol w="629027"/>
                <a:gridCol w="2597150"/>
                <a:gridCol w="635125"/>
                <a:gridCol w="635125"/>
                <a:gridCol w="635125"/>
                <a:gridCol w="635125"/>
                <a:gridCol w="635125"/>
                <a:gridCol w="635125"/>
                <a:gridCol w="635125"/>
                <a:gridCol w="635125"/>
                <a:gridCol w="635125"/>
              </a:tblGrid>
              <a:tr h="19560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상병코드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상병명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의료권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입원일당 요양급여비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56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(ⓐ)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관내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(ⓑ)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입원일수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(ⓒ)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점유율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ⓒ/ⓐ)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점유율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ⓒ/ⓑ)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956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A41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기타 패혈증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1,481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249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16.8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40.6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368,406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233,408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302,277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C16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위의 악성 신생물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5,631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892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15.8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283,058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126,096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102,643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C18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결장의 악성 신생물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3,620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482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13.3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319,463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145,570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144,313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C20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직장의 악성신생물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2,712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313,717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112,938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956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C22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간 및 간내 담관의 악성 신생물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4,012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714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368,560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127,328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956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C34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기관지 및 폐의 악성 신생물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6,388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902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316,660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133,844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309,213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C50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유방의 악성 신생물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2,492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274,314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71,823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956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C73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갑상샘의 악성신생물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1,699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320,037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81,956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249,610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D12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결장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직장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항문 및 항문관의 양성 신생물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363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82.4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261,274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146,525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194,450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D13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기타 및 부분불명의 소화계통의 양성 신생물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794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310,507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188,070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956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D25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자궁의 평활근종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942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42.5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413,094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306,351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293,862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E11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인슐린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비의존 당뇨병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5,394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3,623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67.2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1,169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32.3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126,602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126,182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126,927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F10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알코올 사용에 의한 정신 및 행동장애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16,806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70.5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58,015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121,720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132,762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F20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정신분열병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42,860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50,014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956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F32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우울병 에피소드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2,485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67,723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115,818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956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G56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팔의 단일신경병증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817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35.7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19.5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156,857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151,075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246,185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56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H25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노년성 백내장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423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79.3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667,581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755,534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997,056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56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H26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기타 백내장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617,858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956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H66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화농성 및 상세불명의 중이염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574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235,099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89,664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956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I10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본태성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일차성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고혈압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1,157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537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46.4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80,250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122,256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173,510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I20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협심증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1,697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720,347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164,739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146,175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I21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급성 심근경색증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970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49.5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910,687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194,751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209,199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I25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만성 허혈성 심장병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750,877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중점서비스 도출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</a:t>
            </a:r>
            <a:r>
              <a:rPr lang="ko-KR" altLang="en-US" dirty="0" smtClean="0"/>
              <a:t>그룹 상병 현황 </a:t>
            </a:r>
            <a:r>
              <a:rPr lang="en-US" altLang="ko-KR" dirty="0" smtClean="0"/>
              <a:t>(</a:t>
            </a:r>
            <a:r>
              <a:rPr lang="ko-KR" altLang="en-US" dirty="0" smtClean="0"/>
              <a:t>경쟁력 확보 필요 영역</a:t>
            </a:r>
            <a:r>
              <a:rPr lang="en-US" altLang="ko-KR" dirty="0" smtClean="0"/>
              <a:t>)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60512" y="1340768"/>
          <a:ext cx="8738053" cy="5143728"/>
        </p:xfrm>
        <a:graphic>
          <a:graphicData uri="http://schemas.openxmlformats.org/drawingml/2006/table">
            <a:tbl>
              <a:tblPr/>
              <a:tblGrid>
                <a:gridCol w="573264"/>
                <a:gridCol w="2432050"/>
                <a:gridCol w="636971"/>
                <a:gridCol w="636971"/>
                <a:gridCol w="636971"/>
                <a:gridCol w="636971"/>
                <a:gridCol w="636971"/>
                <a:gridCol w="636971"/>
                <a:gridCol w="636971"/>
                <a:gridCol w="636971"/>
                <a:gridCol w="636971"/>
              </a:tblGrid>
              <a:tr h="20162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상병코드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상병명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입원일당 요양급여비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16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(ⓐ)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관내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(ⓑ)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입원일수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(ⓒ)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점유율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ⓒ/ⓐ)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점유율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ⓒ/ⓑ)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I48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심방 세동 및 조동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681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179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26.3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423,272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129,070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120,094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I61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뇌내출혈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3,080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428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226,729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157,960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119,024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I63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뇌경색증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6,771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2,115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949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44.9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212,009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185,480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191,717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I67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기타 뇌혈관 질환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633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409,932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178,344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J32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만성 부비동염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367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289,438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150,627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272,512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J34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코 및 부비동의 기타 장애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66.7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226,549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219,373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359,293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J35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편도 및 아데노이드의 만성 질환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617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78.1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230,759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108,936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157,044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K63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장의 기타 질환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1,040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594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57.1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274,494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232,713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352,489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K80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담석증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2,565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635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382,702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296,972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129,093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M17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무릎관절증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9,235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1,304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14.1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21.5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288,691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121,550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142,936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M23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무릎의 내부 이상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1,762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13.5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84.4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214,175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108,561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135,698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M43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기타 변형성 등병증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1,537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243,874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86,434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125,046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M48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기타 척추병증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6,384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1,429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22.4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431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30.2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171,309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80,971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88,248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M50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경추간판장애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1,132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15.5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165,028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66,562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106,835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M51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기타 추간판 장애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7,563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1,370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18.1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146,343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82,357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140,531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M75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어깨 병변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2,797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242,096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104,578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141,187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M80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병적 골절을 동반한 골다공증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93.2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214,465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92,107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98,847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N18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만성 신장질환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4,162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1,060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287,017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192,913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O80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단일 자연 분만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446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329,532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O82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제왕절개에 의한 단일 분만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760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255,700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S02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두개골 및 안면골의 골절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1,232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165,057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65,885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127,759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S46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어깨 및 위팔 부위의 근육 및 힘줄의 손상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1,521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343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369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107.6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208,723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155,249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71,449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Z38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출산장소에 따른 생존출생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1,186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44,176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중점서비스 도출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</a:t>
            </a:r>
            <a:r>
              <a:rPr lang="ko-KR" altLang="en-US" dirty="0" smtClean="0"/>
              <a:t>그룹 상병 현황 </a:t>
            </a:r>
            <a:r>
              <a:rPr lang="en-US" altLang="ko-KR" dirty="0" smtClean="0"/>
              <a:t>(</a:t>
            </a:r>
            <a:r>
              <a:rPr lang="ko-KR" altLang="en-US" dirty="0" smtClean="0"/>
              <a:t>축소 영역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416496" y="1340768"/>
          <a:ext cx="9000995" cy="5057328"/>
        </p:xfrm>
        <a:graphic>
          <a:graphicData uri="http://schemas.openxmlformats.org/drawingml/2006/table">
            <a:tbl>
              <a:tblPr/>
              <a:tblGrid>
                <a:gridCol w="591009"/>
                <a:gridCol w="2730869"/>
                <a:gridCol w="631013"/>
                <a:gridCol w="631013"/>
                <a:gridCol w="631013"/>
                <a:gridCol w="631013"/>
                <a:gridCol w="631013"/>
                <a:gridCol w="631013"/>
                <a:gridCol w="631013"/>
                <a:gridCol w="631013"/>
                <a:gridCol w="631013"/>
              </a:tblGrid>
              <a:tr h="2160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상병코드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상병명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입원일당 요양급여비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60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(ⓐ)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관내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(ⓑ)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입원일수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(ⓒ)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점유율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ⓒ/ⓐ)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점유율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ⓒ/ⓑ)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B02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대상포진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1,249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833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66.7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34.5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103,426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99,353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108,290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I83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하지의 정맥류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55.7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369,498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442,740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474,737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I84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치핵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678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37.3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242,557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230,222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299,663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J00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급성 비인두염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[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감기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]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62.9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15,182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10,185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J03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급성 편도염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1,347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1,143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84.9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96,437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93,168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154,199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J15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달리 분류되지 않은 세균폐렴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4,950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4,033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81.5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1,067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26.5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196,934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197,369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202,025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J20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급성 기관지염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1,013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683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67.4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35.4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108,025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115,518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158,059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J21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급성 세기관지염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1,917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1,579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82.4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101,292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91,120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100,879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J40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급성인지 만성인지 명시되지 않은 기관지염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339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74.5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127,204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131,298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J45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천식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1,099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802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73.0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33.9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136,946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120,332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129,410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K29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위염 및 십이지장염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804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541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67.3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39.7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121,618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110,600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132,123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K59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기타 기능성 장장애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471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341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72.4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146,325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127,773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138,640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K81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담낭염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779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328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42.1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340,437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253,374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181,398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M54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등통증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879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609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69.3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92,878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79,226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94,206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M65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윤활막염 및 힘줄윤활막염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545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42.4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145,556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119,653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310,893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R07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목구멍 및 가슴의 통증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316,332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141,867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260,825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R10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복부 및 골반통증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370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68.4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164,046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139,007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132,439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R42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어지러움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449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63.3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145,893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132,425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132,420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S62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손목 및 손부위의 골절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956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395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41.3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64.1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160,862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138,482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128,692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S66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손목 및 손 부위의 근육 및 힘줄의 손상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601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43.8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35.7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138,767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123,406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153,000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S83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무릎의 관절 및 인대의 탈구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염좌 및 긴장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2,709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1,249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46.1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713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57.1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172,255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127,095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97,632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800" b="1" dirty="0" smtClean="0"/>
              <a:t>4</a:t>
            </a:r>
            <a:r>
              <a:rPr lang="ko-KR" altLang="en-US" sz="2800" b="1" dirty="0" smtClean="0"/>
              <a:t>단계</a:t>
            </a:r>
            <a:r>
              <a:rPr lang="en-US" altLang="ko-KR" sz="2800" b="1" dirty="0" smtClean="0"/>
              <a:t>.</a:t>
            </a:r>
            <a:br>
              <a:rPr lang="en-US" altLang="ko-KR" sz="2800" b="1" dirty="0" smtClean="0"/>
            </a:br>
            <a:r>
              <a:rPr lang="ko-KR" altLang="en-US" sz="2800" b="1" dirty="0" smtClean="0"/>
              <a:t>과제도출 및 </a:t>
            </a:r>
            <a:r>
              <a:rPr lang="en-US" altLang="ko-KR" sz="2800" b="1" dirty="0" smtClean="0"/>
              <a:t/>
            </a:r>
            <a:br>
              <a:rPr lang="en-US" altLang="ko-KR" sz="2800" b="1" dirty="0" smtClean="0"/>
            </a:br>
            <a:r>
              <a:rPr lang="ko-KR" altLang="en-US" sz="2800" b="1" dirty="0" smtClean="0"/>
              <a:t>실행전략</a:t>
            </a:r>
            <a:endParaRPr lang="ko-KR" alt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전략과제 도출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진료 영역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과제 도출 시나리오</a:t>
            </a:r>
          </a:p>
          <a:p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416496" y="3711699"/>
            <a:ext cx="936104" cy="79208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>
                <a:solidFill>
                  <a:srgbClr val="000000"/>
                </a:solidFill>
              </a:rPr>
              <a:t>진료과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928669" y="2852936"/>
            <a:ext cx="1094938" cy="504056"/>
          </a:xfrm>
          <a:prstGeom prst="rect">
            <a:avLst/>
          </a:prstGeom>
          <a:solidFill>
            <a:schemeClr val="bg2">
              <a:lumMod val="9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rgbClr val="000000"/>
                </a:solidFill>
              </a:rPr>
              <a:t>필수 </a:t>
            </a:r>
            <a:r>
              <a:rPr lang="ko-KR" altLang="en-US" sz="1100" b="1" dirty="0" err="1">
                <a:solidFill>
                  <a:srgbClr val="000000"/>
                </a:solidFill>
              </a:rPr>
              <a:t>진료과</a:t>
            </a:r>
            <a:endParaRPr lang="en-US" altLang="ko-KR" sz="1100" b="1" dirty="0">
              <a:solidFill>
                <a:srgbClr val="000000"/>
              </a:solidFill>
            </a:endParaRPr>
          </a:p>
          <a:p>
            <a:pPr algn="ctr"/>
            <a:r>
              <a:rPr lang="en-US" altLang="ko-KR" sz="1100" b="1" dirty="0">
                <a:solidFill>
                  <a:srgbClr val="000000"/>
                </a:solidFill>
              </a:rPr>
              <a:t>/</a:t>
            </a:r>
            <a:r>
              <a:rPr lang="ko-KR" altLang="en-US" sz="1100" b="1" dirty="0">
                <a:solidFill>
                  <a:srgbClr val="000000"/>
                </a:solidFill>
              </a:rPr>
              <a:t>진료시설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1928669" y="4825727"/>
            <a:ext cx="1094938" cy="504056"/>
          </a:xfrm>
          <a:prstGeom prst="rect">
            <a:avLst/>
          </a:prstGeom>
          <a:solidFill>
            <a:schemeClr val="bg2">
              <a:lumMod val="9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>
                <a:solidFill>
                  <a:srgbClr val="000000"/>
                </a:solidFill>
              </a:rPr>
              <a:t>비필수</a:t>
            </a:r>
            <a:r>
              <a:rPr lang="ko-KR" altLang="en-US" sz="1100" b="1" dirty="0">
                <a:solidFill>
                  <a:srgbClr val="000000"/>
                </a:solidFill>
              </a:rPr>
              <a:t> </a:t>
            </a:r>
            <a:r>
              <a:rPr lang="ko-KR" altLang="en-US" sz="1100" b="1" dirty="0" err="1">
                <a:solidFill>
                  <a:srgbClr val="000000"/>
                </a:solidFill>
              </a:rPr>
              <a:t>진료과</a:t>
            </a:r>
            <a:endParaRPr lang="en-US" altLang="ko-KR" sz="1100" b="1" dirty="0">
              <a:solidFill>
                <a:srgbClr val="000000"/>
              </a:solidFill>
            </a:endParaRPr>
          </a:p>
          <a:p>
            <a:pPr algn="ctr"/>
            <a:r>
              <a:rPr lang="en-US" altLang="ko-KR" sz="1100" b="1" dirty="0">
                <a:solidFill>
                  <a:srgbClr val="000000"/>
                </a:solidFill>
              </a:rPr>
              <a:t>/</a:t>
            </a:r>
            <a:r>
              <a:rPr lang="ko-KR" altLang="en-US" sz="1100" b="1" dirty="0">
                <a:solidFill>
                  <a:srgbClr val="000000"/>
                </a:solidFill>
              </a:rPr>
              <a:t>진료시설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512846" y="2314972"/>
            <a:ext cx="1008112" cy="5040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rgbClr val="000000"/>
                </a:solidFill>
              </a:rPr>
              <a:t>흑자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512846" y="3356992"/>
            <a:ext cx="1008112" cy="5040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rgbClr val="FF0000"/>
                </a:solidFill>
              </a:rPr>
              <a:t>적자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512846" y="4306813"/>
            <a:ext cx="1008112" cy="5040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rgbClr val="000000"/>
                </a:solidFill>
              </a:rPr>
              <a:t>흑자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512846" y="5286350"/>
            <a:ext cx="1008112" cy="5040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rgbClr val="FF0000"/>
                </a:solidFill>
              </a:rPr>
              <a:t>적자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5097016" y="2132856"/>
            <a:ext cx="1008112" cy="36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rgbClr val="000000"/>
                </a:solidFill>
              </a:rPr>
              <a:t>양호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5097016" y="2636912"/>
            <a:ext cx="1008112" cy="36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rgbClr val="FF0000"/>
                </a:solidFill>
              </a:rPr>
              <a:t>부진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6692346" y="2348880"/>
            <a:ext cx="1152128" cy="576064"/>
          </a:xfrm>
          <a:prstGeom prst="roundRect">
            <a:avLst/>
          </a:prstGeom>
          <a:solidFill>
            <a:srgbClr val="1F9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FFFFFF"/>
                </a:solidFill>
              </a:rPr>
              <a:t>강화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6692346" y="3176273"/>
            <a:ext cx="1152128" cy="57606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FFFFFF"/>
                </a:solidFill>
              </a:rPr>
              <a:t>지속 유지</a:t>
            </a:r>
          </a:p>
        </p:txBody>
      </p:sp>
      <p:cxnSp>
        <p:nvCxnSpPr>
          <p:cNvPr id="23" name="직선 연결선 22"/>
          <p:cNvCxnSpPr/>
          <p:nvPr/>
        </p:nvCxnSpPr>
        <p:spPr>
          <a:xfrm>
            <a:off x="579562" y="1888257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5097016" y="3165351"/>
            <a:ext cx="1008112" cy="36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rgbClr val="000000"/>
                </a:solidFill>
              </a:rPr>
              <a:t>양호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5097016" y="3669407"/>
            <a:ext cx="1008112" cy="36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rgbClr val="FF0000"/>
                </a:solidFill>
              </a:rPr>
              <a:t>부진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5097016" y="4130030"/>
            <a:ext cx="1008112" cy="36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rgbClr val="000000"/>
                </a:solidFill>
              </a:rPr>
              <a:t>양호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5097016" y="4634086"/>
            <a:ext cx="1008112" cy="36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rgbClr val="FF0000"/>
                </a:solidFill>
              </a:rPr>
              <a:t>부진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5097016" y="5085184"/>
            <a:ext cx="1008112" cy="36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rgbClr val="000000"/>
                </a:solidFill>
              </a:rPr>
              <a:t>양호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5097016" y="5589240"/>
            <a:ext cx="1008112" cy="36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rgbClr val="FF0000"/>
                </a:solidFill>
              </a:rPr>
              <a:t>부진</a:t>
            </a:r>
          </a:p>
        </p:txBody>
      </p:sp>
      <p:cxnSp>
        <p:nvCxnSpPr>
          <p:cNvPr id="30" name="꺾인 연결선 29"/>
          <p:cNvCxnSpPr>
            <a:stCxn id="6" idx="6"/>
            <a:endCxn id="7" idx="1"/>
          </p:cNvCxnSpPr>
          <p:nvPr/>
        </p:nvCxnSpPr>
        <p:spPr>
          <a:xfrm flipV="1">
            <a:off x="1352600" y="3104969"/>
            <a:ext cx="576066" cy="1002779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0"/>
          <p:cNvCxnSpPr>
            <a:stCxn id="6" idx="6"/>
            <a:endCxn id="8" idx="1"/>
          </p:cNvCxnSpPr>
          <p:nvPr/>
        </p:nvCxnSpPr>
        <p:spPr>
          <a:xfrm>
            <a:off x="1352600" y="4107743"/>
            <a:ext cx="576066" cy="970012"/>
          </a:xfrm>
          <a:prstGeom prst="bentConnector3">
            <a:avLst>
              <a:gd name="adj1" fmla="val 50000"/>
            </a:avLst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꺾인 연결선 31"/>
          <p:cNvCxnSpPr>
            <a:stCxn id="7" idx="3"/>
            <a:endCxn id="9" idx="1"/>
          </p:cNvCxnSpPr>
          <p:nvPr/>
        </p:nvCxnSpPr>
        <p:spPr>
          <a:xfrm flipV="1">
            <a:off x="3023614" y="2567000"/>
            <a:ext cx="489239" cy="53796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꺾인 연결선 32"/>
          <p:cNvCxnSpPr>
            <a:stCxn id="7" idx="3"/>
            <a:endCxn id="10" idx="1"/>
          </p:cNvCxnSpPr>
          <p:nvPr/>
        </p:nvCxnSpPr>
        <p:spPr>
          <a:xfrm>
            <a:off x="3023614" y="3104964"/>
            <a:ext cx="489239" cy="50405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꺾인 연결선 33"/>
          <p:cNvCxnSpPr>
            <a:stCxn id="8" idx="3"/>
            <a:endCxn id="11" idx="1"/>
          </p:cNvCxnSpPr>
          <p:nvPr/>
        </p:nvCxnSpPr>
        <p:spPr>
          <a:xfrm flipV="1">
            <a:off x="3023614" y="4558841"/>
            <a:ext cx="489239" cy="51891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꺾인 연결선 34"/>
          <p:cNvCxnSpPr>
            <a:stCxn id="8" idx="3"/>
            <a:endCxn id="12" idx="1"/>
          </p:cNvCxnSpPr>
          <p:nvPr/>
        </p:nvCxnSpPr>
        <p:spPr>
          <a:xfrm>
            <a:off x="3023614" y="5077775"/>
            <a:ext cx="489239" cy="460623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꺾인 연결선 35"/>
          <p:cNvCxnSpPr>
            <a:stCxn id="9" idx="3"/>
            <a:endCxn id="13" idx="1"/>
          </p:cNvCxnSpPr>
          <p:nvPr/>
        </p:nvCxnSpPr>
        <p:spPr>
          <a:xfrm flipV="1">
            <a:off x="4520954" y="2312876"/>
            <a:ext cx="576064" cy="25412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꺾인 연결선 36"/>
          <p:cNvCxnSpPr>
            <a:stCxn id="9" idx="3"/>
            <a:endCxn id="14" idx="1"/>
          </p:cNvCxnSpPr>
          <p:nvPr/>
        </p:nvCxnSpPr>
        <p:spPr>
          <a:xfrm>
            <a:off x="4520954" y="2567000"/>
            <a:ext cx="576064" cy="249932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꺾인 연결선 37"/>
          <p:cNvCxnSpPr>
            <a:stCxn id="10" idx="3"/>
            <a:endCxn id="24" idx="1"/>
          </p:cNvCxnSpPr>
          <p:nvPr/>
        </p:nvCxnSpPr>
        <p:spPr>
          <a:xfrm flipV="1">
            <a:off x="4520954" y="3345372"/>
            <a:ext cx="576064" cy="263649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꺾인 연결선 38"/>
          <p:cNvCxnSpPr>
            <a:stCxn id="10" idx="3"/>
            <a:endCxn id="25" idx="1"/>
          </p:cNvCxnSpPr>
          <p:nvPr/>
        </p:nvCxnSpPr>
        <p:spPr>
          <a:xfrm>
            <a:off x="4520954" y="3609020"/>
            <a:ext cx="576064" cy="240407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꺾인 연결선 39"/>
          <p:cNvCxnSpPr>
            <a:stCxn id="11" idx="3"/>
            <a:endCxn id="26" idx="1"/>
          </p:cNvCxnSpPr>
          <p:nvPr/>
        </p:nvCxnSpPr>
        <p:spPr>
          <a:xfrm flipV="1">
            <a:off x="4520954" y="4310076"/>
            <a:ext cx="576064" cy="24879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40"/>
          <p:cNvCxnSpPr>
            <a:stCxn id="11" idx="3"/>
            <a:endCxn id="27" idx="1"/>
          </p:cNvCxnSpPr>
          <p:nvPr/>
        </p:nvCxnSpPr>
        <p:spPr>
          <a:xfrm>
            <a:off x="4520954" y="4558867"/>
            <a:ext cx="576064" cy="25526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꺾인 연결선 41"/>
          <p:cNvCxnSpPr>
            <a:stCxn id="12" idx="3"/>
            <a:endCxn id="28" idx="1"/>
          </p:cNvCxnSpPr>
          <p:nvPr/>
        </p:nvCxnSpPr>
        <p:spPr>
          <a:xfrm flipV="1">
            <a:off x="4520954" y="5265204"/>
            <a:ext cx="576064" cy="27317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꺾인 연결선 42"/>
          <p:cNvCxnSpPr>
            <a:stCxn id="12" idx="3"/>
            <a:endCxn id="29" idx="1"/>
          </p:cNvCxnSpPr>
          <p:nvPr/>
        </p:nvCxnSpPr>
        <p:spPr>
          <a:xfrm>
            <a:off x="4520954" y="5538378"/>
            <a:ext cx="576064" cy="230882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/>
          <p:cNvCxnSpPr>
            <a:stCxn id="13" idx="3"/>
            <a:endCxn id="15" idx="1"/>
          </p:cNvCxnSpPr>
          <p:nvPr/>
        </p:nvCxnSpPr>
        <p:spPr>
          <a:xfrm>
            <a:off x="6105128" y="2312876"/>
            <a:ext cx="587212" cy="32403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/>
          <p:cNvCxnSpPr>
            <a:stCxn id="14" idx="3"/>
            <a:endCxn id="16" idx="1"/>
          </p:cNvCxnSpPr>
          <p:nvPr/>
        </p:nvCxnSpPr>
        <p:spPr>
          <a:xfrm>
            <a:off x="6105128" y="2816952"/>
            <a:ext cx="587212" cy="64737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/>
          <p:cNvCxnSpPr>
            <a:stCxn id="25" idx="3"/>
            <a:endCxn id="67" idx="1"/>
          </p:cNvCxnSpPr>
          <p:nvPr/>
        </p:nvCxnSpPr>
        <p:spPr>
          <a:xfrm>
            <a:off x="6105138" y="3849427"/>
            <a:ext cx="515203" cy="137977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/>
          <p:cNvCxnSpPr>
            <a:stCxn id="14" idx="3"/>
            <a:endCxn id="15" idx="1"/>
          </p:cNvCxnSpPr>
          <p:nvPr/>
        </p:nvCxnSpPr>
        <p:spPr>
          <a:xfrm flipV="1">
            <a:off x="6105128" y="2636912"/>
            <a:ext cx="587212" cy="180020"/>
          </a:xfrm>
          <a:prstGeom prst="straightConnector1">
            <a:avLst/>
          </a:prstGeom>
          <a:ln w="12700">
            <a:solidFill>
              <a:schemeClr val="tx2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>
            <a:stCxn id="24" idx="3"/>
            <a:endCxn id="15" idx="1"/>
          </p:cNvCxnSpPr>
          <p:nvPr/>
        </p:nvCxnSpPr>
        <p:spPr>
          <a:xfrm flipV="1">
            <a:off x="6105128" y="2636932"/>
            <a:ext cx="587212" cy="708459"/>
          </a:xfrm>
          <a:prstGeom prst="straightConnector1">
            <a:avLst/>
          </a:prstGeom>
          <a:ln w="12700">
            <a:solidFill>
              <a:schemeClr val="tx2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/>
          <p:cNvCxnSpPr>
            <a:stCxn id="24" idx="3"/>
            <a:endCxn id="16" idx="1"/>
          </p:cNvCxnSpPr>
          <p:nvPr/>
        </p:nvCxnSpPr>
        <p:spPr>
          <a:xfrm>
            <a:off x="6105128" y="3345371"/>
            <a:ext cx="587212" cy="11893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>
            <a:stCxn id="26" idx="3"/>
            <a:endCxn id="15" idx="1"/>
          </p:cNvCxnSpPr>
          <p:nvPr/>
        </p:nvCxnSpPr>
        <p:spPr>
          <a:xfrm flipV="1">
            <a:off x="6105128" y="2636912"/>
            <a:ext cx="587212" cy="167313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/>
          <p:cNvCxnSpPr>
            <a:stCxn id="27" idx="3"/>
            <a:endCxn id="67" idx="1"/>
          </p:cNvCxnSpPr>
          <p:nvPr/>
        </p:nvCxnSpPr>
        <p:spPr>
          <a:xfrm>
            <a:off x="6105138" y="4814106"/>
            <a:ext cx="515203" cy="415094"/>
          </a:xfrm>
          <a:prstGeom prst="straightConnector1">
            <a:avLst/>
          </a:prstGeom>
          <a:ln w="12700">
            <a:solidFill>
              <a:schemeClr val="tx2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/>
          <p:cNvCxnSpPr>
            <a:stCxn id="27" idx="3"/>
            <a:endCxn id="16" idx="1"/>
          </p:cNvCxnSpPr>
          <p:nvPr/>
        </p:nvCxnSpPr>
        <p:spPr>
          <a:xfrm flipV="1">
            <a:off x="6105128" y="3464312"/>
            <a:ext cx="587212" cy="134980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/>
          <p:cNvCxnSpPr>
            <a:stCxn id="28" idx="3"/>
            <a:endCxn id="67" idx="1"/>
          </p:cNvCxnSpPr>
          <p:nvPr/>
        </p:nvCxnSpPr>
        <p:spPr>
          <a:xfrm flipV="1">
            <a:off x="6105138" y="5229200"/>
            <a:ext cx="515203" cy="3600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>
            <a:stCxn id="29" idx="3"/>
            <a:endCxn id="67" idx="1"/>
          </p:cNvCxnSpPr>
          <p:nvPr/>
        </p:nvCxnSpPr>
        <p:spPr>
          <a:xfrm flipV="1">
            <a:off x="6105138" y="5229200"/>
            <a:ext cx="515203" cy="54006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>
            <a:stCxn id="25" idx="3"/>
            <a:endCxn id="16" idx="1"/>
          </p:cNvCxnSpPr>
          <p:nvPr/>
        </p:nvCxnSpPr>
        <p:spPr>
          <a:xfrm flipV="1">
            <a:off x="6105128" y="3464305"/>
            <a:ext cx="587212" cy="385122"/>
          </a:xfrm>
          <a:prstGeom prst="straightConnector1">
            <a:avLst/>
          </a:prstGeom>
          <a:ln w="12700">
            <a:solidFill>
              <a:schemeClr val="tx2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>
            <a:stCxn id="28" idx="3"/>
            <a:endCxn id="67" idx="1"/>
          </p:cNvCxnSpPr>
          <p:nvPr/>
        </p:nvCxnSpPr>
        <p:spPr>
          <a:xfrm flipV="1">
            <a:off x="6105138" y="5229200"/>
            <a:ext cx="515203" cy="36004"/>
          </a:xfrm>
          <a:prstGeom prst="straightConnector1">
            <a:avLst/>
          </a:prstGeom>
          <a:ln w="12700">
            <a:solidFill>
              <a:schemeClr val="tx2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8193360" y="2348880"/>
            <a:ext cx="1080120" cy="504056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58" name="오른쪽 화살표 57"/>
          <p:cNvSpPr/>
          <p:nvPr/>
        </p:nvSpPr>
        <p:spPr>
          <a:xfrm>
            <a:off x="7886278" y="2530996"/>
            <a:ext cx="216024" cy="144016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59" name="타원 58"/>
          <p:cNvSpPr/>
          <p:nvPr/>
        </p:nvSpPr>
        <p:spPr>
          <a:xfrm>
            <a:off x="8236794" y="2473846"/>
            <a:ext cx="288032" cy="288032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FFFFFF"/>
                </a:solidFill>
              </a:rPr>
              <a:t>A</a:t>
            </a:r>
            <a:endParaRPr lang="ko-KR" altLang="en-US" sz="1200" b="1" dirty="0">
              <a:solidFill>
                <a:srgbClr val="FFFFFF"/>
              </a:solidFill>
            </a:endParaRPr>
          </a:p>
        </p:txBody>
      </p:sp>
      <p:sp>
        <p:nvSpPr>
          <p:cNvPr id="60" name="타원 59"/>
          <p:cNvSpPr/>
          <p:nvPr/>
        </p:nvSpPr>
        <p:spPr>
          <a:xfrm>
            <a:off x="8575122" y="2473846"/>
            <a:ext cx="288032" cy="28803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FFFFFF"/>
                </a:solidFill>
              </a:rPr>
              <a:t>B</a:t>
            </a:r>
            <a:endParaRPr lang="ko-KR" altLang="en-US" sz="1200" b="1" dirty="0">
              <a:solidFill>
                <a:srgbClr val="FFFFFF"/>
              </a:solidFill>
            </a:endParaRPr>
          </a:p>
        </p:txBody>
      </p:sp>
      <p:sp>
        <p:nvSpPr>
          <p:cNvPr id="61" name="타원 60"/>
          <p:cNvSpPr/>
          <p:nvPr/>
        </p:nvSpPr>
        <p:spPr>
          <a:xfrm>
            <a:off x="8913440" y="2473846"/>
            <a:ext cx="288032" cy="28803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FFFFFF"/>
                </a:solidFill>
              </a:rPr>
              <a:t>D</a:t>
            </a:r>
            <a:endParaRPr lang="ko-KR" altLang="en-US" sz="1200" b="1" dirty="0">
              <a:solidFill>
                <a:srgbClr val="FFFFFF"/>
              </a:solidFill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8193360" y="3212976"/>
            <a:ext cx="1080120" cy="504056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63" name="오른쪽 화살표 62"/>
          <p:cNvSpPr/>
          <p:nvPr/>
        </p:nvSpPr>
        <p:spPr>
          <a:xfrm>
            <a:off x="7886278" y="3395092"/>
            <a:ext cx="216024" cy="144016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64" name="타원 63"/>
          <p:cNvSpPr/>
          <p:nvPr/>
        </p:nvSpPr>
        <p:spPr>
          <a:xfrm>
            <a:off x="8236794" y="3337942"/>
            <a:ext cx="288032" cy="288032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FFFFFF"/>
                </a:solidFill>
              </a:rPr>
              <a:t>A</a:t>
            </a:r>
            <a:endParaRPr lang="ko-KR" altLang="en-US" sz="1200" b="1" dirty="0">
              <a:solidFill>
                <a:srgbClr val="FFFFFF"/>
              </a:solidFill>
            </a:endParaRPr>
          </a:p>
        </p:txBody>
      </p:sp>
      <p:sp>
        <p:nvSpPr>
          <p:cNvPr id="65" name="타원 64"/>
          <p:cNvSpPr/>
          <p:nvPr/>
        </p:nvSpPr>
        <p:spPr>
          <a:xfrm>
            <a:off x="8596833" y="3337942"/>
            <a:ext cx="288032" cy="28803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FFFFFF"/>
                </a:solidFill>
              </a:rPr>
              <a:t>B</a:t>
            </a:r>
            <a:endParaRPr lang="ko-KR" altLang="en-US" sz="1200" b="1" dirty="0">
              <a:solidFill>
                <a:srgbClr val="FFFFFF"/>
              </a:solidFill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6620335" y="1957173"/>
            <a:ext cx="1262910" cy="18722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6620335" y="4293096"/>
            <a:ext cx="1262910" cy="18722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rgbClr val="FFFFFF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20329" y="1988840"/>
            <a:ext cx="1117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>
                <a:solidFill>
                  <a:srgbClr val="000000"/>
                </a:solidFill>
              </a:rPr>
              <a:t>의료원 전략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595504" y="4338235"/>
            <a:ext cx="12715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 err="1">
                <a:solidFill>
                  <a:srgbClr val="000000"/>
                </a:solidFill>
              </a:rPr>
              <a:t>거버넌스</a:t>
            </a:r>
            <a:r>
              <a:rPr lang="ko-KR" altLang="en-US" sz="1200" b="1" dirty="0">
                <a:solidFill>
                  <a:srgbClr val="000000"/>
                </a:solidFill>
              </a:rPr>
              <a:t> 전략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70" name="모서리가 둥근 직사각형 69"/>
          <p:cNvSpPr/>
          <p:nvPr/>
        </p:nvSpPr>
        <p:spPr>
          <a:xfrm>
            <a:off x="6692346" y="4653136"/>
            <a:ext cx="1152128" cy="432048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FFFFFF"/>
                </a:solidFill>
              </a:rPr>
              <a:t>진료 기능적 </a:t>
            </a:r>
            <a:endParaRPr lang="en-US" altLang="ko-KR" sz="1200" b="1" dirty="0">
              <a:solidFill>
                <a:srgbClr val="FFFFFF"/>
              </a:solidFill>
            </a:endParaRPr>
          </a:p>
          <a:p>
            <a:pPr algn="ctr"/>
            <a:r>
              <a:rPr lang="ko-KR" altLang="en-US" sz="1200" b="1" dirty="0">
                <a:solidFill>
                  <a:srgbClr val="FFFFFF"/>
                </a:solidFill>
              </a:rPr>
              <a:t>필요성</a:t>
            </a:r>
          </a:p>
        </p:txBody>
      </p:sp>
      <p:sp>
        <p:nvSpPr>
          <p:cNvPr id="71" name="모서리가 둥근 직사각형 70"/>
          <p:cNvSpPr/>
          <p:nvPr/>
        </p:nvSpPr>
        <p:spPr>
          <a:xfrm>
            <a:off x="6692346" y="5157192"/>
            <a:ext cx="1152128" cy="432048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FFFFFF"/>
                </a:solidFill>
              </a:rPr>
              <a:t>Community Benefit</a:t>
            </a:r>
            <a:endParaRPr lang="ko-KR" altLang="en-US" sz="1200" b="1" dirty="0">
              <a:solidFill>
                <a:srgbClr val="FFFFFF"/>
              </a:solidFill>
            </a:endParaRPr>
          </a:p>
        </p:txBody>
      </p:sp>
      <p:sp>
        <p:nvSpPr>
          <p:cNvPr id="72" name="모서리가 둥근 직사각형 71"/>
          <p:cNvSpPr/>
          <p:nvPr/>
        </p:nvSpPr>
        <p:spPr>
          <a:xfrm>
            <a:off x="6692346" y="5661248"/>
            <a:ext cx="1152128" cy="432048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FFFFFF"/>
                </a:solidFill>
              </a:rPr>
              <a:t>재정적 지원</a:t>
            </a:r>
          </a:p>
        </p:txBody>
      </p:sp>
      <p:cxnSp>
        <p:nvCxnSpPr>
          <p:cNvPr id="73" name="직선 화살표 연결선 72"/>
          <p:cNvCxnSpPr/>
          <p:nvPr/>
        </p:nvCxnSpPr>
        <p:spPr>
          <a:xfrm>
            <a:off x="7977336" y="1052736"/>
            <a:ext cx="360040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8293943" y="935142"/>
            <a:ext cx="10807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/>
              <a:t>우선 검토대안</a:t>
            </a:r>
            <a:endParaRPr lang="ko-KR" altLang="en-US" sz="1100" dirty="0"/>
          </a:p>
        </p:txBody>
      </p:sp>
      <p:sp>
        <p:nvSpPr>
          <p:cNvPr id="76" name="TextBox 75"/>
          <p:cNvSpPr txBox="1"/>
          <p:nvPr/>
        </p:nvSpPr>
        <p:spPr>
          <a:xfrm>
            <a:off x="8293943" y="1196752"/>
            <a:ext cx="10166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2</a:t>
            </a:r>
            <a:r>
              <a:rPr lang="ko-KR" altLang="en-US" sz="1100" dirty="0" smtClean="0"/>
              <a:t>차 검토대안</a:t>
            </a:r>
            <a:endParaRPr lang="ko-KR" altLang="en-US" sz="1100" dirty="0"/>
          </a:p>
        </p:txBody>
      </p:sp>
      <p:sp>
        <p:nvSpPr>
          <p:cNvPr id="77" name="직사각형 76"/>
          <p:cNvSpPr/>
          <p:nvPr/>
        </p:nvSpPr>
        <p:spPr>
          <a:xfrm>
            <a:off x="7833320" y="942628"/>
            <a:ext cx="1512168" cy="504056"/>
          </a:xfrm>
          <a:prstGeom prst="rect">
            <a:avLst/>
          </a:prstGeom>
          <a:noFill/>
          <a:ln w="63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TextBox 77"/>
          <p:cNvSpPr txBox="1"/>
          <p:nvPr/>
        </p:nvSpPr>
        <p:spPr>
          <a:xfrm>
            <a:off x="471345" y="1567874"/>
            <a:ext cx="6014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000000"/>
                </a:solidFill>
              </a:rPr>
              <a:t>[</a:t>
            </a:r>
            <a:r>
              <a:rPr lang="ko-KR" altLang="en-US" sz="1200" b="1" dirty="0" smtClean="0">
                <a:solidFill>
                  <a:srgbClr val="000000"/>
                </a:solidFill>
              </a:rPr>
              <a:t>투입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691143" y="1567874"/>
            <a:ext cx="1438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 err="1">
                <a:solidFill>
                  <a:srgbClr val="000000"/>
                </a:solidFill>
              </a:rPr>
              <a:t>필수진료과</a:t>
            </a:r>
            <a:r>
              <a:rPr lang="en-US" altLang="ko-KR" sz="1200" b="1" dirty="0">
                <a:solidFill>
                  <a:srgbClr val="000000"/>
                </a:solidFill>
              </a:rPr>
              <a:t>/</a:t>
            </a:r>
            <a:r>
              <a:rPr lang="ko-KR" altLang="en-US" sz="1200" b="1" dirty="0">
                <a:solidFill>
                  <a:srgbClr val="000000"/>
                </a:solidFill>
              </a:rPr>
              <a:t>시설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699464" y="1567874"/>
            <a:ext cx="9092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>
                <a:solidFill>
                  <a:srgbClr val="000000"/>
                </a:solidFill>
              </a:rPr>
              <a:t>구분손익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598493" y="1567874"/>
            <a:ext cx="6014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>
                <a:solidFill>
                  <a:srgbClr val="000000"/>
                </a:solidFill>
              </a:rPr>
              <a:t>성과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050728" y="1567874"/>
            <a:ext cx="9092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>
                <a:solidFill>
                  <a:srgbClr val="000000"/>
                </a:solidFill>
              </a:rPr>
              <a:t>[</a:t>
            </a:r>
            <a:r>
              <a:rPr lang="ko-KR" altLang="en-US" sz="1200" b="1" dirty="0">
                <a:solidFill>
                  <a:srgbClr val="000000"/>
                </a:solidFill>
              </a:rPr>
              <a:t>검토대안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193360" y="1567874"/>
            <a:ext cx="1063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>
                <a:solidFill>
                  <a:srgbClr val="000000"/>
                </a:solidFill>
              </a:rPr>
              <a:t>중점서비스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cxnSp>
        <p:nvCxnSpPr>
          <p:cNvPr id="84" name="직선 연결선 83"/>
          <p:cNvCxnSpPr/>
          <p:nvPr/>
        </p:nvCxnSpPr>
        <p:spPr>
          <a:xfrm>
            <a:off x="443480" y="1888257"/>
            <a:ext cx="9361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타원 84"/>
          <p:cNvSpPr/>
          <p:nvPr/>
        </p:nvSpPr>
        <p:spPr>
          <a:xfrm>
            <a:off x="1369897" y="1571612"/>
            <a:ext cx="309565" cy="285752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1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86" name="타원 85"/>
          <p:cNvSpPr/>
          <p:nvPr/>
        </p:nvSpPr>
        <p:spPr>
          <a:xfrm>
            <a:off x="3400757" y="1571612"/>
            <a:ext cx="309565" cy="285752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2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87" name="타원 86"/>
          <p:cNvSpPr/>
          <p:nvPr/>
        </p:nvSpPr>
        <p:spPr>
          <a:xfrm>
            <a:off x="5326198" y="1580238"/>
            <a:ext cx="309565" cy="285752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3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88" name="타원 87"/>
          <p:cNvSpPr/>
          <p:nvPr/>
        </p:nvSpPr>
        <p:spPr>
          <a:xfrm>
            <a:off x="6753200" y="1571612"/>
            <a:ext cx="309565" cy="285752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4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cxnSp>
        <p:nvCxnSpPr>
          <p:cNvPr id="91" name="직선 화살표 연결선 90"/>
          <p:cNvCxnSpPr/>
          <p:nvPr/>
        </p:nvCxnSpPr>
        <p:spPr>
          <a:xfrm>
            <a:off x="7948761" y="1340768"/>
            <a:ext cx="360040" cy="0"/>
          </a:xfrm>
          <a:prstGeom prst="straightConnector1">
            <a:avLst/>
          </a:prstGeom>
          <a:ln w="9525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전략과제 도출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진료 영역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필수진료과</a:t>
            </a:r>
            <a:r>
              <a:rPr lang="en-US" altLang="ko-KR" dirty="0" smtClean="0"/>
              <a:t>/</a:t>
            </a:r>
            <a:r>
              <a:rPr lang="ko-KR" altLang="en-US" dirty="0" smtClean="0"/>
              <a:t>시설</a:t>
            </a:r>
            <a:endParaRPr lang="en-US" altLang="ko-KR" dirty="0" smtClean="0"/>
          </a:p>
          <a:p>
            <a:pPr lvl="1"/>
            <a:r>
              <a:rPr lang="ko-KR" altLang="en-US" dirty="0" err="1" smtClean="0">
                <a:solidFill>
                  <a:srgbClr val="000000"/>
                </a:solidFill>
              </a:rPr>
              <a:t>필수진료과</a:t>
            </a:r>
            <a:r>
              <a:rPr lang="ko-KR" altLang="en-US" dirty="0" smtClean="0">
                <a:solidFill>
                  <a:srgbClr val="000000"/>
                </a:solidFill>
              </a:rPr>
              <a:t>  선정 기준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pPr lvl="2"/>
            <a:r>
              <a:rPr lang="ko-KR" altLang="en-US" dirty="0" smtClean="0">
                <a:solidFill>
                  <a:srgbClr val="000000"/>
                </a:solidFill>
              </a:rPr>
              <a:t>한국보건산업진흥원의 지역거점공공병원 </a:t>
            </a:r>
            <a:r>
              <a:rPr lang="ko-KR" altLang="en-US" dirty="0" err="1" smtClean="0">
                <a:solidFill>
                  <a:srgbClr val="000000"/>
                </a:solidFill>
              </a:rPr>
              <a:t>급성기</a:t>
            </a:r>
            <a:r>
              <a:rPr lang="ko-KR" altLang="en-US" dirty="0" smtClean="0">
                <a:solidFill>
                  <a:srgbClr val="000000"/>
                </a:solidFill>
              </a:rPr>
              <a:t> </a:t>
            </a:r>
            <a:r>
              <a:rPr lang="en-US" altLang="ko-KR" dirty="0" smtClean="0">
                <a:solidFill>
                  <a:srgbClr val="000000"/>
                </a:solidFill>
              </a:rPr>
              <a:t>9</a:t>
            </a:r>
            <a:r>
              <a:rPr lang="ko-KR" altLang="en-US" dirty="0" smtClean="0">
                <a:solidFill>
                  <a:srgbClr val="000000"/>
                </a:solidFill>
              </a:rPr>
              <a:t>개 주요 </a:t>
            </a:r>
            <a:r>
              <a:rPr lang="ko-KR" altLang="en-US" dirty="0" err="1" smtClean="0">
                <a:solidFill>
                  <a:srgbClr val="000000"/>
                </a:solidFill>
              </a:rPr>
              <a:t>진료과</a:t>
            </a:r>
            <a:r>
              <a:rPr lang="ko-KR" altLang="en-US" dirty="0" smtClean="0">
                <a:solidFill>
                  <a:srgbClr val="000000"/>
                </a:solidFill>
              </a:rPr>
              <a:t> 중 지역 내 공급이 부족한 </a:t>
            </a:r>
            <a:r>
              <a:rPr lang="ko-KR" altLang="en-US" dirty="0" err="1" smtClean="0">
                <a:solidFill>
                  <a:srgbClr val="000000"/>
                </a:solidFill>
              </a:rPr>
              <a:t>진료과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pPr lvl="2"/>
            <a:r>
              <a:rPr lang="ko-KR" altLang="en-US" dirty="0" smtClean="0"/>
              <a:t>의료법에 따른 요양기관 종별 필수진료과목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필수진료시설은 </a:t>
            </a:r>
            <a:r>
              <a:rPr lang="en-US" altLang="ko-KR" dirty="0" smtClean="0">
                <a:solidFill>
                  <a:srgbClr val="000000"/>
                </a:solidFill>
              </a:rPr>
              <a:t>1</a:t>
            </a:r>
            <a:r>
              <a:rPr lang="ko-KR" altLang="en-US" dirty="0" smtClean="0">
                <a:solidFill>
                  <a:srgbClr val="000000"/>
                </a:solidFill>
              </a:rPr>
              <a:t>과제 공익적 기능 설정 연구 결과를 적용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r>
              <a:rPr lang="ko-KR" altLang="en-US" dirty="0" smtClean="0"/>
              <a:t>구분 손익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2</a:t>
            </a:r>
            <a:r>
              <a:rPr lang="ko-KR" altLang="en-US" dirty="0" smtClean="0"/>
              <a:t>과제의 </a:t>
            </a:r>
            <a:r>
              <a:rPr lang="en-US" altLang="ko-KR" dirty="0" smtClean="0"/>
              <a:t>2012</a:t>
            </a:r>
            <a:r>
              <a:rPr lang="ko-KR" altLang="en-US" dirty="0" smtClean="0"/>
              <a:t>년 진료과별 구분손익 계측 결과 적용</a:t>
            </a:r>
            <a:endParaRPr lang="en-US" altLang="ko-KR" dirty="0" smtClean="0"/>
          </a:p>
          <a:p>
            <a:r>
              <a:rPr lang="ko-KR" altLang="en-US" dirty="0" smtClean="0"/>
              <a:t>진료 성과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의사 </a:t>
            </a:r>
            <a:r>
              <a:rPr lang="en-US" altLang="ko-KR" dirty="0" smtClean="0"/>
              <a:t>1</a:t>
            </a:r>
            <a:r>
              <a:rPr lang="ko-KR" altLang="en-US" dirty="0" smtClean="0"/>
              <a:t>인당 의료수익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해당 의료원 전체 </a:t>
            </a:r>
            <a:r>
              <a:rPr lang="ko-KR" altLang="en-US" dirty="0" err="1" smtClean="0"/>
              <a:t>진료과를</a:t>
            </a:r>
            <a:r>
              <a:rPr lang="ko-KR" altLang="en-US" dirty="0" smtClean="0"/>
              <a:t> 대상으로 </a:t>
            </a:r>
            <a:r>
              <a:rPr lang="en-US" altLang="ko-KR" dirty="0" smtClean="0"/>
              <a:t>20% </a:t>
            </a:r>
            <a:r>
              <a:rPr lang="ko-KR" altLang="en-US" dirty="0" smtClean="0"/>
              <a:t>등간 평가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의사 </a:t>
            </a:r>
            <a:r>
              <a:rPr lang="en-US" altLang="ko-KR" dirty="0" smtClean="0"/>
              <a:t>1</a:t>
            </a:r>
            <a:r>
              <a:rPr lang="ko-KR" altLang="en-US" dirty="0" smtClean="0"/>
              <a:t>인당 의료수익 </a:t>
            </a:r>
            <a:r>
              <a:rPr lang="en-US" altLang="ko-KR" dirty="0" smtClean="0"/>
              <a:t>= </a:t>
            </a:r>
            <a:r>
              <a:rPr lang="ko-KR" altLang="en-US" dirty="0" smtClean="0"/>
              <a:t>개별 </a:t>
            </a:r>
            <a:r>
              <a:rPr lang="ko-KR" altLang="en-US" dirty="0" err="1" smtClean="0"/>
              <a:t>진료과</a:t>
            </a:r>
            <a:r>
              <a:rPr lang="ko-KR" altLang="en-US" dirty="0" smtClean="0"/>
              <a:t> 의료수익 </a:t>
            </a:r>
            <a:r>
              <a:rPr lang="en-US" altLang="ko-KR" dirty="0" smtClean="0"/>
              <a:t>/ </a:t>
            </a:r>
            <a:r>
              <a:rPr lang="ko-KR" altLang="en-US" dirty="0" smtClean="0"/>
              <a:t>개별 </a:t>
            </a:r>
            <a:r>
              <a:rPr lang="ko-KR" altLang="en-US" dirty="0" err="1" smtClean="0"/>
              <a:t>진료과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의사수</a:t>
            </a:r>
            <a:r>
              <a:rPr lang="en-US" altLang="ko-KR" dirty="0" smtClean="0"/>
              <a:t>(※</a:t>
            </a:r>
            <a:r>
              <a:rPr lang="ko-KR" altLang="en-US" dirty="0" smtClean="0"/>
              <a:t>공보의 포함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입퇴사일</a:t>
            </a:r>
            <a:r>
              <a:rPr lang="ko-KR" altLang="en-US" dirty="0" smtClean="0"/>
              <a:t> 반영 근속기간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100</a:t>
            </a:r>
            <a:r>
              <a:rPr lang="ko-KR" altLang="en-US" dirty="0" smtClean="0"/>
              <a:t>병상당 의료수익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진료과별 </a:t>
            </a:r>
            <a:r>
              <a:rPr lang="en-US" altLang="ko-KR" dirty="0" smtClean="0"/>
              <a:t>100</a:t>
            </a:r>
            <a:r>
              <a:rPr lang="ko-KR" altLang="en-US" dirty="0" smtClean="0"/>
              <a:t>병상당 의료수익을 공공병원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지역특성</a:t>
            </a:r>
            <a:r>
              <a:rPr lang="en-US" altLang="ko-KR" dirty="0" smtClean="0"/>
              <a:t>+</a:t>
            </a:r>
            <a:r>
              <a:rPr lang="ko-KR" altLang="en-US" dirty="0" smtClean="0"/>
              <a:t>종별특성에 따라 비교</a:t>
            </a:r>
            <a:r>
              <a:rPr lang="en-US" altLang="ko-KR" dirty="0" smtClean="0"/>
              <a:t>(</a:t>
            </a:r>
            <a:r>
              <a:rPr lang="ko-KR" altLang="en-US" dirty="0" smtClean="0">
                <a:solidFill>
                  <a:srgbClr val="000000"/>
                </a:solidFill>
              </a:rPr>
              <a:t>한국보건산업진흥원</a:t>
            </a:r>
            <a:r>
              <a:rPr lang="en-US" altLang="ko-KR" dirty="0" smtClean="0">
                <a:solidFill>
                  <a:srgbClr val="000000"/>
                </a:solidFill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</a:rPr>
              <a:t>병원경영분석</a:t>
            </a:r>
            <a:r>
              <a:rPr lang="en-US" altLang="ko-KR" dirty="0" smtClean="0">
                <a:solidFill>
                  <a:srgbClr val="000000"/>
                </a:solidFill>
              </a:rPr>
              <a:t>, 2012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검토 대안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우선 검토 대안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진료과</a:t>
            </a:r>
            <a:r>
              <a:rPr lang="ko-KR" altLang="en-US" dirty="0" smtClean="0"/>
              <a:t> 평가 결과에 기반한 것으로 의료원이 전반적으로 </a:t>
            </a:r>
            <a:r>
              <a:rPr lang="ko-KR" altLang="en-US" dirty="0" err="1" smtClean="0"/>
              <a:t>당기순손실이</a:t>
            </a:r>
            <a:r>
              <a:rPr lang="ko-KR" altLang="en-US" dirty="0" smtClean="0"/>
              <a:t> 발생하는 상황에서 대부분이 </a:t>
            </a:r>
            <a:r>
              <a:rPr lang="ko-KR" altLang="en-US" dirty="0" err="1" smtClean="0"/>
              <a:t>거버넌스</a:t>
            </a:r>
            <a:r>
              <a:rPr lang="ko-KR" altLang="en-US" dirty="0" smtClean="0"/>
              <a:t> 전략으로 귀결되는 상황이 발생할 수 있음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2</a:t>
            </a:r>
            <a:r>
              <a:rPr lang="ko-KR" altLang="en-US" dirty="0" smtClean="0"/>
              <a:t>차 검토 대안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진료과</a:t>
            </a:r>
            <a:r>
              <a:rPr lang="ko-KR" altLang="en-US" dirty="0" smtClean="0"/>
              <a:t> 평가 결과를 의료원 내∙외부 환경</a:t>
            </a:r>
            <a:r>
              <a:rPr lang="en-US" altLang="ko-KR" dirty="0" smtClean="0"/>
              <a:t>,</a:t>
            </a:r>
            <a:r>
              <a:rPr lang="ko-KR" altLang="en-US" dirty="0" smtClean="0"/>
              <a:t> 지방의료원의 기능 및 역할을 감안하여 수정한 대안으로 단기적으로 적용 후 시행결과를 평가하여 대안의 재검토가 필요함</a:t>
            </a:r>
            <a:endParaRPr lang="en-US" altLang="ko-KR" dirty="0" smtClean="0"/>
          </a:p>
          <a:p>
            <a:r>
              <a:rPr lang="ko-KR" altLang="en-US" dirty="0" smtClean="0"/>
              <a:t>중점 서비스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진료과별 전략에 따라 개별 진료과목을 대상으로 의료이용현황 분석결과를 기반으로 중점 서비스 영역을 설정함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강화 전략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경쟁력이 높은 상병</a:t>
            </a:r>
            <a:r>
              <a:rPr lang="en-US" altLang="ko-KR" dirty="0" smtClean="0"/>
              <a:t>(A</a:t>
            </a:r>
            <a:r>
              <a:rPr lang="ko-KR" altLang="en-US" dirty="0" smtClean="0"/>
              <a:t>그룹</a:t>
            </a:r>
            <a:r>
              <a:rPr lang="en-US" altLang="ko-KR" dirty="0" smtClean="0"/>
              <a:t>, B</a:t>
            </a:r>
            <a:r>
              <a:rPr lang="ko-KR" altLang="en-US" dirty="0" smtClean="0"/>
              <a:t>그룹</a:t>
            </a:r>
            <a:r>
              <a:rPr lang="en-US" altLang="ko-KR" dirty="0" smtClean="0"/>
              <a:t>)</a:t>
            </a:r>
            <a:r>
              <a:rPr lang="ko-KR" altLang="en-US" dirty="0" smtClean="0"/>
              <a:t>과 수요 특성이 우수한 상병</a:t>
            </a:r>
            <a:r>
              <a:rPr lang="en-US" altLang="ko-KR" dirty="0" smtClean="0"/>
              <a:t>(D</a:t>
            </a:r>
            <a:r>
              <a:rPr lang="ko-KR" altLang="en-US" dirty="0" smtClean="0"/>
              <a:t>그룹</a:t>
            </a:r>
            <a:r>
              <a:rPr lang="en-US" altLang="ko-KR" dirty="0" smtClean="0"/>
              <a:t>)</a:t>
            </a:r>
          </a:p>
          <a:p>
            <a:pPr lvl="2"/>
            <a:r>
              <a:rPr lang="ko-KR" altLang="en-US" dirty="0" smtClean="0"/>
              <a:t>유지 전략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경쟁력이 높은 상병</a:t>
            </a:r>
            <a:r>
              <a:rPr lang="en-US" altLang="ko-KR" dirty="0" smtClean="0"/>
              <a:t>(A</a:t>
            </a:r>
            <a:r>
              <a:rPr lang="ko-KR" altLang="en-US" dirty="0" smtClean="0"/>
              <a:t>그룹</a:t>
            </a:r>
            <a:r>
              <a:rPr lang="en-US" altLang="ko-KR" dirty="0" smtClean="0"/>
              <a:t>, B</a:t>
            </a:r>
            <a:r>
              <a:rPr lang="ko-KR" altLang="en-US" dirty="0" smtClean="0"/>
              <a:t>그룹</a:t>
            </a:r>
            <a:r>
              <a:rPr lang="en-US" altLang="ko-KR" dirty="0" smtClean="0"/>
              <a:t>)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전략과제 도출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진료 영역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1) </a:t>
            </a:r>
            <a:r>
              <a:rPr lang="ko-KR" altLang="en-US" dirty="0" smtClean="0"/>
              <a:t>한국보건산업진흥원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지방의료원 등 지역거점병원 공공성 및 효율성 강화방안연구</a:t>
            </a:r>
            <a:r>
              <a:rPr lang="en-US" altLang="ko-KR" dirty="0" smtClean="0"/>
              <a:t>, 2006</a:t>
            </a:r>
            <a:endParaRPr lang="ko-KR" altLang="en-US" dirty="0" smtClean="0"/>
          </a:p>
        </p:txBody>
      </p:sp>
      <p:sp>
        <p:nvSpPr>
          <p:cNvPr id="5" name="오각형 4"/>
          <p:cNvSpPr/>
          <p:nvPr/>
        </p:nvSpPr>
        <p:spPr>
          <a:xfrm>
            <a:off x="467546" y="2132856"/>
            <a:ext cx="936104" cy="1152128"/>
          </a:xfrm>
          <a:prstGeom prst="homePlate">
            <a:avLst>
              <a:gd name="adj" fmla="val 11334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200" b="1" dirty="0" err="1">
                <a:solidFill>
                  <a:srgbClr val="000000"/>
                </a:solidFill>
              </a:rPr>
              <a:t>급성기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b="1" dirty="0">
                <a:solidFill>
                  <a:srgbClr val="000000"/>
                </a:solidFill>
              </a:rPr>
              <a:t>진료</a:t>
            </a:r>
          </a:p>
        </p:txBody>
      </p:sp>
      <p:sp>
        <p:nvSpPr>
          <p:cNvPr id="6" name="오각형 5"/>
          <p:cNvSpPr/>
          <p:nvPr/>
        </p:nvSpPr>
        <p:spPr>
          <a:xfrm>
            <a:off x="467546" y="3429000"/>
            <a:ext cx="936104" cy="1368152"/>
          </a:xfrm>
          <a:prstGeom prst="homePlate">
            <a:avLst>
              <a:gd name="adj" fmla="val 11334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200" b="1" dirty="0">
                <a:solidFill>
                  <a:srgbClr val="000000"/>
                </a:solidFill>
              </a:rPr>
              <a:t>법적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b="1" dirty="0">
                <a:solidFill>
                  <a:srgbClr val="000000"/>
                </a:solidFill>
              </a:rPr>
              <a:t>필수</a:t>
            </a:r>
          </a:p>
        </p:txBody>
      </p:sp>
      <p:sp>
        <p:nvSpPr>
          <p:cNvPr id="7" name="오각형 6"/>
          <p:cNvSpPr/>
          <p:nvPr/>
        </p:nvSpPr>
        <p:spPr>
          <a:xfrm>
            <a:off x="467546" y="4941168"/>
            <a:ext cx="936104" cy="1152128"/>
          </a:xfrm>
          <a:prstGeom prst="homePlate">
            <a:avLst>
              <a:gd name="adj" fmla="val 11334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200" b="1" dirty="0">
                <a:solidFill>
                  <a:srgbClr val="000000"/>
                </a:solidFill>
              </a:rPr>
              <a:t>필수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b="1" dirty="0">
                <a:solidFill>
                  <a:srgbClr val="000000"/>
                </a:solidFill>
              </a:rPr>
              <a:t>진료 시설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1547669" y="2132856"/>
            <a:ext cx="3816423" cy="115212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dirty="0" err="1">
                <a:solidFill>
                  <a:srgbClr val="000000"/>
                </a:solidFill>
              </a:rPr>
              <a:t>병원급</a:t>
            </a:r>
            <a:r>
              <a:rPr lang="ko-KR" altLang="en-US" sz="1100" dirty="0">
                <a:solidFill>
                  <a:srgbClr val="000000"/>
                </a:solidFill>
              </a:rPr>
              <a:t> 이상과 지역거점공공병원 </a:t>
            </a:r>
            <a:r>
              <a:rPr lang="en-US" altLang="ko-KR" sz="1100" dirty="0">
                <a:solidFill>
                  <a:srgbClr val="000000"/>
                </a:solidFill>
              </a:rPr>
              <a:t>ADRG </a:t>
            </a:r>
            <a:r>
              <a:rPr lang="ko-KR" altLang="en-US" sz="1100" dirty="0">
                <a:solidFill>
                  <a:srgbClr val="000000"/>
                </a:solidFill>
              </a:rPr>
              <a:t>기준 다빈도</a:t>
            </a:r>
            <a:endParaRPr lang="en-US" altLang="ko-KR" sz="11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>
                <a:solidFill>
                  <a:srgbClr val="000000"/>
                </a:solidFill>
              </a:rPr>
              <a:t> </a:t>
            </a:r>
            <a:r>
              <a:rPr lang="en-US" altLang="ko-KR" sz="1100" dirty="0">
                <a:solidFill>
                  <a:srgbClr val="000000"/>
                </a:solidFill>
              </a:rPr>
              <a:t>100</a:t>
            </a:r>
            <a:r>
              <a:rPr lang="ko-KR" altLang="en-US" sz="1100" dirty="0">
                <a:solidFill>
                  <a:srgbClr val="000000"/>
                </a:solidFill>
              </a:rPr>
              <a:t>개 질환의 진료를 위한 필수 진료과목</a:t>
            </a:r>
            <a:endParaRPr lang="en-US" altLang="ko-KR" sz="11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100" dirty="0">
                <a:solidFill>
                  <a:srgbClr val="000000"/>
                </a:solidFill>
              </a:rPr>
              <a:t> </a:t>
            </a:r>
            <a:r>
              <a:rPr lang="ko-KR" altLang="en-US" sz="1100" dirty="0" err="1">
                <a:solidFill>
                  <a:srgbClr val="000000"/>
                </a:solidFill>
              </a:rPr>
              <a:t>내과계</a:t>
            </a:r>
            <a:r>
              <a:rPr lang="ko-KR" altLang="en-US" sz="1100" dirty="0">
                <a:solidFill>
                  <a:srgbClr val="000000"/>
                </a:solidFill>
              </a:rPr>
              <a:t> </a:t>
            </a:r>
            <a:r>
              <a:rPr lang="en-US" altLang="ko-KR" sz="1100" dirty="0">
                <a:solidFill>
                  <a:srgbClr val="000000"/>
                </a:solidFill>
              </a:rPr>
              <a:t>: </a:t>
            </a:r>
            <a:r>
              <a:rPr lang="ko-KR" altLang="en-US" sz="1100" dirty="0">
                <a:solidFill>
                  <a:srgbClr val="000000"/>
                </a:solidFill>
              </a:rPr>
              <a:t>내과</a:t>
            </a:r>
            <a:r>
              <a:rPr lang="en-US" altLang="ko-KR" sz="1100" dirty="0">
                <a:solidFill>
                  <a:srgbClr val="000000"/>
                </a:solidFill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</a:rPr>
              <a:t>소아청소년과</a:t>
            </a:r>
            <a:r>
              <a:rPr lang="en-US" altLang="ko-KR" sz="1100" dirty="0">
                <a:solidFill>
                  <a:srgbClr val="000000"/>
                </a:solidFill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</a:rPr>
              <a:t>신경과</a:t>
            </a:r>
            <a:r>
              <a:rPr lang="en-US" altLang="ko-KR" sz="1100" dirty="0">
                <a:solidFill>
                  <a:srgbClr val="000000"/>
                </a:solidFill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</a:rPr>
              <a:t>정신건강의학과</a:t>
            </a:r>
            <a:endParaRPr lang="en-US" altLang="ko-KR" sz="11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100" dirty="0">
                <a:solidFill>
                  <a:srgbClr val="000000"/>
                </a:solidFill>
              </a:rPr>
              <a:t> </a:t>
            </a:r>
            <a:r>
              <a:rPr lang="ko-KR" altLang="en-US" sz="1100" dirty="0" err="1">
                <a:solidFill>
                  <a:srgbClr val="000000"/>
                </a:solidFill>
              </a:rPr>
              <a:t>외과계</a:t>
            </a:r>
            <a:r>
              <a:rPr lang="ko-KR" altLang="en-US" sz="1100" dirty="0">
                <a:solidFill>
                  <a:srgbClr val="000000"/>
                </a:solidFill>
              </a:rPr>
              <a:t> </a:t>
            </a:r>
            <a:r>
              <a:rPr lang="en-US" altLang="ko-KR" sz="1100" dirty="0">
                <a:solidFill>
                  <a:srgbClr val="000000"/>
                </a:solidFill>
              </a:rPr>
              <a:t>: </a:t>
            </a:r>
            <a:r>
              <a:rPr lang="ko-KR" altLang="en-US" sz="1100" dirty="0">
                <a:solidFill>
                  <a:srgbClr val="000000"/>
                </a:solidFill>
              </a:rPr>
              <a:t>외과</a:t>
            </a:r>
            <a:r>
              <a:rPr lang="en-US" altLang="ko-KR" sz="1100" dirty="0">
                <a:solidFill>
                  <a:srgbClr val="000000"/>
                </a:solidFill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</a:rPr>
              <a:t>정형외과</a:t>
            </a:r>
            <a:r>
              <a:rPr lang="en-US" altLang="ko-KR" sz="1100" dirty="0">
                <a:solidFill>
                  <a:srgbClr val="000000"/>
                </a:solidFill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</a:rPr>
              <a:t>신경외과</a:t>
            </a:r>
            <a:r>
              <a:rPr lang="en-US" altLang="ko-KR" sz="1100" dirty="0">
                <a:solidFill>
                  <a:srgbClr val="000000"/>
                </a:solidFill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</a:rPr>
              <a:t>산부인과</a:t>
            </a:r>
            <a:r>
              <a:rPr lang="en-US" altLang="ko-KR" sz="1100" dirty="0">
                <a:solidFill>
                  <a:srgbClr val="000000"/>
                </a:solidFill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</a:rPr>
              <a:t>비뇨기과</a:t>
            </a:r>
            <a:endParaRPr lang="en-US" altLang="ko-KR" sz="1100" dirty="0">
              <a:solidFill>
                <a:srgbClr val="000000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436096" y="2132856"/>
            <a:ext cx="3456384" cy="115212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100" dirty="0">
                <a:solidFill>
                  <a:srgbClr val="000000"/>
                </a:solidFill>
              </a:rPr>
              <a:t> </a:t>
            </a:r>
            <a:r>
              <a:rPr lang="ko-KR" altLang="en-US" sz="1100" dirty="0" err="1">
                <a:solidFill>
                  <a:srgbClr val="000000"/>
                </a:solidFill>
              </a:rPr>
              <a:t>급성기</a:t>
            </a:r>
            <a:r>
              <a:rPr lang="ko-KR" altLang="en-US" sz="1100" dirty="0">
                <a:solidFill>
                  <a:srgbClr val="000000"/>
                </a:solidFill>
              </a:rPr>
              <a:t> 진료 수행을 위한 </a:t>
            </a:r>
            <a:r>
              <a:rPr lang="en-US" altLang="ko-KR" sz="1100" dirty="0">
                <a:solidFill>
                  <a:srgbClr val="000000"/>
                </a:solidFill>
              </a:rPr>
              <a:t>9</a:t>
            </a:r>
            <a:r>
              <a:rPr lang="ko-KR" altLang="en-US" sz="1100" dirty="0">
                <a:solidFill>
                  <a:srgbClr val="000000"/>
                </a:solidFill>
              </a:rPr>
              <a:t>개 진료과목 중 </a:t>
            </a:r>
            <a:endParaRPr lang="en-US" altLang="ko-KR" sz="11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rgbClr val="000000"/>
                </a:solidFill>
              </a:rPr>
              <a:t> </a:t>
            </a:r>
            <a:r>
              <a:rPr lang="ko-KR" altLang="en-US" sz="1100" dirty="0">
                <a:solidFill>
                  <a:srgbClr val="000000"/>
                </a:solidFill>
              </a:rPr>
              <a:t>인구 </a:t>
            </a:r>
            <a:r>
              <a:rPr lang="en-US" altLang="ko-KR" sz="1100" dirty="0">
                <a:solidFill>
                  <a:srgbClr val="000000"/>
                </a:solidFill>
              </a:rPr>
              <a:t>10</a:t>
            </a:r>
            <a:r>
              <a:rPr lang="ko-KR" altLang="en-US" sz="1100" dirty="0" err="1">
                <a:solidFill>
                  <a:srgbClr val="000000"/>
                </a:solidFill>
              </a:rPr>
              <a:t>만명당</a:t>
            </a:r>
            <a:r>
              <a:rPr lang="ko-KR" altLang="en-US" sz="1100" dirty="0">
                <a:solidFill>
                  <a:srgbClr val="000000"/>
                </a:solidFill>
              </a:rPr>
              <a:t> 전문의 수가 전국 또는 해당 </a:t>
            </a:r>
            <a:r>
              <a:rPr lang="ko-KR" altLang="en-US" sz="1100" dirty="0" err="1">
                <a:solidFill>
                  <a:srgbClr val="000000"/>
                </a:solidFill>
              </a:rPr>
              <a:t>지자체</a:t>
            </a:r>
            <a:r>
              <a:rPr lang="ko-KR" altLang="en-US" sz="1100" dirty="0">
                <a:solidFill>
                  <a:srgbClr val="000000"/>
                </a:solidFill>
              </a:rPr>
              <a:t> </a:t>
            </a:r>
            <a:endParaRPr lang="en-US" altLang="ko-KR" sz="11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rgbClr val="000000"/>
                </a:solidFill>
              </a:rPr>
              <a:t> </a:t>
            </a:r>
            <a:r>
              <a:rPr lang="ko-KR" altLang="en-US" sz="1100" dirty="0">
                <a:solidFill>
                  <a:srgbClr val="000000"/>
                </a:solidFill>
              </a:rPr>
              <a:t>평균 대비 낮은 </a:t>
            </a:r>
            <a:r>
              <a:rPr lang="ko-KR" altLang="en-US" sz="1100" dirty="0" err="1">
                <a:solidFill>
                  <a:srgbClr val="000000"/>
                </a:solidFill>
              </a:rPr>
              <a:t>진료과</a:t>
            </a:r>
            <a:endParaRPr lang="ko-KR" altLang="en-US" sz="1100" dirty="0">
              <a:solidFill>
                <a:srgbClr val="000000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547666" y="3429000"/>
            <a:ext cx="7416824" cy="13681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rgbClr val="000000"/>
                </a:solidFill>
              </a:rPr>
              <a:t>[</a:t>
            </a:r>
            <a:r>
              <a:rPr lang="ko-KR" altLang="en-US" sz="1100" dirty="0">
                <a:solidFill>
                  <a:srgbClr val="000000"/>
                </a:solidFill>
              </a:rPr>
              <a:t>의료법 제</a:t>
            </a:r>
            <a:r>
              <a:rPr lang="en-US" altLang="ko-KR" sz="1100" dirty="0">
                <a:solidFill>
                  <a:srgbClr val="000000"/>
                </a:solidFill>
              </a:rPr>
              <a:t>3</a:t>
            </a:r>
            <a:r>
              <a:rPr lang="ko-KR" altLang="en-US" sz="1100" dirty="0">
                <a:solidFill>
                  <a:srgbClr val="000000"/>
                </a:solidFill>
              </a:rPr>
              <a:t>조의</a:t>
            </a:r>
            <a:r>
              <a:rPr lang="en-US" altLang="ko-KR" sz="1100" dirty="0">
                <a:solidFill>
                  <a:srgbClr val="000000"/>
                </a:solidFill>
              </a:rPr>
              <a:t>3(</a:t>
            </a:r>
            <a:r>
              <a:rPr lang="ko-KR" altLang="en-US" sz="1100" dirty="0">
                <a:solidFill>
                  <a:srgbClr val="000000"/>
                </a:solidFill>
              </a:rPr>
              <a:t>종합병원</a:t>
            </a:r>
            <a:r>
              <a:rPr lang="en-US" altLang="ko-KR" sz="1100" dirty="0">
                <a:solidFill>
                  <a:srgbClr val="000000"/>
                </a:solidFill>
              </a:rPr>
              <a:t>)]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100" dirty="0">
                <a:solidFill>
                  <a:srgbClr val="000000"/>
                </a:solidFill>
              </a:rPr>
              <a:t> 100</a:t>
            </a:r>
            <a:r>
              <a:rPr lang="ko-KR" altLang="en-US" sz="1100" dirty="0">
                <a:solidFill>
                  <a:srgbClr val="000000"/>
                </a:solidFill>
              </a:rPr>
              <a:t>병상 이상 </a:t>
            </a:r>
            <a:r>
              <a:rPr lang="en-US" altLang="ko-KR" sz="1100" dirty="0">
                <a:solidFill>
                  <a:srgbClr val="000000"/>
                </a:solidFill>
              </a:rPr>
              <a:t>300</a:t>
            </a:r>
            <a:r>
              <a:rPr lang="ko-KR" altLang="en-US" sz="1100" dirty="0">
                <a:solidFill>
                  <a:srgbClr val="000000"/>
                </a:solidFill>
              </a:rPr>
              <a:t>병상 이하 </a:t>
            </a:r>
            <a:r>
              <a:rPr lang="en-US" altLang="ko-KR" sz="1100" dirty="0">
                <a:solidFill>
                  <a:srgbClr val="000000"/>
                </a:solidFill>
              </a:rPr>
              <a:t>: </a:t>
            </a:r>
            <a:r>
              <a:rPr lang="ko-KR" altLang="en-US" sz="1100" dirty="0">
                <a:solidFill>
                  <a:srgbClr val="000000"/>
                </a:solidFill>
              </a:rPr>
              <a:t>내과∙외과∙소아청소년과∙산부인과 중 </a:t>
            </a:r>
            <a:r>
              <a:rPr lang="en-US" altLang="ko-KR" sz="1100" dirty="0">
                <a:solidFill>
                  <a:srgbClr val="000000"/>
                </a:solidFill>
              </a:rPr>
              <a:t>3</a:t>
            </a:r>
            <a:r>
              <a:rPr lang="ko-KR" altLang="en-US" sz="1100" dirty="0">
                <a:solidFill>
                  <a:srgbClr val="000000"/>
                </a:solidFill>
              </a:rPr>
              <a:t>개 진료과목</a:t>
            </a:r>
            <a:r>
              <a:rPr lang="en-US" altLang="ko-KR" sz="1100" dirty="0">
                <a:solidFill>
                  <a:srgbClr val="000000"/>
                </a:solidFill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</a:rPr>
              <a:t>영상의학과</a:t>
            </a:r>
            <a:r>
              <a:rPr lang="en-US" altLang="ko-KR" sz="1100" dirty="0">
                <a:solidFill>
                  <a:srgbClr val="000000"/>
                </a:solidFill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</a:rPr>
              <a:t>마취통증의학과</a:t>
            </a:r>
            <a:r>
              <a:rPr lang="en-US" altLang="ko-KR" sz="1100" dirty="0">
                <a:solidFill>
                  <a:srgbClr val="000000"/>
                </a:solidFill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rgbClr val="000000"/>
                </a:solidFill>
              </a:rPr>
              <a:t>  </a:t>
            </a:r>
            <a:r>
              <a:rPr lang="ko-KR" altLang="en-US" sz="1100" dirty="0">
                <a:solidFill>
                  <a:srgbClr val="000000"/>
                </a:solidFill>
              </a:rPr>
              <a:t>진단검사의학과 또는 병리과를 포함한 </a:t>
            </a:r>
            <a:r>
              <a:rPr lang="en-US" altLang="ko-KR" sz="1100" dirty="0">
                <a:solidFill>
                  <a:srgbClr val="000000"/>
                </a:solidFill>
              </a:rPr>
              <a:t>7</a:t>
            </a:r>
            <a:r>
              <a:rPr lang="ko-KR" altLang="en-US" sz="1100" dirty="0">
                <a:solidFill>
                  <a:srgbClr val="000000"/>
                </a:solidFill>
              </a:rPr>
              <a:t>개 이상 진료과목</a:t>
            </a:r>
            <a:endParaRPr lang="en-US" altLang="ko-KR" sz="11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100" dirty="0">
                <a:solidFill>
                  <a:srgbClr val="000000"/>
                </a:solidFill>
              </a:rPr>
              <a:t> 300</a:t>
            </a:r>
            <a:r>
              <a:rPr lang="ko-KR" altLang="en-US" sz="1100" dirty="0">
                <a:solidFill>
                  <a:srgbClr val="000000"/>
                </a:solidFill>
              </a:rPr>
              <a:t>병상 초과 </a:t>
            </a:r>
            <a:r>
              <a:rPr lang="en-US" altLang="ko-KR" sz="1100" dirty="0">
                <a:solidFill>
                  <a:srgbClr val="000000"/>
                </a:solidFill>
              </a:rPr>
              <a:t>: </a:t>
            </a:r>
            <a:r>
              <a:rPr lang="ko-KR" altLang="en-US" sz="1100" dirty="0">
                <a:solidFill>
                  <a:srgbClr val="000000"/>
                </a:solidFill>
              </a:rPr>
              <a:t>내과</a:t>
            </a:r>
            <a:r>
              <a:rPr lang="en-US" altLang="ko-KR" sz="1100" dirty="0">
                <a:solidFill>
                  <a:srgbClr val="000000"/>
                </a:solidFill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</a:rPr>
              <a:t>외과</a:t>
            </a:r>
            <a:r>
              <a:rPr lang="en-US" altLang="ko-KR" sz="1100" dirty="0">
                <a:solidFill>
                  <a:srgbClr val="000000"/>
                </a:solidFill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</a:rPr>
              <a:t>소아청소년과</a:t>
            </a:r>
            <a:r>
              <a:rPr lang="en-US" altLang="ko-KR" sz="1100" dirty="0">
                <a:solidFill>
                  <a:srgbClr val="000000"/>
                </a:solidFill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</a:rPr>
              <a:t>산부인과</a:t>
            </a:r>
            <a:r>
              <a:rPr lang="en-US" altLang="ko-KR" sz="1100" dirty="0">
                <a:solidFill>
                  <a:srgbClr val="000000"/>
                </a:solidFill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</a:rPr>
              <a:t>영상의학과</a:t>
            </a:r>
            <a:r>
              <a:rPr lang="en-US" altLang="ko-KR" sz="1100" dirty="0">
                <a:solidFill>
                  <a:srgbClr val="000000"/>
                </a:solidFill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</a:rPr>
              <a:t>마취통증의학과</a:t>
            </a:r>
            <a:r>
              <a:rPr lang="en-US" altLang="ko-KR" sz="1100" dirty="0">
                <a:solidFill>
                  <a:srgbClr val="000000"/>
                </a:solidFill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</a:rPr>
              <a:t>진단검사의학과 또는 병리과</a:t>
            </a:r>
            <a:r>
              <a:rPr lang="en-US" altLang="ko-KR" sz="1100" dirty="0">
                <a:solidFill>
                  <a:srgbClr val="000000"/>
                </a:solidFill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rgbClr val="000000"/>
                </a:solidFill>
              </a:rPr>
              <a:t>  </a:t>
            </a:r>
            <a:r>
              <a:rPr lang="ko-KR" altLang="en-US" sz="1100" dirty="0">
                <a:solidFill>
                  <a:srgbClr val="000000"/>
                </a:solidFill>
              </a:rPr>
              <a:t>정신건강의학과</a:t>
            </a:r>
            <a:r>
              <a:rPr lang="en-US" altLang="ko-KR" sz="1100" dirty="0">
                <a:solidFill>
                  <a:srgbClr val="000000"/>
                </a:solidFill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</a:rPr>
              <a:t>치과를 포함한 </a:t>
            </a:r>
            <a:r>
              <a:rPr lang="en-US" altLang="ko-KR" sz="1100" dirty="0">
                <a:solidFill>
                  <a:srgbClr val="000000"/>
                </a:solidFill>
              </a:rPr>
              <a:t>9</a:t>
            </a:r>
            <a:r>
              <a:rPr lang="ko-KR" altLang="en-US" sz="1100" dirty="0">
                <a:solidFill>
                  <a:srgbClr val="000000"/>
                </a:solidFill>
              </a:rPr>
              <a:t>개 이상의 진료과목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1547666" y="4941168"/>
            <a:ext cx="7416824" cy="115212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100" dirty="0" smtClean="0">
                <a:solidFill>
                  <a:srgbClr val="000000"/>
                </a:solidFill>
              </a:rPr>
              <a:t> 지방의료원 공익적 비용계측 연구 결과</a:t>
            </a:r>
            <a:r>
              <a:rPr lang="en-US" altLang="ko-KR" sz="1100" dirty="0" smtClean="0">
                <a:solidFill>
                  <a:srgbClr val="000000"/>
                </a:solidFill>
              </a:rPr>
              <a:t>(2014</a:t>
            </a:r>
            <a:r>
              <a:rPr lang="ko-KR" altLang="en-US" sz="1100" dirty="0" smtClean="0">
                <a:solidFill>
                  <a:srgbClr val="000000"/>
                </a:solidFill>
              </a:rPr>
              <a:t>년</a:t>
            </a:r>
            <a:r>
              <a:rPr lang="en-US" altLang="ko-KR" sz="1100" dirty="0" smtClean="0">
                <a:solidFill>
                  <a:srgbClr val="000000"/>
                </a:solidFill>
              </a:rPr>
              <a:t>)</a:t>
            </a:r>
            <a:r>
              <a:rPr lang="ko-KR" altLang="en-US" sz="1100" dirty="0" smtClean="0">
                <a:solidFill>
                  <a:srgbClr val="000000"/>
                </a:solidFill>
              </a:rPr>
              <a:t>에 </a:t>
            </a:r>
            <a:r>
              <a:rPr lang="ko-KR" altLang="en-US" sz="1100" dirty="0">
                <a:solidFill>
                  <a:srgbClr val="000000"/>
                </a:solidFill>
              </a:rPr>
              <a:t>의한 필수 진료시설 운영을 위한 </a:t>
            </a:r>
            <a:r>
              <a:rPr lang="ko-KR" altLang="en-US" sz="1100" dirty="0" smtClean="0">
                <a:solidFill>
                  <a:srgbClr val="000000"/>
                </a:solidFill>
              </a:rPr>
              <a:t>진료과</a:t>
            </a:r>
            <a:endParaRPr lang="en-US" altLang="ko-KR" sz="11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rgbClr val="000000"/>
                </a:solidFill>
              </a:rPr>
              <a:t>  </a:t>
            </a:r>
            <a:endParaRPr lang="ko-KR" altLang="en-US" sz="1100" dirty="0">
              <a:solidFill>
                <a:srgbClr val="000000"/>
              </a:solidFill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1691692" y="5316465"/>
          <a:ext cx="7200796" cy="704845"/>
        </p:xfrm>
        <a:graphic>
          <a:graphicData uri="http://schemas.openxmlformats.org/drawingml/2006/table">
            <a:tbl>
              <a:tblPr/>
              <a:tblGrid>
                <a:gridCol w="870018"/>
                <a:gridCol w="870018"/>
                <a:gridCol w="948851"/>
                <a:gridCol w="1031837"/>
                <a:gridCol w="870018"/>
                <a:gridCol w="870018"/>
                <a:gridCol w="870018"/>
                <a:gridCol w="870018"/>
              </a:tblGrid>
              <a:tr h="27149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필수진료시설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응급실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분만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신생아실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정신병동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재활치료실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행려병동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격리병동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호스피스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3334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진료과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응급의학과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산부인과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</a:p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소아청소년과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정신건강의학과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재활의학과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455548" y="1278285"/>
            <a:ext cx="1014113" cy="648072"/>
          </a:xfrm>
          <a:prstGeom prst="rect">
            <a:avLst/>
          </a:prstGeom>
          <a:solidFill>
            <a:srgbClr val="F9DA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필수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algn="ctr"/>
            <a:r>
              <a:rPr lang="ko-KR" altLang="en-US" sz="1200" b="1" dirty="0" err="1">
                <a:solidFill>
                  <a:srgbClr val="000000"/>
                </a:solidFill>
              </a:rPr>
              <a:t>진료과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547666" y="1268760"/>
            <a:ext cx="7200800" cy="648072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ko-KR" altLang="en-US" sz="1200" dirty="0">
                <a:solidFill>
                  <a:srgbClr val="000000"/>
                </a:solidFill>
              </a:rPr>
              <a:t> 한국보건산업진흥원</a:t>
            </a:r>
            <a:r>
              <a:rPr lang="en-US" altLang="ko-KR" sz="1200" baseline="30000" dirty="0">
                <a:solidFill>
                  <a:srgbClr val="000000"/>
                </a:solidFill>
              </a:rPr>
              <a:t>1)</a:t>
            </a:r>
            <a:r>
              <a:rPr lang="ko-KR" altLang="en-US" sz="1200" dirty="0">
                <a:solidFill>
                  <a:srgbClr val="000000"/>
                </a:solidFill>
              </a:rPr>
              <a:t>의 지역거점공공병원 급성기 </a:t>
            </a:r>
            <a:r>
              <a:rPr lang="en-US" altLang="ko-KR" sz="1200" dirty="0">
                <a:solidFill>
                  <a:srgbClr val="000000"/>
                </a:solidFill>
              </a:rPr>
              <a:t>9</a:t>
            </a:r>
            <a:r>
              <a:rPr lang="ko-KR" altLang="en-US" sz="1200" dirty="0">
                <a:solidFill>
                  <a:srgbClr val="000000"/>
                </a:solidFill>
              </a:rPr>
              <a:t>개 주요 </a:t>
            </a:r>
            <a:r>
              <a:rPr lang="ko-KR" altLang="en-US" sz="1200" dirty="0" err="1">
                <a:solidFill>
                  <a:srgbClr val="000000"/>
                </a:solidFill>
              </a:rPr>
              <a:t>진료과</a:t>
            </a:r>
            <a:r>
              <a:rPr lang="ko-KR" altLang="en-US" sz="1200" dirty="0">
                <a:solidFill>
                  <a:srgbClr val="000000"/>
                </a:solidFill>
              </a:rPr>
              <a:t> 중 지역 내 공급이 부족한 </a:t>
            </a:r>
            <a:r>
              <a:rPr lang="ko-KR" altLang="en-US" sz="1200" dirty="0" err="1">
                <a:solidFill>
                  <a:srgbClr val="000000"/>
                </a:solidFill>
              </a:rPr>
              <a:t>진료과</a:t>
            </a:r>
            <a:endParaRPr lang="ko-KR" altLang="en-US" sz="1200" dirty="0">
              <a:solidFill>
                <a:srgbClr val="0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200" dirty="0">
                <a:solidFill>
                  <a:srgbClr val="000000"/>
                </a:solidFill>
              </a:rPr>
              <a:t> 의료법에 의해 해당 의료원의 종별구분에 의한 필수 </a:t>
            </a:r>
            <a:r>
              <a:rPr lang="ko-KR" altLang="en-US" sz="1200" dirty="0" err="1">
                <a:solidFill>
                  <a:srgbClr val="000000"/>
                </a:solidFill>
              </a:rPr>
              <a:t>진료과</a:t>
            </a:r>
            <a:endParaRPr lang="ko-KR" altLang="en-US" sz="1200" dirty="0">
              <a:solidFill>
                <a:srgbClr val="0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200" dirty="0">
                <a:solidFill>
                  <a:srgbClr val="000000"/>
                </a:solidFill>
              </a:rPr>
              <a:t> 필수 진료시설 운영을 위해 필요한 필수 </a:t>
            </a:r>
            <a:r>
              <a:rPr lang="ko-KR" altLang="en-US" sz="1200" dirty="0" err="1">
                <a:solidFill>
                  <a:srgbClr val="000000"/>
                </a:solidFill>
              </a:rPr>
              <a:t>진료과</a:t>
            </a:r>
            <a:endParaRPr lang="ko-KR" altLang="en-US" sz="1200" dirty="0">
              <a:solidFill>
                <a:srgbClr val="000000"/>
              </a:solidFill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349546" y="1249710"/>
            <a:ext cx="309565" cy="285752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1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전략과제 도출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진료 영역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41304" y="1214422"/>
            <a:ext cx="1014113" cy="648072"/>
          </a:xfrm>
          <a:prstGeom prst="rect">
            <a:avLst/>
          </a:prstGeom>
          <a:solidFill>
            <a:srgbClr val="F9DA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필수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algn="ctr"/>
            <a:r>
              <a:rPr lang="ko-KR" altLang="en-US" sz="1200" b="1" dirty="0" err="1">
                <a:solidFill>
                  <a:srgbClr val="000000"/>
                </a:solidFill>
              </a:rPr>
              <a:t>진료과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905424" y="1223947"/>
            <a:ext cx="6238476" cy="648072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 smtClean="0">
                <a:solidFill>
                  <a:srgbClr val="000000"/>
                </a:solidFill>
              </a:rPr>
              <a:t> 현재 </a:t>
            </a:r>
            <a:r>
              <a:rPr lang="ko-KR" altLang="en-US" sz="1200" dirty="0">
                <a:solidFill>
                  <a:srgbClr val="000000"/>
                </a:solidFill>
              </a:rPr>
              <a:t>운영 중인 </a:t>
            </a:r>
            <a:r>
              <a:rPr lang="ko-KR" altLang="en-US" sz="1200" dirty="0" err="1">
                <a:solidFill>
                  <a:srgbClr val="000000"/>
                </a:solidFill>
              </a:rPr>
              <a:t>진료과</a:t>
            </a:r>
            <a:r>
              <a:rPr lang="ko-KR" altLang="en-US" sz="1200" dirty="0">
                <a:solidFill>
                  <a:srgbClr val="000000"/>
                </a:solidFill>
              </a:rPr>
              <a:t> 기준 필수 </a:t>
            </a:r>
            <a:r>
              <a:rPr lang="ko-KR" altLang="en-US" sz="1200" dirty="0" err="1">
                <a:solidFill>
                  <a:srgbClr val="000000"/>
                </a:solidFill>
              </a:rPr>
              <a:t>진료과는</a:t>
            </a: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</a:rPr>
              <a:t>12</a:t>
            </a:r>
            <a:r>
              <a:rPr lang="ko-KR" altLang="en-US" sz="1200" dirty="0" smtClean="0">
                <a:solidFill>
                  <a:srgbClr val="000000"/>
                </a:solidFill>
              </a:rPr>
              <a:t>개 </a:t>
            </a:r>
            <a:r>
              <a:rPr lang="ko-KR" altLang="en-US" sz="1200" dirty="0">
                <a:solidFill>
                  <a:srgbClr val="000000"/>
                </a:solidFill>
              </a:rPr>
              <a:t>진료과로 선정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</a:rPr>
              <a:t>비필수</a:t>
            </a: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</a:rPr>
              <a:t>진료과</a:t>
            </a: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en-US" altLang="ko-KR" sz="1200" dirty="0">
                <a:solidFill>
                  <a:srgbClr val="000000"/>
                </a:solidFill>
              </a:rPr>
              <a:t>: </a:t>
            </a:r>
            <a:r>
              <a:rPr lang="ko-KR" altLang="en-US" sz="1200" dirty="0" smtClean="0">
                <a:solidFill>
                  <a:srgbClr val="000000"/>
                </a:solidFill>
              </a:rPr>
              <a:t>치과</a:t>
            </a:r>
            <a:r>
              <a:rPr lang="en-US" altLang="ko-KR" sz="120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</a:rPr>
              <a:t>안과</a:t>
            </a:r>
            <a:r>
              <a:rPr lang="en-US" altLang="ko-KR" sz="120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</a:rPr>
              <a:t>이비인후과</a:t>
            </a:r>
            <a:r>
              <a:rPr lang="en-US" altLang="ko-KR" sz="120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</a:rPr>
              <a:t>가정의학과</a:t>
            </a:r>
            <a:endParaRPr lang="ko-KR" alt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776536" y="2060853"/>
          <a:ext cx="8930616" cy="4176458"/>
        </p:xfrm>
        <a:graphic>
          <a:graphicData uri="http://schemas.openxmlformats.org/drawingml/2006/table">
            <a:tbl>
              <a:tblPr/>
              <a:tblGrid>
                <a:gridCol w="1330708"/>
                <a:gridCol w="1296144"/>
                <a:gridCol w="1296144"/>
                <a:gridCol w="1296144"/>
                <a:gridCol w="1296144"/>
                <a:gridCol w="1296144"/>
                <a:gridCol w="1119188"/>
              </a:tblGrid>
              <a:tr h="2456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진료과목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필수과목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(9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개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지역내 공급부족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의료법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종합병원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필수진료시설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검토결과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456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내과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산부인과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소아청소년과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정형외과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신경과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신경외과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전문의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비뇨기과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재활의학과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치과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안과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이비인후과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응급의학과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가정의학과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마취통증의학과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영상의학과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타원 7"/>
          <p:cNvSpPr/>
          <p:nvPr/>
        </p:nvSpPr>
        <p:spPr>
          <a:xfrm>
            <a:off x="538979" y="1187227"/>
            <a:ext cx="309565" cy="285752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1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전략과제 도출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진료 영역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868081" y="2074084"/>
            <a:ext cx="7649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000" dirty="0">
                <a:solidFill>
                  <a:srgbClr val="000000"/>
                </a:solidFill>
              </a:rPr>
              <a:t>(</a:t>
            </a:r>
            <a:r>
              <a:rPr lang="ko-KR" altLang="en-US" sz="1000" dirty="0">
                <a:solidFill>
                  <a:srgbClr val="000000"/>
                </a:solidFill>
              </a:rPr>
              <a:t>단위 </a:t>
            </a:r>
            <a:r>
              <a:rPr lang="en-US" altLang="ko-KR" sz="1000" dirty="0">
                <a:solidFill>
                  <a:srgbClr val="000000"/>
                </a:solidFill>
              </a:rPr>
              <a:t>: </a:t>
            </a:r>
            <a:r>
              <a:rPr lang="ko-KR" altLang="en-US" sz="1000" dirty="0" smtClean="0">
                <a:solidFill>
                  <a:srgbClr val="000000"/>
                </a:solidFill>
              </a:rPr>
              <a:t>원</a:t>
            </a:r>
            <a:r>
              <a:rPr lang="en-US" altLang="ko-KR" sz="1000" dirty="0">
                <a:solidFill>
                  <a:srgbClr val="000000"/>
                </a:solidFill>
              </a:rPr>
              <a:t>)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93924" y="1199766"/>
            <a:ext cx="1014113" cy="775935"/>
          </a:xfrm>
          <a:prstGeom prst="rect">
            <a:avLst/>
          </a:prstGeom>
          <a:solidFill>
            <a:srgbClr val="F9DA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구분 손익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658054" y="1142984"/>
            <a:ext cx="8119481" cy="917864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ko-KR" altLang="en-US" sz="1200" dirty="0">
                <a:solidFill>
                  <a:srgbClr val="000000"/>
                </a:solidFill>
              </a:rPr>
              <a:t> 분석 대상 기간 </a:t>
            </a:r>
            <a:r>
              <a:rPr lang="en-US" altLang="ko-KR" sz="1200" dirty="0">
                <a:solidFill>
                  <a:srgbClr val="000000"/>
                </a:solidFill>
              </a:rPr>
              <a:t>: 2012</a:t>
            </a:r>
            <a:r>
              <a:rPr lang="ko-KR" altLang="en-US" sz="1200" dirty="0">
                <a:solidFill>
                  <a:srgbClr val="000000"/>
                </a:solidFill>
              </a:rPr>
              <a:t>년 </a:t>
            </a:r>
            <a:r>
              <a:rPr lang="en-US" altLang="ko-KR" sz="1200" dirty="0">
                <a:solidFill>
                  <a:srgbClr val="000000"/>
                </a:solidFill>
              </a:rPr>
              <a:t>1</a:t>
            </a:r>
            <a:r>
              <a:rPr lang="ko-KR" altLang="en-US" sz="1200" dirty="0">
                <a:solidFill>
                  <a:srgbClr val="000000"/>
                </a:solidFill>
              </a:rPr>
              <a:t>월 </a:t>
            </a:r>
            <a:r>
              <a:rPr lang="en-US" altLang="ko-KR" sz="1200" dirty="0">
                <a:solidFill>
                  <a:srgbClr val="000000"/>
                </a:solidFill>
              </a:rPr>
              <a:t>1</a:t>
            </a:r>
            <a:r>
              <a:rPr lang="ko-KR" altLang="en-US" sz="1200" dirty="0">
                <a:solidFill>
                  <a:srgbClr val="000000"/>
                </a:solidFill>
              </a:rPr>
              <a:t>일 </a:t>
            </a:r>
            <a:r>
              <a:rPr lang="en-US" altLang="ko-KR" sz="1200" dirty="0">
                <a:solidFill>
                  <a:srgbClr val="000000"/>
                </a:solidFill>
              </a:rPr>
              <a:t>~ 2012</a:t>
            </a:r>
            <a:r>
              <a:rPr lang="ko-KR" altLang="en-US" sz="1200" dirty="0">
                <a:solidFill>
                  <a:srgbClr val="000000"/>
                </a:solidFill>
              </a:rPr>
              <a:t>년 </a:t>
            </a:r>
            <a:r>
              <a:rPr lang="en-US" altLang="ko-KR" sz="1200" dirty="0">
                <a:solidFill>
                  <a:srgbClr val="000000"/>
                </a:solidFill>
              </a:rPr>
              <a:t>12</a:t>
            </a:r>
            <a:r>
              <a:rPr lang="ko-KR" altLang="en-US" sz="1200" dirty="0">
                <a:solidFill>
                  <a:srgbClr val="000000"/>
                </a:solidFill>
              </a:rPr>
              <a:t>월 </a:t>
            </a:r>
            <a:r>
              <a:rPr lang="en-US" altLang="ko-KR" sz="1200" dirty="0">
                <a:solidFill>
                  <a:srgbClr val="000000"/>
                </a:solidFill>
              </a:rPr>
              <a:t>31</a:t>
            </a:r>
            <a:r>
              <a:rPr lang="ko-KR" altLang="en-US" sz="1200" dirty="0" smtClean="0">
                <a:solidFill>
                  <a:srgbClr val="000000"/>
                </a:solidFill>
              </a:rPr>
              <a:t>일</a:t>
            </a:r>
            <a:r>
              <a:rPr lang="en-US" altLang="ko-KR" sz="1200" dirty="0" smtClean="0">
                <a:solidFill>
                  <a:srgbClr val="000000"/>
                </a:solidFill>
              </a:rPr>
              <a:t> (</a:t>
            </a:r>
            <a:r>
              <a:rPr lang="ko-KR" altLang="en-US" sz="1200" dirty="0" smtClean="0">
                <a:solidFill>
                  <a:srgbClr val="000000"/>
                </a:solidFill>
              </a:rPr>
              <a:t>지방의료원 공익적 비용계측 연구</a:t>
            </a:r>
            <a:r>
              <a:rPr lang="en-US" altLang="ko-KR" sz="1200" dirty="0" smtClean="0">
                <a:solidFill>
                  <a:srgbClr val="000000"/>
                </a:solidFill>
              </a:rPr>
              <a:t>, 2014</a:t>
            </a:r>
            <a:r>
              <a:rPr lang="ko-KR" altLang="en-US" sz="1200" dirty="0" smtClean="0">
                <a:solidFill>
                  <a:srgbClr val="000000"/>
                </a:solidFill>
              </a:rPr>
              <a:t>년</a:t>
            </a:r>
            <a:r>
              <a:rPr lang="en-US" altLang="ko-KR" sz="1200" dirty="0" smtClean="0">
                <a:solidFill>
                  <a:srgbClr val="000000"/>
                </a:solidFill>
              </a:rPr>
              <a:t>)</a:t>
            </a:r>
          </a:p>
          <a:p>
            <a:r>
              <a:rPr lang="en-US" altLang="ko-KR" sz="1200" dirty="0" smtClean="0">
                <a:solidFill>
                  <a:srgbClr val="000000"/>
                </a:solidFill>
              </a:rPr>
              <a:t>- </a:t>
            </a:r>
            <a:r>
              <a:rPr lang="ko-KR" altLang="en-US" sz="1200" dirty="0" smtClean="0">
                <a:solidFill>
                  <a:srgbClr val="000000"/>
                </a:solidFill>
              </a:rPr>
              <a:t>공익적 비용 계측 결과 </a:t>
            </a:r>
            <a:r>
              <a:rPr lang="ko-KR" altLang="en-US" sz="1200" dirty="0" err="1" smtClean="0">
                <a:solidFill>
                  <a:srgbClr val="000000"/>
                </a:solidFill>
              </a:rPr>
              <a:t>미반영</a:t>
            </a:r>
            <a:endParaRPr lang="ko-KR" altLang="en-US" sz="1200" dirty="0">
              <a:solidFill>
                <a:srgbClr val="0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200" dirty="0">
                <a:solidFill>
                  <a:srgbClr val="000000"/>
                </a:solidFill>
              </a:rPr>
              <a:t> 구분 손익 분석 결과 </a:t>
            </a:r>
            <a:r>
              <a:rPr lang="ko-KR" altLang="en-US" sz="1200" dirty="0" smtClean="0">
                <a:solidFill>
                  <a:srgbClr val="000000"/>
                </a:solidFill>
              </a:rPr>
              <a:t>비뇨기과</a:t>
            </a:r>
            <a:r>
              <a:rPr lang="en-US" altLang="ko-KR" sz="120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</a:rPr>
              <a:t>가정의학과를 </a:t>
            </a:r>
            <a:r>
              <a:rPr lang="ko-KR" altLang="en-US" sz="1200" dirty="0">
                <a:solidFill>
                  <a:srgbClr val="000000"/>
                </a:solidFill>
              </a:rPr>
              <a:t>제외한 모든 진료과목에서 적자 </a:t>
            </a:r>
            <a:r>
              <a:rPr lang="ko-KR" altLang="en-US" sz="1200" dirty="0" smtClean="0">
                <a:solidFill>
                  <a:srgbClr val="000000"/>
                </a:solidFill>
              </a:rPr>
              <a:t>발생</a:t>
            </a:r>
            <a:endParaRPr lang="en-US" altLang="ko-KR" sz="1200" dirty="0" smtClean="0">
              <a:solidFill>
                <a:srgbClr val="000000"/>
              </a:solidFill>
            </a:endParaRPr>
          </a:p>
          <a:p>
            <a:r>
              <a:rPr lang="en-US" altLang="ko-KR" sz="1200" dirty="0" smtClean="0">
                <a:solidFill>
                  <a:srgbClr val="000000"/>
                </a:solidFill>
              </a:rPr>
              <a:t>- </a:t>
            </a:r>
            <a:r>
              <a:rPr lang="ko-KR" altLang="en-US" sz="1200" dirty="0" smtClean="0">
                <a:solidFill>
                  <a:srgbClr val="000000"/>
                </a:solidFill>
              </a:rPr>
              <a:t>의료원 전체 의료손실 발생하므로 구분손익 흑자 발생 어려움</a:t>
            </a:r>
            <a:endParaRPr lang="ko-KR" altLang="en-US" sz="1200" dirty="0">
              <a:solidFill>
                <a:srgbClr val="0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200" dirty="0">
                <a:solidFill>
                  <a:srgbClr val="000000"/>
                </a:solidFill>
              </a:rPr>
              <a:t> 진료 지원과 제외 </a:t>
            </a:r>
            <a:r>
              <a:rPr lang="en-US" altLang="ko-KR" sz="1200" dirty="0">
                <a:solidFill>
                  <a:srgbClr val="000000"/>
                </a:solidFill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</a:rPr>
              <a:t>영상의학과</a:t>
            </a:r>
            <a:r>
              <a:rPr lang="en-US" altLang="ko-KR" sz="1200" dirty="0">
                <a:solidFill>
                  <a:srgbClr val="000000"/>
                </a:solidFill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</a:rPr>
              <a:t>마취통증의학과</a:t>
            </a:r>
            <a:r>
              <a:rPr lang="en-US" altLang="ko-KR" sz="1200" dirty="0">
                <a:solidFill>
                  <a:srgbClr val="000000"/>
                </a:solidFill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</a:rPr>
              <a:t>진단검사의학과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611560" y="2276876"/>
          <a:ext cx="7920879" cy="3960435"/>
        </p:xfrm>
        <a:graphic>
          <a:graphicData uri="http://schemas.openxmlformats.org/drawingml/2006/table">
            <a:tbl>
              <a:tblPr/>
              <a:tblGrid>
                <a:gridCol w="1349353"/>
                <a:gridCol w="1454498"/>
                <a:gridCol w="1454498"/>
                <a:gridCol w="1454498"/>
                <a:gridCol w="858679"/>
                <a:gridCol w="1349353"/>
              </a:tblGrid>
              <a:tr h="2640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진료과목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의료수익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원가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의료손익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손익결과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내과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4,979,317,083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5,590,067,527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(610,750,444)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825,351,335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997,313,271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(171,961,936)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산부인과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96,196,663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187,968,016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(91,771,353)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소아청소년과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186,573,263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227,411,805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(40,838,542)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정형외과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3,236,932,895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4,362,983,416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(1,126,050,521)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신경과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1,376,021,575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1,579,246,501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(203,224,926)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신경외과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1,519,824,779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1,968,358,258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(448,533,479)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전문의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비뇨기과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1,616,160,243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1,518,602,420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97,557,823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흑자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재활의학과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68,441,734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145,880,638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(77,438,904)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치과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189,762,032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333,127,385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(143,365,353)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안과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115,768,708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176,602,831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(60,834,123)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이비인후과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370,377,833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396,917,012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(26,539,179)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응급의학과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2,620,773,953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2,998,345,282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(377,571,329)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가정의학과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111,239,365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102,599,769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8,639,596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흑자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타원 11"/>
          <p:cNvSpPr/>
          <p:nvPr/>
        </p:nvSpPr>
        <p:spPr>
          <a:xfrm>
            <a:off x="405615" y="1086644"/>
            <a:ext cx="309565" cy="285752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2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전략과제 도출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진료 영역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11606" y="1339223"/>
            <a:ext cx="958517" cy="1080120"/>
          </a:xfrm>
          <a:prstGeom prst="rect">
            <a:avLst/>
          </a:prstGeom>
          <a:solidFill>
            <a:srgbClr val="F9DA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진료 성과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975722" y="1348748"/>
            <a:ext cx="6737972" cy="108012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>
                <a:solidFill>
                  <a:srgbClr val="000000"/>
                </a:solidFill>
              </a:rPr>
              <a:t> 분석 대상 기간 </a:t>
            </a:r>
            <a:r>
              <a:rPr lang="en-US" altLang="ko-KR" sz="1200" dirty="0">
                <a:solidFill>
                  <a:srgbClr val="000000"/>
                </a:solidFill>
              </a:rPr>
              <a:t>: 2013</a:t>
            </a:r>
            <a:r>
              <a:rPr lang="ko-KR" altLang="en-US" sz="1200" dirty="0">
                <a:solidFill>
                  <a:srgbClr val="000000"/>
                </a:solidFill>
              </a:rPr>
              <a:t>년 </a:t>
            </a:r>
            <a:r>
              <a:rPr lang="en-US" altLang="ko-KR" sz="1200" dirty="0">
                <a:solidFill>
                  <a:srgbClr val="000000"/>
                </a:solidFill>
              </a:rPr>
              <a:t>1</a:t>
            </a:r>
            <a:r>
              <a:rPr lang="ko-KR" altLang="en-US" sz="1200" dirty="0">
                <a:solidFill>
                  <a:srgbClr val="000000"/>
                </a:solidFill>
              </a:rPr>
              <a:t>월 </a:t>
            </a:r>
            <a:r>
              <a:rPr lang="en-US" altLang="ko-KR" sz="1200" dirty="0">
                <a:solidFill>
                  <a:srgbClr val="000000"/>
                </a:solidFill>
              </a:rPr>
              <a:t>1</a:t>
            </a:r>
            <a:r>
              <a:rPr lang="ko-KR" altLang="en-US" sz="1200" dirty="0">
                <a:solidFill>
                  <a:srgbClr val="000000"/>
                </a:solidFill>
              </a:rPr>
              <a:t>일 </a:t>
            </a:r>
            <a:r>
              <a:rPr lang="en-US" altLang="ko-KR" sz="1200" dirty="0">
                <a:solidFill>
                  <a:srgbClr val="000000"/>
                </a:solidFill>
              </a:rPr>
              <a:t>~ 2013</a:t>
            </a:r>
            <a:r>
              <a:rPr lang="ko-KR" altLang="en-US" sz="1200" dirty="0">
                <a:solidFill>
                  <a:srgbClr val="000000"/>
                </a:solidFill>
              </a:rPr>
              <a:t>년 </a:t>
            </a:r>
            <a:r>
              <a:rPr lang="en-US" altLang="ko-KR" sz="1200" dirty="0" smtClean="0">
                <a:solidFill>
                  <a:srgbClr val="000000"/>
                </a:solidFill>
              </a:rPr>
              <a:t>12</a:t>
            </a:r>
            <a:r>
              <a:rPr lang="ko-KR" altLang="en-US" sz="1200" dirty="0" smtClean="0">
                <a:solidFill>
                  <a:srgbClr val="000000"/>
                </a:solidFill>
              </a:rPr>
              <a:t>월 </a:t>
            </a:r>
            <a:r>
              <a:rPr lang="en-US" altLang="ko-KR" sz="1200" dirty="0" smtClean="0">
                <a:solidFill>
                  <a:srgbClr val="000000"/>
                </a:solidFill>
              </a:rPr>
              <a:t>31</a:t>
            </a:r>
            <a:r>
              <a:rPr lang="ko-KR" altLang="en-US" sz="1200" dirty="0" smtClean="0">
                <a:solidFill>
                  <a:srgbClr val="000000"/>
                </a:solidFill>
              </a:rPr>
              <a:t>일</a:t>
            </a:r>
            <a:endParaRPr lang="en-US" altLang="ko-KR" sz="12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>
                <a:solidFill>
                  <a:srgbClr val="000000"/>
                </a:solidFill>
              </a:rPr>
              <a:t>의사 </a:t>
            </a:r>
            <a:r>
              <a:rPr lang="en-US" altLang="ko-KR" sz="1200" dirty="0">
                <a:solidFill>
                  <a:srgbClr val="000000"/>
                </a:solidFill>
              </a:rPr>
              <a:t>1</a:t>
            </a:r>
            <a:r>
              <a:rPr lang="ko-KR" altLang="en-US" sz="1200" dirty="0">
                <a:solidFill>
                  <a:srgbClr val="000000"/>
                </a:solidFill>
              </a:rPr>
              <a:t>인당 의료수익 </a:t>
            </a:r>
            <a:r>
              <a:rPr lang="en-US" altLang="ko-KR" sz="1200" dirty="0">
                <a:solidFill>
                  <a:srgbClr val="000000"/>
                </a:solidFill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</a:rPr>
              <a:t>해당 의료원 내 순위에 의한 절대 평가</a:t>
            </a:r>
            <a:endParaRPr lang="en-US" altLang="ko-KR" sz="12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dirty="0">
                <a:solidFill>
                  <a:srgbClr val="000000"/>
                </a:solidFill>
              </a:rPr>
              <a:t> 100</a:t>
            </a:r>
            <a:r>
              <a:rPr lang="ko-KR" altLang="en-US" sz="1200" dirty="0">
                <a:solidFill>
                  <a:srgbClr val="000000"/>
                </a:solidFill>
              </a:rPr>
              <a:t>병상당 의료수익 </a:t>
            </a:r>
            <a:r>
              <a:rPr lang="en-US" altLang="ko-KR" sz="1200" dirty="0">
                <a:solidFill>
                  <a:srgbClr val="000000"/>
                </a:solidFill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</a:rPr>
              <a:t>비교병원 대비 상대 평가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3052929" y="3075798"/>
            <a:ext cx="1225595" cy="64294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20% </a:t>
            </a:r>
            <a:r>
              <a:rPr lang="ko-KR" altLang="en-US" sz="1200" b="1" dirty="0">
                <a:solidFill>
                  <a:srgbClr val="000000"/>
                </a:solidFill>
              </a:rPr>
              <a:t>이하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4313433" y="3075798"/>
            <a:ext cx="1225595" cy="64294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21%~40%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573937" y="3075798"/>
            <a:ext cx="1225595" cy="64294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41%~60%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834441" y="3075798"/>
            <a:ext cx="1225595" cy="64294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61%~80%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8094945" y="3075798"/>
            <a:ext cx="1225595" cy="64294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81%~100%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71684" y="2786078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[4]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20155" y="2786078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>
                <a:solidFill>
                  <a:srgbClr val="000000"/>
                </a:solidFill>
              </a:rPr>
              <a:t>[3]</a:t>
            </a:r>
            <a:endParaRPr lang="ko-KR" altLang="en-US" sz="1200" b="1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63972" y="2786078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>
                <a:solidFill>
                  <a:srgbClr val="000000"/>
                </a:solidFill>
              </a:rPr>
              <a:t>[2]</a:t>
            </a:r>
            <a:endParaRPr lang="ko-KR" altLang="en-US" sz="1200" b="1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70528" y="2786078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>
                <a:solidFill>
                  <a:srgbClr val="000000"/>
                </a:solidFill>
              </a:rPr>
              <a:t>[1]</a:t>
            </a:r>
            <a:endParaRPr lang="ko-KR" altLang="en-US" sz="1200" b="1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512244" y="2786078"/>
            <a:ext cx="383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>
                <a:solidFill>
                  <a:srgbClr val="000000"/>
                </a:solidFill>
              </a:rPr>
              <a:t>[0]</a:t>
            </a:r>
            <a:endParaRPr lang="ko-KR" altLang="en-US" sz="1200" b="1">
              <a:solidFill>
                <a:srgbClr val="000000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614233" y="3075798"/>
            <a:ext cx="1122125" cy="642942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의사 </a:t>
            </a:r>
            <a:r>
              <a:rPr lang="en-US" altLang="ko-KR" sz="1200" b="1" dirty="0">
                <a:solidFill>
                  <a:srgbClr val="000000"/>
                </a:solidFill>
              </a:rPr>
              <a:t>1</a:t>
            </a:r>
            <a:r>
              <a:rPr lang="ko-KR" altLang="en-US" sz="1200" b="1" dirty="0">
                <a:solidFill>
                  <a:srgbClr val="000000"/>
                </a:solidFill>
              </a:rPr>
              <a:t>인당 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의료수익</a:t>
            </a:r>
          </a:p>
        </p:txBody>
      </p:sp>
      <p:sp>
        <p:nvSpPr>
          <p:cNvPr id="18" name="오른쪽 화살표 17"/>
          <p:cNvSpPr/>
          <p:nvPr/>
        </p:nvSpPr>
        <p:spPr>
          <a:xfrm>
            <a:off x="2766351" y="3288972"/>
            <a:ext cx="234026" cy="144016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>
              <a:solidFill>
                <a:srgbClr val="FFFFFF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043197" y="4147374"/>
            <a:ext cx="1225595" cy="63642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&gt;</a:t>
            </a:r>
            <a:r>
              <a:rPr lang="ko-KR" altLang="en-US" sz="1200" b="1" dirty="0">
                <a:solidFill>
                  <a:srgbClr val="000000"/>
                </a:solidFill>
              </a:rPr>
              <a:t>공공병원</a:t>
            </a:r>
            <a:r>
              <a:rPr lang="en-US" altLang="ko-KR" sz="1200" b="1" dirty="0">
                <a:solidFill>
                  <a:srgbClr val="000000"/>
                </a:solidFill>
              </a:rPr>
              <a:t>&amp;</a:t>
            </a:r>
          </a:p>
          <a:p>
            <a:pPr algn="ctr"/>
            <a:r>
              <a:rPr lang="ko-KR" altLang="en-US" sz="1200" b="1" dirty="0" smtClean="0">
                <a:solidFill>
                  <a:srgbClr val="000000"/>
                </a:solidFill>
              </a:rPr>
              <a:t>중소도시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305768" y="4147374"/>
            <a:ext cx="1225595" cy="63642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&gt;</a:t>
            </a:r>
            <a:r>
              <a:rPr lang="ko-KR" altLang="en-US" sz="1200" b="1" dirty="0">
                <a:solidFill>
                  <a:srgbClr val="000000"/>
                </a:solidFill>
              </a:rPr>
              <a:t>공공병원</a:t>
            </a:r>
            <a:r>
              <a:rPr lang="en-US" altLang="ko-KR" sz="1200" b="1" dirty="0">
                <a:solidFill>
                  <a:srgbClr val="000000"/>
                </a:solidFill>
              </a:rPr>
              <a:t>or</a:t>
            </a:r>
          </a:p>
          <a:p>
            <a:pPr algn="ctr"/>
            <a:r>
              <a:rPr lang="ko-KR" altLang="en-US" sz="1200" b="1" dirty="0" smtClean="0">
                <a:solidFill>
                  <a:srgbClr val="000000"/>
                </a:solidFill>
              </a:rPr>
              <a:t>중소도시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568345" y="4147374"/>
            <a:ext cx="1225595" cy="63642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spc="-80" dirty="0">
                <a:solidFill>
                  <a:srgbClr val="000000"/>
                </a:solidFill>
              </a:rPr>
              <a:t>&gt;</a:t>
            </a:r>
            <a:r>
              <a:rPr lang="ko-KR" altLang="en-US" sz="1200" b="1" spc="-80" dirty="0">
                <a:solidFill>
                  <a:srgbClr val="000000"/>
                </a:solidFill>
              </a:rPr>
              <a:t>공공병원 </a:t>
            </a:r>
            <a:r>
              <a:rPr lang="en-US" altLang="ko-KR" sz="1200" b="1" spc="-80" dirty="0">
                <a:solidFill>
                  <a:srgbClr val="000000"/>
                </a:solidFill>
              </a:rPr>
              <a:t>x 0.8 </a:t>
            </a:r>
            <a:r>
              <a:rPr lang="en-US" altLang="ko-KR" sz="1200" b="1" dirty="0">
                <a:solidFill>
                  <a:srgbClr val="000000"/>
                </a:solidFill>
              </a:rPr>
              <a:t>or</a:t>
            </a:r>
          </a:p>
          <a:p>
            <a:pPr algn="ctr"/>
            <a:r>
              <a:rPr lang="ko-KR" altLang="en-US" sz="1200" b="1" dirty="0" smtClean="0">
                <a:solidFill>
                  <a:srgbClr val="000000"/>
                </a:solidFill>
              </a:rPr>
              <a:t>중소도시 </a:t>
            </a:r>
            <a:r>
              <a:rPr lang="en-US" altLang="ko-KR" sz="1200" b="1" dirty="0">
                <a:solidFill>
                  <a:srgbClr val="000000"/>
                </a:solidFill>
              </a:rPr>
              <a:t>x 0.8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614233" y="4147368"/>
            <a:ext cx="1122125" cy="571504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100</a:t>
            </a:r>
            <a:r>
              <a:rPr lang="ko-KR" altLang="en-US" sz="1200" b="1" dirty="0">
                <a:solidFill>
                  <a:srgbClr val="000000"/>
                </a:solidFill>
              </a:rPr>
              <a:t>병상당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의료수익</a:t>
            </a:r>
          </a:p>
        </p:txBody>
      </p:sp>
      <p:sp>
        <p:nvSpPr>
          <p:cNvPr id="23" name="오른쪽 화살표 22"/>
          <p:cNvSpPr/>
          <p:nvPr/>
        </p:nvSpPr>
        <p:spPr>
          <a:xfrm>
            <a:off x="2775875" y="4433120"/>
            <a:ext cx="234026" cy="144016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>
              <a:solidFill>
                <a:srgbClr val="FFFFFF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91548" y="3504426"/>
            <a:ext cx="1008112" cy="853266"/>
          </a:xfrm>
          <a:prstGeom prst="rect">
            <a:avLst/>
          </a:prstGeom>
          <a:solidFill>
            <a:schemeClr val="bg2">
              <a:lumMod val="9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필수 </a:t>
            </a:r>
            <a:r>
              <a:rPr lang="ko-KR" altLang="en-US" sz="1200" b="1" dirty="0" err="1">
                <a:solidFill>
                  <a:srgbClr val="000000"/>
                </a:solidFill>
              </a:rPr>
              <a:t>진료과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/</a:t>
            </a:r>
            <a:r>
              <a:rPr lang="ko-KR" altLang="en-US" sz="1200" b="1" dirty="0">
                <a:solidFill>
                  <a:srgbClr val="000000"/>
                </a:solidFill>
              </a:rPr>
              <a:t>진료시설</a:t>
            </a:r>
          </a:p>
        </p:txBody>
      </p:sp>
      <p:cxnSp>
        <p:nvCxnSpPr>
          <p:cNvPr id="25" name="꺾인 연결선 24"/>
          <p:cNvCxnSpPr>
            <a:stCxn id="24" idx="3"/>
            <a:endCxn id="17" idx="1"/>
          </p:cNvCxnSpPr>
          <p:nvPr/>
        </p:nvCxnSpPr>
        <p:spPr>
          <a:xfrm flipV="1">
            <a:off x="1399668" y="3397269"/>
            <a:ext cx="214565" cy="53379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꺾인 연결선 25"/>
          <p:cNvCxnSpPr>
            <a:stCxn id="24" idx="3"/>
            <a:endCxn id="22" idx="1"/>
          </p:cNvCxnSpPr>
          <p:nvPr/>
        </p:nvCxnSpPr>
        <p:spPr>
          <a:xfrm>
            <a:off x="1399668" y="3931062"/>
            <a:ext cx="214565" cy="50206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>
            <a:off x="6845157" y="4147374"/>
            <a:ext cx="1225595" cy="63642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spc="-80" dirty="0">
                <a:solidFill>
                  <a:srgbClr val="000000"/>
                </a:solidFill>
              </a:rPr>
              <a:t>&gt;</a:t>
            </a:r>
            <a:r>
              <a:rPr lang="ko-KR" altLang="en-US" sz="1200" b="1" spc="-80" dirty="0">
                <a:solidFill>
                  <a:srgbClr val="000000"/>
                </a:solidFill>
              </a:rPr>
              <a:t>공공병원 </a:t>
            </a:r>
            <a:r>
              <a:rPr lang="en-US" altLang="ko-KR" sz="1200" b="1" spc="-80" dirty="0">
                <a:solidFill>
                  <a:srgbClr val="000000"/>
                </a:solidFill>
              </a:rPr>
              <a:t>x 0.6 </a:t>
            </a:r>
            <a:r>
              <a:rPr lang="en-US" altLang="ko-KR" sz="1200" b="1" dirty="0">
                <a:solidFill>
                  <a:srgbClr val="000000"/>
                </a:solidFill>
              </a:rPr>
              <a:t>or</a:t>
            </a:r>
          </a:p>
          <a:p>
            <a:pPr algn="ctr"/>
            <a:r>
              <a:rPr lang="ko-KR" altLang="en-US" sz="1200" b="1" dirty="0" smtClean="0">
                <a:solidFill>
                  <a:srgbClr val="000000"/>
                </a:solidFill>
              </a:rPr>
              <a:t>중소도시 </a:t>
            </a:r>
            <a:r>
              <a:rPr lang="en-US" altLang="ko-KR" sz="1200" b="1" dirty="0">
                <a:solidFill>
                  <a:srgbClr val="000000"/>
                </a:solidFill>
              </a:rPr>
              <a:t>x 0.6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8119893" y="4147374"/>
            <a:ext cx="1225595" cy="63642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spc="-80" dirty="0" smtClean="0">
                <a:solidFill>
                  <a:srgbClr val="000000"/>
                </a:solidFill>
              </a:rPr>
              <a:t>&lt;</a:t>
            </a:r>
            <a:r>
              <a:rPr lang="ko-KR" altLang="en-US" sz="1200" b="1" spc="-80" dirty="0" smtClean="0">
                <a:solidFill>
                  <a:srgbClr val="000000"/>
                </a:solidFill>
              </a:rPr>
              <a:t>공공병원 </a:t>
            </a:r>
            <a:r>
              <a:rPr lang="en-US" altLang="ko-KR" sz="1200" b="1" spc="-80" dirty="0">
                <a:solidFill>
                  <a:srgbClr val="000000"/>
                </a:solidFill>
              </a:rPr>
              <a:t>x 0.6 </a:t>
            </a:r>
            <a:r>
              <a:rPr lang="en-US" altLang="ko-KR" sz="1200" b="1" dirty="0">
                <a:solidFill>
                  <a:srgbClr val="000000"/>
                </a:solidFill>
              </a:rPr>
              <a:t>or</a:t>
            </a:r>
          </a:p>
          <a:p>
            <a:pPr algn="ctr"/>
            <a:r>
              <a:rPr lang="ko-KR" altLang="en-US" sz="1200" b="1" dirty="0" smtClean="0">
                <a:solidFill>
                  <a:srgbClr val="000000"/>
                </a:solidFill>
              </a:rPr>
              <a:t>중소도시 </a:t>
            </a:r>
            <a:r>
              <a:rPr lang="en-US" altLang="ko-KR" sz="1200" b="1" dirty="0">
                <a:solidFill>
                  <a:srgbClr val="000000"/>
                </a:solidFill>
              </a:rPr>
              <a:t>x 0.6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682995" y="1268608"/>
            <a:ext cx="309565" cy="285752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3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전략과제 도출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진료 영역</a:t>
            </a:r>
            <a:endParaRPr lang="ko-KR" altLang="en-US" dirty="0"/>
          </a:p>
        </p:txBody>
      </p:sp>
      <p:graphicFrame>
        <p:nvGraphicFramePr>
          <p:cNvPr id="8" name="내용 개체 틀 7"/>
          <p:cNvGraphicFramePr>
            <a:graphicFrameLocks noGrp="1"/>
          </p:cNvGraphicFramePr>
          <p:nvPr>
            <p:ph idx="1"/>
          </p:nvPr>
        </p:nvGraphicFramePr>
        <p:xfrm>
          <a:off x="560512" y="2132861"/>
          <a:ext cx="8474587" cy="4104450"/>
        </p:xfrm>
        <a:graphic>
          <a:graphicData uri="http://schemas.openxmlformats.org/drawingml/2006/table">
            <a:tbl>
              <a:tblPr/>
              <a:tblGrid>
                <a:gridCol w="1092451"/>
                <a:gridCol w="1177577"/>
                <a:gridCol w="1177577"/>
                <a:gridCol w="1341437"/>
                <a:gridCol w="790963"/>
                <a:gridCol w="790963"/>
                <a:gridCol w="1119187"/>
                <a:gridCol w="984432"/>
              </a:tblGrid>
              <a:tr h="2736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진료과목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의료수익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latin typeface="맑은 고딕"/>
                        </a:rPr>
                        <a:t>의사수</a:t>
                      </a:r>
                      <a:r>
                        <a:rPr lang="en-US" altLang="ko-KR" sz="1100" b="0" i="0" u="none" strike="noStrike" baseline="3000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1)</a:t>
                      </a:r>
                      <a:endParaRPr lang="en-US" altLang="ko-KR" sz="1100" b="0" i="0" u="none" strike="noStrike" baseline="30000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의사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인당 의료수익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순위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우선순위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비고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급여대비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736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내과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4,882,142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1,630,358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736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777,250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777,250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736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산부인과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130,744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130,744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736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소아청소년과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160,066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320,131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736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정형외과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3,143,453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1,571,726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736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신경과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1,098,007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1,609,529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736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신경외과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1,433,255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955,503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전문의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736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비뇨기과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1,692,674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1,692,674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736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재활의학과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33,339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227,455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736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치과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281,138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225,529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736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안과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163,538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327,075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736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이비인후과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249,701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502,153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736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응급의학과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2,700,152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761,341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736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가정의학과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73,311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73,311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주</a:t>
            </a:r>
            <a:r>
              <a:rPr lang="en-US" altLang="ko-KR" dirty="0" smtClean="0"/>
              <a:t>1) </a:t>
            </a:r>
            <a:r>
              <a:rPr lang="ko-KR" altLang="en-US" dirty="0" err="1" smtClean="0"/>
              <a:t>의사수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공보의와</a:t>
            </a:r>
            <a:r>
              <a:rPr lang="ko-KR" altLang="en-US" dirty="0" smtClean="0"/>
              <a:t> 전문의 생산성 차이 반영을 위해 공보의 근무인력은 </a:t>
            </a:r>
            <a:r>
              <a:rPr lang="en-US" altLang="ko-KR" dirty="0" smtClean="0"/>
              <a:t>50%</a:t>
            </a:r>
            <a:r>
              <a:rPr lang="ko-KR" altLang="en-US" dirty="0" smtClean="0"/>
              <a:t>로 적용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236271" y="1925470"/>
            <a:ext cx="8931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000" dirty="0">
                <a:solidFill>
                  <a:srgbClr val="000000"/>
                </a:solidFill>
              </a:rPr>
              <a:t>(</a:t>
            </a:r>
            <a:r>
              <a:rPr lang="ko-KR" altLang="en-US" sz="1000" dirty="0">
                <a:solidFill>
                  <a:srgbClr val="000000"/>
                </a:solidFill>
              </a:rPr>
              <a:t>단위 </a:t>
            </a:r>
            <a:r>
              <a:rPr lang="en-US" altLang="ko-KR" sz="1000" dirty="0">
                <a:solidFill>
                  <a:srgbClr val="000000"/>
                </a:solidFill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</a:rPr>
              <a:t>천원</a:t>
            </a:r>
            <a:r>
              <a:rPr lang="en-US" altLang="ko-KR" sz="1000" dirty="0">
                <a:solidFill>
                  <a:srgbClr val="000000"/>
                </a:solidFill>
              </a:rPr>
              <a:t>)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27560" y="1142984"/>
            <a:ext cx="1014113" cy="845856"/>
          </a:xfrm>
          <a:prstGeom prst="rect">
            <a:avLst/>
          </a:prstGeom>
          <a:solidFill>
            <a:srgbClr val="F9DA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진료 성과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691680" y="1142984"/>
            <a:ext cx="6380782" cy="845856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>
                <a:solidFill>
                  <a:srgbClr val="000000"/>
                </a:solidFill>
              </a:rPr>
              <a:t> 분석 대상 기간 </a:t>
            </a:r>
            <a:r>
              <a:rPr lang="en-US" altLang="ko-KR" sz="1200" dirty="0">
                <a:solidFill>
                  <a:srgbClr val="000000"/>
                </a:solidFill>
              </a:rPr>
              <a:t>: 2013</a:t>
            </a:r>
            <a:r>
              <a:rPr lang="ko-KR" altLang="en-US" sz="1200" dirty="0">
                <a:solidFill>
                  <a:srgbClr val="000000"/>
                </a:solidFill>
              </a:rPr>
              <a:t>년 </a:t>
            </a:r>
            <a:r>
              <a:rPr lang="en-US" altLang="ko-KR" sz="1200" dirty="0">
                <a:solidFill>
                  <a:srgbClr val="000000"/>
                </a:solidFill>
              </a:rPr>
              <a:t>1</a:t>
            </a:r>
            <a:r>
              <a:rPr lang="ko-KR" altLang="en-US" sz="1200" dirty="0">
                <a:solidFill>
                  <a:srgbClr val="000000"/>
                </a:solidFill>
              </a:rPr>
              <a:t>월 </a:t>
            </a:r>
            <a:r>
              <a:rPr lang="en-US" altLang="ko-KR" sz="1200" dirty="0">
                <a:solidFill>
                  <a:srgbClr val="000000"/>
                </a:solidFill>
              </a:rPr>
              <a:t>1</a:t>
            </a:r>
            <a:r>
              <a:rPr lang="ko-KR" altLang="en-US" sz="1200" dirty="0">
                <a:solidFill>
                  <a:srgbClr val="000000"/>
                </a:solidFill>
              </a:rPr>
              <a:t>일 </a:t>
            </a:r>
            <a:r>
              <a:rPr lang="en-US" altLang="ko-KR" sz="1200" dirty="0">
                <a:solidFill>
                  <a:srgbClr val="000000"/>
                </a:solidFill>
              </a:rPr>
              <a:t>~ 2013</a:t>
            </a:r>
            <a:r>
              <a:rPr lang="ko-KR" altLang="en-US" sz="1200" dirty="0">
                <a:solidFill>
                  <a:srgbClr val="000000"/>
                </a:solidFill>
              </a:rPr>
              <a:t>년 </a:t>
            </a:r>
            <a:r>
              <a:rPr lang="en-US" altLang="ko-KR" sz="1200" dirty="0" smtClean="0">
                <a:solidFill>
                  <a:srgbClr val="000000"/>
                </a:solidFill>
              </a:rPr>
              <a:t>12</a:t>
            </a:r>
            <a:r>
              <a:rPr lang="ko-KR" altLang="en-US" sz="1200" dirty="0" smtClean="0">
                <a:solidFill>
                  <a:srgbClr val="000000"/>
                </a:solidFill>
              </a:rPr>
              <a:t>월 </a:t>
            </a:r>
            <a:r>
              <a:rPr lang="en-US" altLang="ko-KR" sz="1200" dirty="0" smtClean="0">
                <a:solidFill>
                  <a:srgbClr val="000000"/>
                </a:solidFill>
              </a:rPr>
              <a:t>31</a:t>
            </a:r>
            <a:r>
              <a:rPr lang="ko-KR" altLang="en-US" sz="1200" dirty="0" smtClean="0">
                <a:solidFill>
                  <a:srgbClr val="000000"/>
                </a:solidFill>
              </a:rPr>
              <a:t>일</a:t>
            </a:r>
            <a:endParaRPr lang="ko-KR" altLang="en-US" sz="12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>
                <a:solidFill>
                  <a:srgbClr val="000000"/>
                </a:solidFill>
              </a:rPr>
              <a:t> 의사인력 산정 </a:t>
            </a:r>
            <a:r>
              <a:rPr lang="en-US" altLang="ko-KR" sz="1200" dirty="0">
                <a:solidFill>
                  <a:srgbClr val="000000"/>
                </a:solidFill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</a:rPr>
              <a:t>해당 기간 중 실제 근무일수 </a:t>
            </a:r>
            <a:r>
              <a:rPr lang="ko-KR" altLang="en-US" sz="1200" dirty="0" smtClean="0">
                <a:solidFill>
                  <a:srgbClr val="000000"/>
                </a:solidFill>
              </a:rPr>
              <a:t>기준</a:t>
            </a:r>
            <a:endParaRPr lang="en-US" altLang="ko-KR" sz="1200" dirty="0" smtClean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</a:rPr>
              <a:t>의사인력 생산성 평가를 위해 급여대비 수익 규모에 대해 추후 의료원 내부 검토 필요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9" name="타원 8"/>
          <p:cNvSpPr/>
          <p:nvPr/>
        </p:nvSpPr>
        <p:spPr>
          <a:xfrm>
            <a:off x="405615" y="1052736"/>
            <a:ext cx="309565" cy="285752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3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전략과제 도출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진료 영역</a:t>
            </a:r>
            <a:endParaRPr lang="ko-KR" altLang="en-US" dirty="0"/>
          </a:p>
        </p:txBody>
      </p:sp>
      <p:graphicFrame>
        <p:nvGraphicFramePr>
          <p:cNvPr id="8" name="내용 개체 틀 7"/>
          <p:cNvGraphicFramePr>
            <a:graphicFrameLocks noGrp="1"/>
          </p:cNvGraphicFramePr>
          <p:nvPr>
            <p:ph idx="1"/>
          </p:nvPr>
        </p:nvGraphicFramePr>
        <p:xfrm>
          <a:off x="560512" y="2276872"/>
          <a:ext cx="7704856" cy="4032448"/>
        </p:xfrm>
        <a:graphic>
          <a:graphicData uri="http://schemas.openxmlformats.org/drawingml/2006/table">
            <a:tbl>
              <a:tblPr/>
              <a:tblGrid>
                <a:gridCol w="1339309"/>
                <a:gridCol w="1304522"/>
                <a:gridCol w="1526290"/>
                <a:gridCol w="1487155"/>
                <a:gridCol w="852287"/>
                <a:gridCol w="1195293"/>
              </a:tblGrid>
              <a:tr h="25202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진료과목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비교병원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우선순위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520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공공병원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중소도시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20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내과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198,461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215,143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200,493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31,596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32,156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54,516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산부인과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5,315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6,089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12,170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소아청소년과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6,507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15,780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27,057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정형외과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127,783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96,200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127,072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신경과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44,634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47,718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42,941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신경외과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58,262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49,800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74,000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전문의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비뇨기과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68,808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24,789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18,719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재활의학과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1,355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49,940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41,034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치과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11,428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11,021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15,099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안과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6,648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8,720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12,598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이비인후과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10,150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10,128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11,391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응급의학과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109,762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33,326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41,287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가정의학과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2,980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14,374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17,455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473280" y="2030651"/>
            <a:ext cx="8931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000" dirty="0">
                <a:solidFill>
                  <a:srgbClr val="000000"/>
                </a:solidFill>
              </a:rPr>
              <a:t>(</a:t>
            </a:r>
            <a:r>
              <a:rPr lang="ko-KR" altLang="en-US" sz="1000" dirty="0">
                <a:solidFill>
                  <a:srgbClr val="000000"/>
                </a:solidFill>
              </a:rPr>
              <a:t>단위 </a:t>
            </a:r>
            <a:r>
              <a:rPr lang="en-US" altLang="ko-KR" sz="1000" dirty="0">
                <a:solidFill>
                  <a:srgbClr val="000000"/>
                </a:solidFill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</a:rPr>
              <a:t>천원</a:t>
            </a:r>
            <a:r>
              <a:rPr lang="en-US" altLang="ko-KR" sz="1000" dirty="0">
                <a:solidFill>
                  <a:srgbClr val="000000"/>
                </a:solidFill>
              </a:rPr>
              <a:t>)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27560" y="1215727"/>
            <a:ext cx="1014113" cy="648072"/>
          </a:xfrm>
          <a:prstGeom prst="rect">
            <a:avLst/>
          </a:prstGeom>
          <a:solidFill>
            <a:srgbClr val="F9DA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진료 성과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691680" y="1214422"/>
            <a:ext cx="6452220" cy="648072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>
                <a:solidFill>
                  <a:srgbClr val="000000"/>
                </a:solidFill>
              </a:rPr>
              <a:t> 분석 대상 기간 </a:t>
            </a:r>
            <a:r>
              <a:rPr lang="en-US" altLang="ko-KR" sz="1200" dirty="0">
                <a:solidFill>
                  <a:srgbClr val="000000"/>
                </a:solidFill>
              </a:rPr>
              <a:t>: 2013</a:t>
            </a:r>
            <a:r>
              <a:rPr lang="ko-KR" altLang="en-US" sz="1200" dirty="0">
                <a:solidFill>
                  <a:srgbClr val="000000"/>
                </a:solidFill>
              </a:rPr>
              <a:t>년 </a:t>
            </a:r>
            <a:r>
              <a:rPr lang="en-US" altLang="ko-KR" sz="1200" dirty="0">
                <a:solidFill>
                  <a:srgbClr val="000000"/>
                </a:solidFill>
              </a:rPr>
              <a:t>1</a:t>
            </a:r>
            <a:r>
              <a:rPr lang="ko-KR" altLang="en-US" sz="1200" dirty="0">
                <a:solidFill>
                  <a:srgbClr val="000000"/>
                </a:solidFill>
              </a:rPr>
              <a:t>월 </a:t>
            </a:r>
            <a:r>
              <a:rPr lang="en-US" altLang="ko-KR" sz="1200" dirty="0">
                <a:solidFill>
                  <a:srgbClr val="000000"/>
                </a:solidFill>
              </a:rPr>
              <a:t>1</a:t>
            </a:r>
            <a:r>
              <a:rPr lang="ko-KR" altLang="en-US" sz="1200" dirty="0">
                <a:solidFill>
                  <a:srgbClr val="000000"/>
                </a:solidFill>
              </a:rPr>
              <a:t>일 </a:t>
            </a:r>
            <a:r>
              <a:rPr lang="en-US" altLang="ko-KR" sz="1200" dirty="0">
                <a:solidFill>
                  <a:srgbClr val="000000"/>
                </a:solidFill>
              </a:rPr>
              <a:t>~ 2013</a:t>
            </a:r>
            <a:r>
              <a:rPr lang="ko-KR" altLang="en-US" sz="1200" dirty="0">
                <a:solidFill>
                  <a:srgbClr val="000000"/>
                </a:solidFill>
              </a:rPr>
              <a:t>년 </a:t>
            </a:r>
            <a:r>
              <a:rPr lang="en-US" altLang="ko-KR" sz="1200" dirty="0" smtClean="0">
                <a:solidFill>
                  <a:srgbClr val="000000"/>
                </a:solidFill>
              </a:rPr>
              <a:t>12</a:t>
            </a:r>
            <a:r>
              <a:rPr lang="ko-KR" altLang="en-US" sz="1200" dirty="0" smtClean="0">
                <a:solidFill>
                  <a:srgbClr val="000000"/>
                </a:solidFill>
              </a:rPr>
              <a:t>월 </a:t>
            </a:r>
            <a:r>
              <a:rPr lang="en-US" altLang="ko-KR" sz="1200" dirty="0" smtClean="0">
                <a:solidFill>
                  <a:srgbClr val="000000"/>
                </a:solidFill>
              </a:rPr>
              <a:t>31</a:t>
            </a:r>
            <a:r>
              <a:rPr lang="ko-KR" altLang="en-US" sz="1200" dirty="0" smtClean="0">
                <a:solidFill>
                  <a:srgbClr val="000000"/>
                </a:solidFill>
              </a:rPr>
              <a:t>일</a:t>
            </a:r>
            <a:endParaRPr lang="ko-KR" altLang="en-US" sz="12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>
                <a:solidFill>
                  <a:srgbClr val="000000"/>
                </a:solidFill>
              </a:rPr>
              <a:t> 비교병원 </a:t>
            </a:r>
            <a:r>
              <a:rPr lang="en-US" altLang="ko-KR" sz="1200" dirty="0">
                <a:solidFill>
                  <a:srgbClr val="000000"/>
                </a:solidFill>
              </a:rPr>
              <a:t>: 160~299</a:t>
            </a:r>
            <a:r>
              <a:rPr lang="ko-KR" altLang="en-US" sz="1200" dirty="0">
                <a:solidFill>
                  <a:srgbClr val="000000"/>
                </a:solidFill>
              </a:rPr>
              <a:t>병상 </a:t>
            </a:r>
            <a:r>
              <a:rPr lang="ko-KR" altLang="en-US" sz="1200" dirty="0" smtClean="0">
                <a:solidFill>
                  <a:srgbClr val="000000"/>
                </a:solidFill>
              </a:rPr>
              <a:t>중소도시 </a:t>
            </a:r>
            <a:r>
              <a:rPr lang="ko-KR" altLang="en-US" sz="1200" dirty="0">
                <a:solidFill>
                  <a:srgbClr val="000000"/>
                </a:solidFill>
              </a:rPr>
              <a:t>종합병원</a:t>
            </a:r>
            <a:r>
              <a:rPr lang="en-US" altLang="ko-KR" sz="1200" dirty="0">
                <a:solidFill>
                  <a:srgbClr val="000000"/>
                </a:solidFill>
              </a:rPr>
              <a:t>(</a:t>
            </a:r>
            <a:r>
              <a:rPr lang="ko-KR" altLang="en-US" sz="1200" dirty="0">
                <a:solidFill>
                  <a:srgbClr val="000000"/>
                </a:solidFill>
              </a:rPr>
              <a:t>한국보건산업진흥원</a:t>
            </a:r>
            <a:r>
              <a:rPr lang="en-US" altLang="ko-KR" sz="1200" dirty="0">
                <a:solidFill>
                  <a:srgbClr val="000000"/>
                </a:solidFill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</a:rPr>
              <a:t>병원경영분석</a:t>
            </a:r>
            <a:r>
              <a:rPr lang="en-US" altLang="ko-KR" sz="1200" dirty="0">
                <a:solidFill>
                  <a:srgbClr val="000000"/>
                </a:solidFill>
              </a:rPr>
              <a:t>, </a:t>
            </a:r>
            <a:r>
              <a:rPr lang="en-US" altLang="ko-KR" sz="1200" dirty="0" smtClean="0">
                <a:solidFill>
                  <a:srgbClr val="000000"/>
                </a:solidFill>
              </a:rPr>
              <a:t>2012)</a:t>
            </a:r>
            <a:endParaRPr lang="ko-KR" altLang="en-US" sz="1200" dirty="0">
              <a:solidFill>
                <a:srgbClr val="000000"/>
              </a:solidFill>
            </a:endParaRPr>
          </a:p>
        </p:txBody>
      </p:sp>
      <p:sp>
        <p:nvSpPr>
          <p:cNvPr id="9" name="타원 8"/>
          <p:cNvSpPr/>
          <p:nvPr/>
        </p:nvSpPr>
        <p:spPr>
          <a:xfrm>
            <a:off x="405615" y="1124744"/>
            <a:ext cx="309565" cy="285752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3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전략과제 도출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진료 영역</a:t>
            </a:r>
            <a:endParaRPr lang="ko-KR" altLang="en-US" dirty="0"/>
          </a:p>
        </p:txBody>
      </p:sp>
      <p:graphicFrame>
        <p:nvGraphicFramePr>
          <p:cNvPr id="7" name="내용 개체 틀 6"/>
          <p:cNvGraphicFramePr>
            <a:graphicFrameLocks noGrp="1"/>
          </p:cNvGraphicFramePr>
          <p:nvPr>
            <p:ph idx="1"/>
          </p:nvPr>
        </p:nvGraphicFramePr>
        <p:xfrm>
          <a:off x="488504" y="2060848"/>
          <a:ext cx="8568951" cy="4104465"/>
        </p:xfrm>
        <a:graphic>
          <a:graphicData uri="http://schemas.openxmlformats.org/drawingml/2006/table">
            <a:tbl>
              <a:tblPr/>
              <a:tblGrid>
                <a:gridCol w="1459755"/>
                <a:gridCol w="1573502"/>
                <a:gridCol w="1573502"/>
                <a:gridCol w="1573502"/>
                <a:gridCol w="928935"/>
                <a:gridCol w="1459755"/>
              </a:tblGrid>
              <a:tr h="2736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진료과목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의사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인당 의료수익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100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병상당 의료수익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성과평가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결과분류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736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내과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6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6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산부인과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6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소아청소년과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6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정형외과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6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신경과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6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신경외과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전문의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 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6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비뇨기과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6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재활의학과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6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치과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6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안과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6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이비인후과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6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응급의학과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6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가정의학과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27561" y="1214422"/>
            <a:ext cx="1115487" cy="648072"/>
          </a:xfrm>
          <a:prstGeom prst="rect">
            <a:avLst/>
          </a:prstGeom>
          <a:solidFill>
            <a:srgbClr val="F9DA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진료 성과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691680" y="1223947"/>
            <a:ext cx="7149752" cy="648072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</a:rPr>
              <a:t>진료과</a:t>
            </a: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en-US" altLang="ko-KR" sz="1200" dirty="0">
                <a:solidFill>
                  <a:srgbClr val="000000"/>
                </a:solidFill>
              </a:rPr>
              <a:t>&gt; </a:t>
            </a:r>
            <a:r>
              <a:rPr lang="ko-KR" altLang="en-US" sz="1200" dirty="0">
                <a:solidFill>
                  <a:srgbClr val="000000"/>
                </a:solidFill>
              </a:rPr>
              <a:t>전체 </a:t>
            </a:r>
            <a:r>
              <a:rPr lang="ko-KR" altLang="en-US" sz="1200" dirty="0" err="1">
                <a:solidFill>
                  <a:srgbClr val="000000"/>
                </a:solidFill>
              </a:rPr>
              <a:t>진료과</a:t>
            </a:r>
            <a:r>
              <a:rPr lang="ko-KR" altLang="en-US" sz="1200" dirty="0">
                <a:solidFill>
                  <a:srgbClr val="000000"/>
                </a:solidFill>
              </a:rPr>
              <a:t> 성과평가 결과 평균 → 양호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200" dirty="0">
                <a:solidFill>
                  <a:srgbClr val="000000"/>
                </a:solidFill>
              </a:rPr>
              <a:t> 평가 결과 양호 </a:t>
            </a:r>
            <a:r>
              <a:rPr lang="en-US" altLang="ko-KR" sz="1200" dirty="0">
                <a:solidFill>
                  <a:srgbClr val="000000"/>
                </a:solidFill>
              </a:rPr>
              <a:t>: </a:t>
            </a:r>
            <a:r>
              <a:rPr lang="ko-KR" altLang="en-US" sz="1200" dirty="0" smtClean="0">
                <a:solidFill>
                  <a:srgbClr val="000000"/>
                </a:solidFill>
              </a:rPr>
              <a:t>내과</a:t>
            </a:r>
            <a:r>
              <a:rPr lang="en-US" altLang="ko-KR" sz="120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</a:rPr>
              <a:t>정형외과</a:t>
            </a:r>
            <a:r>
              <a:rPr lang="en-US" altLang="ko-KR" sz="120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</a:rPr>
              <a:t>신경과</a:t>
            </a:r>
            <a:r>
              <a:rPr lang="en-US" altLang="ko-KR" sz="120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</a:rPr>
              <a:t>신경외과</a:t>
            </a:r>
            <a:r>
              <a:rPr lang="en-US" altLang="ko-KR" sz="120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</a:rPr>
              <a:t>비뇨기과</a:t>
            </a:r>
            <a:r>
              <a:rPr lang="en-US" altLang="ko-KR" sz="120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</a:rPr>
              <a:t>이비인후과</a:t>
            </a:r>
            <a:r>
              <a:rPr lang="en-US" altLang="ko-KR" sz="120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</a:rPr>
              <a:t>응급의학과</a:t>
            </a:r>
            <a:endParaRPr lang="ko-KR" altLang="en-US" sz="1200" dirty="0">
              <a:solidFill>
                <a:srgbClr val="0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200" dirty="0">
                <a:solidFill>
                  <a:srgbClr val="000000"/>
                </a:solidFill>
              </a:rPr>
              <a:t> 평과 결과 부진 </a:t>
            </a:r>
            <a:r>
              <a:rPr lang="en-US" altLang="ko-KR" sz="1200" dirty="0">
                <a:solidFill>
                  <a:srgbClr val="000000"/>
                </a:solidFill>
              </a:rPr>
              <a:t>: </a:t>
            </a:r>
            <a:r>
              <a:rPr lang="ko-KR" altLang="en-US" sz="1200" dirty="0" smtClean="0">
                <a:solidFill>
                  <a:srgbClr val="000000"/>
                </a:solidFill>
              </a:rPr>
              <a:t>외과</a:t>
            </a:r>
            <a:r>
              <a:rPr lang="en-US" altLang="ko-KR" sz="120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</a:rPr>
              <a:t>산부인과</a:t>
            </a:r>
            <a:r>
              <a:rPr lang="en-US" altLang="ko-KR" sz="120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</a:rPr>
              <a:t>소아청소년과</a:t>
            </a:r>
            <a:r>
              <a:rPr lang="en-US" altLang="ko-KR" sz="120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</a:rPr>
              <a:t>재활의학과</a:t>
            </a:r>
            <a:r>
              <a:rPr lang="en-US" altLang="ko-KR" sz="120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</a:rPr>
              <a:t>치과</a:t>
            </a:r>
            <a:r>
              <a:rPr lang="en-US" altLang="ko-KR" sz="120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</a:rPr>
              <a:t>안과</a:t>
            </a:r>
            <a:r>
              <a:rPr lang="en-US" altLang="ko-KR" sz="120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</a:rPr>
              <a:t>가정의학과</a:t>
            </a:r>
            <a:endParaRPr lang="ko-KR" altLang="en-US" sz="1200" dirty="0">
              <a:solidFill>
                <a:srgbClr val="000000"/>
              </a:solidFill>
            </a:endParaRPr>
          </a:p>
        </p:txBody>
      </p:sp>
      <p:sp>
        <p:nvSpPr>
          <p:cNvPr id="8" name="타원 7"/>
          <p:cNvSpPr/>
          <p:nvPr/>
        </p:nvSpPr>
        <p:spPr>
          <a:xfrm>
            <a:off x="405615" y="1124744"/>
            <a:ext cx="309565" cy="285752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3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전략과제 도출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진료 영역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27560" y="1128329"/>
            <a:ext cx="1014113" cy="1067010"/>
          </a:xfrm>
          <a:prstGeom prst="rect">
            <a:avLst/>
          </a:prstGeom>
          <a:solidFill>
            <a:srgbClr val="F9DA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전략 과제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도출 </a:t>
            </a:r>
            <a:r>
              <a:rPr lang="ko-KR" altLang="en-US" sz="1200" b="1" dirty="0" smtClean="0">
                <a:solidFill>
                  <a:srgbClr val="000000"/>
                </a:solidFill>
              </a:rPr>
              <a:t>결과</a:t>
            </a:r>
            <a:endParaRPr lang="en-US" altLang="ko-KR" sz="1200" b="1" dirty="0" smtClean="0">
              <a:solidFill>
                <a:srgbClr val="000000"/>
              </a:solidFill>
            </a:endParaRPr>
          </a:p>
          <a:p>
            <a:pPr algn="ctr"/>
            <a:r>
              <a:rPr lang="en-US" altLang="ko-KR" sz="1200" b="1" dirty="0" smtClean="0">
                <a:solidFill>
                  <a:srgbClr val="000000"/>
                </a:solidFill>
              </a:rPr>
              <a:t>(</a:t>
            </a:r>
            <a:r>
              <a:rPr lang="ko-KR" altLang="en-US" sz="1200" b="1" dirty="0" smtClean="0">
                <a:solidFill>
                  <a:srgbClr val="000000"/>
                </a:solidFill>
              </a:rPr>
              <a:t>분석결과 적용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)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691680" y="1137854"/>
            <a:ext cx="7128792" cy="106701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ko-KR" altLang="en-US" sz="1200" dirty="0">
                <a:solidFill>
                  <a:srgbClr val="000000"/>
                </a:solidFill>
              </a:rPr>
              <a:t> 지속유지 또는 강화 </a:t>
            </a:r>
            <a:r>
              <a:rPr lang="ko-KR" altLang="en-US" sz="1200" dirty="0" err="1">
                <a:solidFill>
                  <a:srgbClr val="000000"/>
                </a:solidFill>
              </a:rPr>
              <a:t>진료과</a:t>
            </a: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en-US" altLang="ko-KR" sz="1200" dirty="0">
                <a:solidFill>
                  <a:srgbClr val="000000"/>
                </a:solidFill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</a:rPr>
              <a:t>의료원 단계에서 중점 서비스 영역 도출 결과 중심 활성화 대안 수립</a:t>
            </a:r>
          </a:p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</a:rPr>
              <a:t>거버넌스</a:t>
            </a:r>
            <a:r>
              <a:rPr lang="ko-KR" altLang="en-US" sz="1200" dirty="0">
                <a:solidFill>
                  <a:srgbClr val="000000"/>
                </a:solidFill>
              </a:rPr>
              <a:t> 전략 수립 </a:t>
            </a:r>
            <a:r>
              <a:rPr lang="en-US" altLang="ko-KR" sz="1200" dirty="0">
                <a:solidFill>
                  <a:srgbClr val="000000"/>
                </a:solidFill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</a:rPr>
              <a:t>운영 전략 수립을 위한 이해관계자간 합의 </a:t>
            </a:r>
            <a:r>
              <a:rPr lang="ko-KR" altLang="en-US" sz="1200" dirty="0" smtClean="0">
                <a:solidFill>
                  <a:srgbClr val="000000"/>
                </a:solidFill>
              </a:rPr>
              <a:t>필요</a:t>
            </a:r>
            <a:endParaRPr lang="en-US" altLang="ko-KR" sz="1200" dirty="0" smtClean="0">
              <a:solidFill>
                <a:srgbClr val="000000"/>
              </a:solidFill>
            </a:endParaRPr>
          </a:p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</a:rPr>
              <a:t>대안의 추가 검토 </a:t>
            </a:r>
            <a:r>
              <a:rPr lang="en-US" altLang="ko-KR" sz="1200" dirty="0" smtClean="0">
                <a:solidFill>
                  <a:srgbClr val="000000"/>
                </a:solidFill>
              </a:rPr>
              <a:t>: </a:t>
            </a:r>
            <a:r>
              <a:rPr lang="ko-KR" altLang="en-US" sz="1200" dirty="0" smtClean="0">
                <a:solidFill>
                  <a:srgbClr val="000000"/>
                </a:solidFill>
              </a:rPr>
              <a:t>우선대안과 </a:t>
            </a:r>
            <a:r>
              <a:rPr lang="en-US" altLang="ko-KR" sz="1200" dirty="0" smtClean="0">
                <a:solidFill>
                  <a:srgbClr val="000000"/>
                </a:solidFill>
              </a:rPr>
              <a:t>2</a:t>
            </a:r>
            <a:r>
              <a:rPr lang="ko-KR" altLang="en-US" sz="1200" dirty="0" smtClean="0">
                <a:solidFill>
                  <a:srgbClr val="000000"/>
                </a:solidFill>
              </a:rPr>
              <a:t>차 대안의 선정</a:t>
            </a:r>
            <a:endParaRPr lang="en-US" altLang="ko-KR" sz="1200" dirty="0" smtClean="0">
              <a:solidFill>
                <a:srgbClr val="000000"/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dirty="0" smtClean="0">
                <a:solidFill>
                  <a:srgbClr val="000000"/>
                </a:solidFill>
              </a:rPr>
              <a:t>- </a:t>
            </a:r>
            <a:r>
              <a:rPr lang="ko-KR" altLang="en-US" sz="1200" dirty="0" err="1" smtClean="0">
                <a:solidFill>
                  <a:srgbClr val="000000"/>
                </a:solidFill>
              </a:rPr>
              <a:t>필수진료과에</a:t>
            </a:r>
            <a:r>
              <a:rPr lang="ko-KR" altLang="en-US" sz="1200" dirty="0" smtClean="0">
                <a:solidFill>
                  <a:srgbClr val="000000"/>
                </a:solidFill>
              </a:rPr>
              <a:t> 한해 우선대안과 </a:t>
            </a:r>
            <a:r>
              <a:rPr lang="en-US" altLang="ko-KR" sz="1200" dirty="0" smtClean="0">
                <a:solidFill>
                  <a:srgbClr val="000000"/>
                </a:solidFill>
              </a:rPr>
              <a:t>2</a:t>
            </a:r>
            <a:r>
              <a:rPr lang="ko-KR" altLang="en-US" sz="1200" dirty="0" smtClean="0">
                <a:solidFill>
                  <a:srgbClr val="000000"/>
                </a:solidFill>
              </a:rPr>
              <a:t>차 대안 중 적정 대안 선택을 위한 추가 검토 진행</a:t>
            </a:r>
            <a:endParaRPr lang="ko-KR" altLang="en-US" sz="1200" dirty="0">
              <a:solidFill>
                <a:srgbClr val="000000"/>
              </a:solidFill>
            </a:endParaRPr>
          </a:p>
        </p:txBody>
      </p:sp>
      <p:sp>
        <p:nvSpPr>
          <p:cNvPr id="7" name="타원 6"/>
          <p:cNvSpPr/>
          <p:nvPr/>
        </p:nvSpPr>
        <p:spPr>
          <a:xfrm>
            <a:off x="375913" y="1019158"/>
            <a:ext cx="309565" cy="285752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4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488504" y="2420888"/>
          <a:ext cx="8712968" cy="3888435"/>
        </p:xfrm>
        <a:graphic>
          <a:graphicData uri="http://schemas.openxmlformats.org/drawingml/2006/table">
            <a:tbl>
              <a:tblPr/>
              <a:tblGrid>
                <a:gridCol w="1187431"/>
                <a:gridCol w="1156588"/>
                <a:gridCol w="1357064"/>
                <a:gridCol w="1326222"/>
                <a:gridCol w="1141168"/>
                <a:gridCol w="1187431"/>
                <a:gridCol w="1357064"/>
              </a:tblGrid>
              <a:tr h="259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진료과목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필수진료과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구분손익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성과평가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우선대안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차대안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내과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지속유지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강화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거버넌스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지속유지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산부인과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거버넌스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지속유지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소아청소년과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거버넌스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지속유지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정형외과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지속유지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강화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신경과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지속유지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강화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신경외과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전문의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지속유지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강화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비뇨기과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흑자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강화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재활의학과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거버넌스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지속유지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치과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거버넌스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지속유지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안과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거버넌스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지속유지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이비인후과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거버넌스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지속유지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응급의학과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지속유지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강화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가정의학과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흑자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지속유지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거버넌스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전략과제 도출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진료 영역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필수 </a:t>
            </a:r>
            <a:r>
              <a:rPr lang="ko-KR" altLang="en-US" dirty="0" err="1" smtClean="0"/>
              <a:t>진료과</a:t>
            </a:r>
            <a:r>
              <a:rPr lang="ko-KR" altLang="en-US" dirty="0" smtClean="0"/>
              <a:t> 대상 대안의 추가 검토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지속유지 </a:t>
            </a:r>
            <a:r>
              <a:rPr lang="en-US" altLang="ko-KR" dirty="0" smtClean="0"/>
              <a:t>vs. </a:t>
            </a:r>
            <a:r>
              <a:rPr lang="ko-KR" altLang="en-US" dirty="0" smtClean="0"/>
              <a:t>강화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필수 진료과목 </a:t>
            </a:r>
            <a:r>
              <a:rPr lang="en-US" altLang="ko-KR" dirty="0" smtClean="0"/>
              <a:t>&amp;</a:t>
            </a:r>
            <a:r>
              <a:rPr lang="ko-KR" altLang="en-US" dirty="0" smtClean="0"/>
              <a:t> 구분손익 결과 적자 </a:t>
            </a:r>
            <a:r>
              <a:rPr lang="en-US" altLang="ko-KR" dirty="0" smtClean="0"/>
              <a:t>&amp; </a:t>
            </a:r>
            <a:r>
              <a:rPr lang="ko-KR" altLang="en-US" dirty="0" smtClean="0"/>
              <a:t>성과평가 결과 양호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필수 진료과목으로 운영 필요성 존재하며 성과평가 결과 양호하여 전략 설정에 따라 손실 보전 가능할 것으로 예상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100</a:t>
            </a:r>
            <a:r>
              <a:rPr lang="ko-KR" altLang="en-US" dirty="0" smtClean="0"/>
              <a:t>대 다빈도 상병 분석 결과를 </a:t>
            </a:r>
            <a:r>
              <a:rPr lang="ko-KR" altLang="en-US" dirty="0" err="1" smtClean="0"/>
              <a:t>진료과와</a:t>
            </a:r>
            <a:r>
              <a:rPr lang="ko-KR" altLang="en-US" dirty="0" smtClean="0"/>
              <a:t> 연결하여 </a:t>
            </a:r>
            <a:r>
              <a:rPr lang="en-US" altLang="ko-KR" dirty="0" smtClean="0"/>
              <a:t>A</a:t>
            </a:r>
            <a:r>
              <a:rPr lang="ko-KR" altLang="en-US" dirty="0" smtClean="0"/>
              <a:t>영역</a:t>
            </a:r>
            <a:r>
              <a:rPr lang="en-US" altLang="ko-KR" dirty="0" smtClean="0"/>
              <a:t>(</a:t>
            </a:r>
            <a:r>
              <a:rPr lang="ko-KR" altLang="en-US" dirty="0" smtClean="0"/>
              <a:t>강화</a:t>
            </a:r>
            <a:r>
              <a:rPr lang="en-US" altLang="ko-KR" dirty="0" smtClean="0"/>
              <a:t>), B</a:t>
            </a:r>
            <a:r>
              <a:rPr lang="ko-KR" altLang="en-US" dirty="0" smtClean="0"/>
              <a:t>영역</a:t>
            </a:r>
            <a:r>
              <a:rPr lang="en-US" altLang="ko-KR" dirty="0" smtClean="0"/>
              <a:t>(</a:t>
            </a:r>
            <a:r>
              <a:rPr lang="ko-KR" altLang="en-US" dirty="0" smtClean="0"/>
              <a:t>유지</a:t>
            </a:r>
            <a:r>
              <a:rPr lang="en-US" altLang="ko-KR" dirty="0" smtClean="0"/>
              <a:t>), D</a:t>
            </a:r>
            <a:r>
              <a:rPr lang="ko-KR" altLang="en-US" dirty="0" smtClean="0"/>
              <a:t>영역</a:t>
            </a:r>
            <a:r>
              <a:rPr lang="en-US" altLang="ko-KR" dirty="0" smtClean="0"/>
              <a:t>(</a:t>
            </a:r>
            <a:r>
              <a:rPr lang="ko-KR" altLang="en-US" dirty="0" smtClean="0"/>
              <a:t>경쟁력 확보</a:t>
            </a:r>
            <a:r>
              <a:rPr lang="en-US" altLang="ko-KR" dirty="0" smtClean="0"/>
              <a:t>) </a:t>
            </a:r>
            <a:r>
              <a:rPr lang="ko-KR" altLang="en-US" dirty="0" smtClean="0"/>
              <a:t>중심 검토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1568624" y="2204864"/>
          <a:ext cx="8065219" cy="1440162"/>
        </p:xfrm>
        <a:graphic>
          <a:graphicData uri="http://schemas.openxmlformats.org/drawingml/2006/table">
            <a:tbl>
              <a:tblPr/>
              <a:tblGrid>
                <a:gridCol w="1089296"/>
                <a:gridCol w="1061002"/>
                <a:gridCol w="1244910"/>
                <a:gridCol w="1216617"/>
                <a:gridCol w="1119188"/>
                <a:gridCol w="1089296"/>
                <a:gridCol w="1244910"/>
              </a:tblGrid>
              <a:tr h="24002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진료과목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필수진료과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구분손익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성과평가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우선대안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차대안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내과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지속유지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강화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정형외과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지속유지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강화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신경과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지속유지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강화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신경외과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전문의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지속유지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강화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응급의학과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지속유지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강화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344488" y="2204256"/>
            <a:ext cx="1014113" cy="1467391"/>
          </a:xfrm>
          <a:prstGeom prst="rect">
            <a:avLst/>
          </a:prstGeom>
          <a:solidFill>
            <a:srgbClr val="F9DA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전략 과제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도출 결과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23528" y="3789040"/>
            <a:ext cx="1080120" cy="13681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000000"/>
                </a:solidFill>
              </a:rPr>
              <a:t>중점서비스</a:t>
            </a:r>
            <a:endParaRPr lang="en-US" altLang="ko-KR" sz="1200" b="1" dirty="0" smtClean="0">
              <a:solidFill>
                <a:srgbClr val="0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000000"/>
                </a:solidFill>
              </a:rPr>
              <a:t>영역 도출</a:t>
            </a:r>
            <a:endParaRPr lang="en-US" altLang="ko-KR" sz="1200" b="1" dirty="0" smtClean="0">
              <a:solidFill>
                <a:srgbClr val="0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000000"/>
                </a:solidFill>
              </a:rPr>
              <a:t>결과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1568624" y="3789040"/>
          <a:ext cx="7992887" cy="1368150"/>
        </p:xfrm>
        <a:graphic>
          <a:graphicData uri="http://schemas.openxmlformats.org/drawingml/2006/table">
            <a:tbl>
              <a:tblPr/>
              <a:tblGrid>
                <a:gridCol w="1088393"/>
                <a:gridCol w="1836664"/>
                <a:gridCol w="1700614"/>
                <a:gridCol w="1683608"/>
                <a:gridCol w="1683608"/>
              </a:tblGrid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진료과목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내과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정형외과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신경과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신경외과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응급의학과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오른쪽 화살표 13"/>
          <p:cNvSpPr/>
          <p:nvPr/>
        </p:nvSpPr>
        <p:spPr>
          <a:xfrm>
            <a:off x="416496" y="5589240"/>
            <a:ext cx="864096" cy="576064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1568624" y="5301208"/>
            <a:ext cx="7992888" cy="1008112"/>
          </a:xfrm>
          <a:prstGeom prst="roundRect">
            <a:avLst/>
          </a:prstGeom>
          <a:solidFill>
            <a:schemeClr val="bg2">
              <a:lumMod val="5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300" b="1" dirty="0" smtClean="0">
                <a:solidFill>
                  <a:schemeClr val="bg1"/>
                </a:solidFill>
              </a:rPr>
              <a:t> 추가 검토 시행 대상 진료과목 </a:t>
            </a:r>
            <a:r>
              <a:rPr lang="en-US" altLang="ko-KR" sz="1300" b="1" dirty="0" smtClean="0">
                <a:solidFill>
                  <a:schemeClr val="bg1"/>
                </a:solidFill>
              </a:rPr>
              <a:t>: </a:t>
            </a:r>
            <a:r>
              <a:rPr lang="ko-KR" altLang="en-US" sz="1300" b="1" dirty="0" smtClean="0">
                <a:solidFill>
                  <a:schemeClr val="bg1"/>
                </a:solidFill>
              </a:rPr>
              <a:t>내과</a:t>
            </a:r>
            <a:r>
              <a:rPr lang="en-US" altLang="ko-KR" sz="13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1300" b="1" dirty="0" smtClean="0">
                <a:solidFill>
                  <a:schemeClr val="bg1"/>
                </a:solidFill>
              </a:rPr>
              <a:t>정형외과</a:t>
            </a:r>
            <a:r>
              <a:rPr lang="en-US" altLang="ko-KR" sz="13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1300" b="1" dirty="0" smtClean="0">
                <a:solidFill>
                  <a:schemeClr val="bg1"/>
                </a:solidFill>
              </a:rPr>
              <a:t>신경외과</a:t>
            </a:r>
            <a:endParaRPr lang="en-US" altLang="ko-KR" sz="13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300" b="1" dirty="0" smtClean="0">
                <a:solidFill>
                  <a:schemeClr val="bg1"/>
                </a:solidFill>
              </a:rPr>
              <a:t> </a:t>
            </a:r>
            <a:r>
              <a:rPr lang="ko-KR" altLang="en-US" sz="1300" b="1" dirty="0" smtClean="0">
                <a:solidFill>
                  <a:schemeClr val="bg1"/>
                </a:solidFill>
              </a:rPr>
              <a:t>추가 검토 제외 대상</a:t>
            </a:r>
            <a:endParaRPr lang="en-US" altLang="ko-KR" sz="13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300" b="1" dirty="0" smtClean="0">
                <a:solidFill>
                  <a:schemeClr val="bg1"/>
                </a:solidFill>
              </a:rPr>
              <a:t>- </a:t>
            </a:r>
            <a:r>
              <a:rPr lang="ko-KR" altLang="en-US" sz="1300" b="1" dirty="0" smtClean="0">
                <a:solidFill>
                  <a:schemeClr val="bg1"/>
                </a:solidFill>
              </a:rPr>
              <a:t>신경과</a:t>
            </a:r>
            <a:r>
              <a:rPr lang="en-US" altLang="ko-KR" sz="1300" b="1" dirty="0" smtClean="0">
                <a:solidFill>
                  <a:schemeClr val="bg1"/>
                </a:solidFill>
              </a:rPr>
              <a:t>(</a:t>
            </a:r>
            <a:r>
              <a:rPr lang="ko-KR" altLang="en-US" sz="1300" b="1" dirty="0" err="1" smtClean="0">
                <a:solidFill>
                  <a:schemeClr val="bg1"/>
                </a:solidFill>
              </a:rPr>
              <a:t>진료량</a:t>
            </a:r>
            <a:r>
              <a:rPr lang="ko-KR" altLang="en-US" sz="1300" b="1" dirty="0" smtClean="0">
                <a:solidFill>
                  <a:schemeClr val="bg1"/>
                </a:solidFill>
              </a:rPr>
              <a:t> 적음</a:t>
            </a:r>
            <a:r>
              <a:rPr lang="en-US" altLang="ko-KR" sz="1300" b="1" dirty="0" smtClean="0">
                <a:solidFill>
                  <a:schemeClr val="bg1"/>
                </a:solidFill>
              </a:rPr>
              <a:t>), </a:t>
            </a:r>
            <a:r>
              <a:rPr lang="ko-KR" altLang="en-US" sz="1300" b="1" dirty="0" smtClean="0">
                <a:solidFill>
                  <a:schemeClr val="bg1"/>
                </a:solidFill>
              </a:rPr>
              <a:t>응급의학과</a:t>
            </a:r>
            <a:r>
              <a:rPr lang="en-US" altLang="ko-KR" sz="1300" b="1" dirty="0" smtClean="0">
                <a:solidFill>
                  <a:schemeClr val="bg1"/>
                </a:solidFill>
              </a:rPr>
              <a:t>(</a:t>
            </a:r>
            <a:r>
              <a:rPr lang="ko-KR" altLang="en-US" sz="1300" b="1" dirty="0" smtClean="0">
                <a:solidFill>
                  <a:schemeClr val="bg1"/>
                </a:solidFill>
              </a:rPr>
              <a:t>입원 상병으로 평가 불가능하며 현재 지역응급의료센터임</a:t>
            </a:r>
            <a:r>
              <a:rPr lang="en-US" altLang="ko-KR" sz="1300" b="1" dirty="0" smtClean="0">
                <a:solidFill>
                  <a:schemeClr val="bg1"/>
                </a:solidFill>
              </a:rPr>
              <a:t>)</a:t>
            </a:r>
            <a:endParaRPr lang="ko-KR" altLang="en-US" sz="13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전략과제 도출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진료 영역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추가 검토 시행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내과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수익성 </a:t>
            </a:r>
            <a:r>
              <a:rPr lang="en-US" altLang="ko-KR" dirty="0" smtClean="0"/>
              <a:t>4</a:t>
            </a:r>
            <a:r>
              <a:rPr lang="ko-KR" altLang="en-US" dirty="0" smtClean="0"/>
              <a:t>개 의료원 대비 높은 수준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D</a:t>
            </a:r>
            <a:r>
              <a:rPr lang="ko-KR" altLang="en-US" dirty="0" smtClean="0"/>
              <a:t>그룹</a:t>
            </a:r>
            <a:r>
              <a:rPr lang="en-US" altLang="ko-KR" dirty="0" smtClean="0"/>
              <a:t>(</a:t>
            </a:r>
            <a:r>
              <a:rPr lang="ko-KR" altLang="en-US" dirty="0" smtClean="0"/>
              <a:t>경쟁력확보</a:t>
            </a:r>
            <a:r>
              <a:rPr lang="en-US" altLang="ko-KR" dirty="0" smtClean="0"/>
              <a:t>)</a:t>
            </a:r>
            <a:r>
              <a:rPr lang="ko-KR" altLang="en-US" dirty="0" smtClean="0"/>
              <a:t>상병 주로 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심혈관계 질환으로 현재 규모에서 강화하는데 한계 존재</a:t>
            </a:r>
            <a:endParaRPr lang="en-US" altLang="ko-KR" dirty="0" smtClean="0"/>
          </a:p>
          <a:p>
            <a:pPr lvl="1">
              <a:buNone/>
            </a:pPr>
            <a:r>
              <a:rPr lang="ko-KR" altLang="en-US" b="1" dirty="0" smtClean="0"/>
              <a:t>→ 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</a:rPr>
              <a:t>지속유지 검토 </a:t>
            </a:r>
            <a:r>
              <a:rPr lang="en-US" altLang="ko-KR" dirty="0" smtClean="0"/>
              <a:t>:</a:t>
            </a:r>
            <a:r>
              <a:rPr lang="en-US" altLang="ko-KR" b="1" dirty="0" smtClean="0"/>
              <a:t> </a:t>
            </a:r>
            <a:r>
              <a:rPr lang="en-US" altLang="ko-KR" dirty="0" smtClean="0"/>
              <a:t>B</a:t>
            </a:r>
            <a:r>
              <a:rPr lang="ko-KR" altLang="en-US" dirty="0" smtClean="0"/>
              <a:t>그룹</a:t>
            </a:r>
            <a:r>
              <a:rPr lang="en-US" altLang="ko-KR" dirty="0" smtClean="0"/>
              <a:t>(</a:t>
            </a:r>
            <a:r>
              <a:rPr lang="ko-KR" altLang="en-US" dirty="0" smtClean="0"/>
              <a:t>유지</a:t>
            </a:r>
            <a:r>
              <a:rPr lang="en-US" altLang="ko-KR" dirty="0" smtClean="0"/>
              <a:t>) </a:t>
            </a:r>
            <a:r>
              <a:rPr lang="ko-KR" altLang="en-US" dirty="0" smtClean="0"/>
              <a:t>상병 중 입원일당 </a:t>
            </a:r>
            <a:r>
              <a:rPr lang="ko-KR" altLang="en-US" dirty="0" err="1" smtClean="0"/>
              <a:t>요양급여비</a:t>
            </a:r>
            <a:r>
              <a:rPr lang="ko-KR" altLang="en-US" dirty="0" smtClean="0"/>
              <a:t> 상대적으로 낮은 영역</a:t>
            </a:r>
            <a:r>
              <a:rPr lang="en-US" altLang="ko-KR" dirty="0" smtClean="0"/>
              <a:t>(</a:t>
            </a:r>
            <a:r>
              <a:rPr lang="ko-KR" altLang="en-US" dirty="0" smtClean="0"/>
              <a:t>소화기계</a:t>
            </a:r>
            <a:r>
              <a:rPr lang="en-US" altLang="ko-KR" dirty="0" smtClean="0"/>
              <a:t>)</a:t>
            </a:r>
            <a:r>
              <a:rPr lang="ko-KR" altLang="en-US" dirty="0" smtClean="0"/>
              <a:t>의 진료비 수준 상승</a:t>
            </a:r>
            <a:endParaRPr lang="ko-KR" altLang="en-US" b="1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405010" y="2109232"/>
          <a:ext cx="7453994" cy="671697"/>
        </p:xfrm>
        <a:graphic>
          <a:graphicData uri="http://schemas.openxmlformats.org/drawingml/2006/table">
            <a:tbl>
              <a:tblPr/>
              <a:tblGrid>
                <a:gridCol w="1355725"/>
                <a:gridCol w="1385168"/>
                <a:gridCol w="1371316"/>
                <a:gridCol w="1371316"/>
                <a:gridCol w="1371316"/>
                <a:gridCol w="599153"/>
              </a:tblGrid>
              <a:tr h="2238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구분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천안의료원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홍성의료원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공주의료원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순위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238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의사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인당 의료수익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1,630,358,369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911,453,400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2,399,852,016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1,369,985,443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8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입원환자 일당진료비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154,605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118,521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183,204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119,967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405010" y="2845648"/>
          <a:ext cx="8580438" cy="3535680"/>
        </p:xfrm>
        <a:graphic>
          <a:graphicData uri="http://schemas.openxmlformats.org/drawingml/2006/table">
            <a:tbl>
              <a:tblPr/>
              <a:tblGrid>
                <a:gridCol w="747713"/>
                <a:gridCol w="442913"/>
                <a:gridCol w="2360613"/>
                <a:gridCol w="501650"/>
                <a:gridCol w="501650"/>
                <a:gridCol w="341312"/>
                <a:gridCol w="755650"/>
                <a:gridCol w="647700"/>
                <a:gridCol w="647700"/>
                <a:gridCol w="536575"/>
                <a:gridCol w="536575"/>
                <a:gridCol w="560387"/>
              </a:tblGrid>
              <a:tr h="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중점서비스영역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상병코드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상병명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입원일당 요양급여비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(ⓐ)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관내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(ⓑ)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입원일수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(ⓒ)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점유율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(ⓒ/ⓐ)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점유율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(ⓒ/ⓑ)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A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그룹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J18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상세불명 병원체의 폐렴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7,685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3,949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51.4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2,438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61.7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192,303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140,761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164,047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I50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심부전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1,695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362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54.8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192,628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134,537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171,449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B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그룹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A09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감염성 및 상세불명 기원의 기타 위장염 및 결장염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3,945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2,738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69.4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55.5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131,061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123,447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161,217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A75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발진티푸스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707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72.5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405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41.5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57.3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150,955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125,163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158,321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J44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기타 만성 폐색성 폐질환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3,747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2,732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72.9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1,708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62.5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189,436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158,650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166,079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K21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위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식도역류병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325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64.5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36.7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56.9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137,339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119,685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151,089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K25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위궤양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645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54.5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339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52.6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220,606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153,836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161,601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K70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알코올성 간질환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2,479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1,569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63.3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36.3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167,592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113,618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146,767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K85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급성 췌장염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60.1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39.3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65.4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183,913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137,516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156,049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K92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소화계통의 기타 질환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682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71.6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263,905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173,946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166,646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L03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연조직염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1,465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69.4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43.1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62.0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109,124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96,585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109,086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R50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기타 및 원인미상의 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705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60.1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39.4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65.6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171,686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136,740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171,388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15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그룹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A41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기타 패혈증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1,481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16.8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40.6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368,406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233,408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302,277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C16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위의 악성 신생물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5,631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892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15.8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283,058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126,096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102,643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C18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결장의 악성 신생물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3,620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482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13.3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319,463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145,570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144,313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C20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직장의 악성신생물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2,712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313,717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112,938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C22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간 및 간내 담관의 악성 신생물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4,012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714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17.8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368,560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127,328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C34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기관지 및 폐의 악성 신생물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6,388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902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14.1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316,660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133,844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309,213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E11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인슐린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-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비의존 당뇨병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5,394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3,623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67.2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1,169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32.3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126,602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126,182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126,927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I10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본태성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일차성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고혈압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1,157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46.4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80,250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122,256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173,510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I20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협심증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1,697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11.3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720,347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164,739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146,175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I21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급성 심근경색증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49.5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910,687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194,751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209,199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I25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만성 허혈성 심장병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750,877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I48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심방 세동 및 조동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423,272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129,070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120,094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K63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장의 기타 질환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1,040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57.1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274,494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232,713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352,489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K80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담석증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2,565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382,702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296,972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129,093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N18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만성 신장질환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4,162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287,017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192,913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전략과제 도출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진료 영역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추가 검토 시행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정형외과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수익성 </a:t>
            </a:r>
            <a:r>
              <a:rPr lang="en-US" altLang="ko-KR" dirty="0" smtClean="0"/>
              <a:t>4</a:t>
            </a:r>
            <a:r>
              <a:rPr lang="ko-KR" altLang="en-US" dirty="0" smtClean="0"/>
              <a:t>개 의료원 중 가장 낮음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입원일당 진료비 공주의료원 대비 </a:t>
            </a:r>
            <a:r>
              <a:rPr lang="en-US" altLang="ko-KR" dirty="0" smtClean="0"/>
              <a:t>1/3 </a:t>
            </a:r>
            <a:r>
              <a:rPr lang="ko-KR" altLang="en-US" dirty="0" smtClean="0"/>
              <a:t>수준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D</a:t>
            </a:r>
            <a:r>
              <a:rPr lang="ko-KR" altLang="en-US" dirty="0" smtClean="0"/>
              <a:t>그룹</a:t>
            </a:r>
            <a:r>
              <a:rPr lang="en-US" altLang="ko-KR" dirty="0" smtClean="0"/>
              <a:t>(</a:t>
            </a:r>
            <a:r>
              <a:rPr lang="ko-KR" altLang="en-US" dirty="0" smtClean="0"/>
              <a:t>경쟁력 확보</a:t>
            </a:r>
            <a:r>
              <a:rPr lang="en-US" altLang="ko-KR" dirty="0" smtClean="0"/>
              <a:t>)</a:t>
            </a:r>
            <a:r>
              <a:rPr lang="ko-KR" altLang="en-US" dirty="0" smtClean="0"/>
              <a:t>상병 중 </a:t>
            </a:r>
            <a:r>
              <a:rPr lang="ko-KR" altLang="en-US" dirty="0" err="1" smtClean="0"/>
              <a:t>슬괄절</a:t>
            </a:r>
            <a:r>
              <a:rPr lang="ko-KR" altLang="en-US" dirty="0" smtClean="0"/>
              <a:t> 관련 상병 </a:t>
            </a:r>
            <a:r>
              <a:rPr lang="en-US" altLang="ko-KR" dirty="0" smtClean="0"/>
              <a:t>RI </a:t>
            </a:r>
            <a:r>
              <a:rPr lang="ko-KR" altLang="en-US" dirty="0" smtClean="0"/>
              <a:t>낮으며</a:t>
            </a:r>
            <a:r>
              <a:rPr lang="en-US" altLang="ko-KR" dirty="0" smtClean="0"/>
              <a:t>, B</a:t>
            </a:r>
            <a:r>
              <a:rPr lang="ko-KR" altLang="en-US" dirty="0" smtClean="0"/>
              <a:t>그룹 상병 중 상당수는 입원일당 진료비 낮음</a:t>
            </a:r>
            <a:endParaRPr lang="en-US" altLang="ko-KR" dirty="0" smtClean="0"/>
          </a:p>
          <a:p>
            <a:pPr lvl="1">
              <a:buNone/>
            </a:pPr>
            <a:r>
              <a:rPr lang="ko-KR" altLang="ko-KR" dirty="0" smtClean="0"/>
              <a:t>→</a:t>
            </a:r>
            <a:r>
              <a:rPr lang="en-US" altLang="ko-KR" dirty="0" smtClean="0"/>
              <a:t> 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</a:rPr>
              <a:t>강화 검토</a:t>
            </a:r>
            <a:r>
              <a:rPr lang="ko-KR" altLang="en-US" b="1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슬관절</a:t>
            </a:r>
            <a:r>
              <a:rPr lang="ko-KR" altLang="en-US" dirty="0" smtClean="0"/>
              <a:t> 중심 강화 시행하며</a:t>
            </a:r>
            <a:r>
              <a:rPr lang="en-US" altLang="ko-KR" dirty="0" smtClean="0"/>
              <a:t>, B</a:t>
            </a:r>
            <a:r>
              <a:rPr lang="ko-KR" altLang="en-US" dirty="0" smtClean="0"/>
              <a:t>그룹 상병에 대해서는 일당진료비 증가 방안 검토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416496" y="2205622"/>
          <a:ext cx="7453994" cy="671697"/>
        </p:xfrm>
        <a:graphic>
          <a:graphicData uri="http://schemas.openxmlformats.org/drawingml/2006/table">
            <a:tbl>
              <a:tblPr/>
              <a:tblGrid>
                <a:gridCol w="1355725"/>
                <a:gridCol w="1385168"/>
                <a:gridCol w="1371316"/>
                <a:gridCol w="1371316"/>
                <a:gridCol w="1371316"/>
                <a:gridCol w="599153"/>
              </a:tblGrid>
              <a:tr h="2238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구분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천안의료원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홍성의료원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공주의료원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순위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238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의사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인당 의료수익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1,571,726,273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1,711,221,295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2,462,060,500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2,436,416,136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8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입원환자 일당진료비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103,054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180,421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129,783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280,715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416496" y="3008640"/>
          <a:ext cx="9209089" cy="3084656"/>
        </p:xfrm>
        <a:graphic>
          <a:graphicData uri="http://schemas.openxmlformats.org/drawingml/2006/table">
            <a:tbl>
              <a:tblPr/>
              <a:tblGrid>
                <a:gridCol w="933450"/>
                <a:gridCol w="552450"/>
                <a:gridCol w="2930525"/>
                <a:gridCol w="452438"/>
                <a:gridCol w="452438"/>
                <a:gridCol w="295275"/>
                <a:gridCol w="681038"/>
                <a:gridCol w="727075"/>
                <a:gridCol w="727075"/>
                <a:gridCol w="485775"/>
                <a:gridCol w="485775"/>
                <a:gridCol w="485775"/>
              </a:tblGrid>
              <a:tr h="19279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중점서비스영역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상병코드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상병명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입원일당 요양급여비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27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(ⓐ)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관내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(ⓑ)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입원일수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(ⓒ)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점유율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(ⓒ/ⓐ)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점유율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(ⓒ/ⓑ)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92791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B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그룹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S22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늑골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흉골 및 흉추의 골절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7,556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5,740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76.0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5,043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66.7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87.9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101,680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85,886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79,649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927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S32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요추 및 골반의 골절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8,745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6,525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74.6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6,542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74.8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100.3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100,903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81,337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70,120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927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S33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요추 및 골반의 관절 및 인대의 탈구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염좌 및 긴장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1,188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844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71.0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66.2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93.2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82,467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76,503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93,067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927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S42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어깨 및 위팔의 골절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1,709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62.3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69.9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112.1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157,296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128,068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67,919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927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S52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아래팔의 골절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2,353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67.7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1,411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88.5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183,971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163,235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108,093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927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S72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대퇴골의 골절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7,189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4,718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65.6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3,582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49.8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160,730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132,476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119,095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927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S82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발목을 포함한 아래다리의 골절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4,774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3,520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73.7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3,647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76.4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103.6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116,617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100,432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70,851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927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S92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발목을 제외한 발의 골절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1,348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65.6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676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50.1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76.5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104,708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88,539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60,618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927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Z47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기타 정형외과적 계속 치료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613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45.7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46.3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101.4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160,771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137,168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188,476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791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그룹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M17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무릎관절증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9,235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1,304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288,691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121,550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142,936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7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M23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무릎의 내부 이상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1,762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84.4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214,175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108,561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135,698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7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M75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어깨 병변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2,797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242,096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104,578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141,187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7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M80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병적 골절을 동반한 골다공증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93.2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214,465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92,107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98,847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7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S46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어깨 및 위팔 부위의 근육 및 힘줄의 손상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343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369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107.6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208,723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155,249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71,449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전략과제 도출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진료 영역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추가 검토 시행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신경외과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신경외과 운영 기관 </a:t>
            </a:r>
            <a:r>
              <a:rPr lang="en-US" altLang="ko-KR" dirty="0" smtClean="0"/>
              <a:t>2</a:t>
            </a:r>
            <a:r>
              <a:rPr lang="ko-KR" altLang="en-US" dirty="0" smtClean="0"/>
              <a:t>개소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홍성의료원 대비 </a:t>
            </a:r>
            <a:r>
              <a:rPr lang="en-US" altLang="ko-KR" dirty="0" smtClean="0"/>
              <a:t>1</a:t>
            </a:r>
            <a:r>
              <a:rPr lang="ko-KR" altLang="en-US" dirty="0" smtClean="0"/>
              <a:t>인당 의료수익은 높으나 입원 일당진료비는 낮음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D</a:t>
            </a:r>
            <a:r>
              <a:rPr lang="ko-KR" altLang="en-US" dirty="0" smtClean="0"/>
              <a:t>그룹</a:t>
            </a:r>
            <a:r>
              <a:rPr lang="en-US" altLang="ko-KR" dirty="0" smtClean="0"/>
              <a:t>(</a:t>
            </a:r>
            <a:r>
              <a:rPr lang="ko-KR" altLang="en-US" dirty="0" smtClean="0"/>
              <a:t>경쟁력 확보</a:t>
            </a:r>
            <a:r>
              <a:rPr lang="en-US" altLang="ko-KR" dirty="0" smtClean="0"/>
              <a:t>)</a:t>
            </a:r>
            <a:r>
              <a:rPr lang="ko-KR" altLang="en-US" dirty="0" smtClean="0"/>
              <a:t>상병 중 척추 관련 상병 </a:t>
            </a:r>
            <a:r>
              <a:rPr lang="en-US" altLang="ko-KR" dirty="0" smtClean="0"/>
              <a:t>RI </a:t>
            </a:r>
            <a:r>
              <a:rPr lang="ko-KR" altLang="en-US" dirty="0" smtClean="0"/>
              <a:t>낮으며 일당진료비 수준 전반적으로 낮음 </a:t>
            </a:r>
            <a:r>
              <a:rPr lang="en-US" altLang="ko-KR" dirty="0" smtClean="0"/>
              <a:t>(</a:t>
            </a:r>
            <a:r>
              <a:rPr lang="ko-KR" altLang="en-US" dirty="0" smtClean="0"/>
              <a:t>전문의 </a:t>
            </a:r>
            <a:r>
              <a:rPr lang="en-US" altLang="ko-KR" dirty="0" smtClean="0"/>
              <a:t>1</a:t>
            </a:r>
            <a:r>
              <a:rPr lang="ko-KR" altLang="en-US" dirty="0" smtClean="0"/>
              <a:t>인으로 수술 시행 한계 존재</a:t>
            </a:r>
            <a:r>
              <a:rPr lang="en-US" altLang="ko-KR" dirty="0" smtClean="0"/>
              <a:t>)</a:t>
            </a:r>
          </a:p>
          <a:p>
            <a:pPr lvl="1">
              <a:buNone/>
            </a:pPr>
            <a:r>
              <a:rPr lang="ko-KR" altLang="ko-KR" dirty="0" smtClean="0"/>
              <a:t>→</a:t>
            </a:r>
            <a:r>
              <a:rPr lang="en-US" altLang="ko-KR" dirty="0" smtClean="0"/>
              <a:t> 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</a:rPr>
              <a:t>강화 검토</a:t>
            </a:r>
            <a:r>
              <a:rPr lang="ko-KR" altLang="en-US" b="1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척추 중심 강화 시행하며 수술 활성화를 통한 일당진료비 증가 방안 검토 </a:t>
            </a:r>
            <a:r>
              <a:rPr lang="en-US" altLang="ko-KR" dirty="0" smtClean="0"/>
              <a:t>(※ </a:t>
            </a:r>
            <a:r>
              <a:rPr lang="ko-KR" altLang="en-US" dirty="0" smtClean="0"/>
              <a:t>전문의 증원 필요</a:t>
            </a:r>
            <a:r>
              <a:rPr lang="en-US" altLang="ko-KR" dirty="0" smtClean="0"/>
              <a:t>)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416496" y="2276872"/>
          <a:ext cx="7453994" cy="671697"/>
        </p:xfrm>
        <a:graphic>
          <a:graphicData uri="http://schemas.openxmlformats.org/drawingml/2006/table">
            <a:tbl>
              <a:tblPr/>
              <a:tblGrid>
                <a:gridCol w="1355725"/>
                <a:gridCol w="1385168"/>
                <a:gridCol w="1371316"/>
                <a:gridCol w="1371316"/>
                <a:gridCol w="1371316"/>
                <a:gridCol w="599153"/>
              </a:tblGrid>
              <a:tr h="2238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구분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천안의료원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홍성의료원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공주의료원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순위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238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의사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인당 의료수익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955,503,027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730,369,333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8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입원환자 일당진료비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78,347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155,863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416496" y="3140968"/>
          <a:ext cx="8496945" cy="2592293"/>
        </p:xfrm>
        <a:graphic>
          <a:graphicData uri="http://schemas.openxmlformats.org/drawingml/2006/table">
            <a:tbl>
              <a:tblPr/>
              <a:tblGrid>
                <a:gridCol w="955139"/>
                <a:gridCol w="565139"/>
                <a:gridCol w="1525694"/>
                <a:gridCol w="514584"/>
                <a:gridCol w="514584"/>
                <a:gridCol w="335833"/>
                <a:gridCol w="774584"/>
                <a:gridCol w="826944"/>
                <a:gridCol w="826944"/>
                <a:gridCol w="552500"/>
                <a:gridCol w="552500"/>
                <a:gridCol w="552500"/>
              </a:tblGrid>
              <a:tr h="2356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중점서비스영역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상병코드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상병명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입원일당 요양급여비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56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(ⓐ)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관내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(ⓑ)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입원일수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(ⓒ)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점유율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(ⓒ/ⓐ)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점유율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(ⓒ/ⓑ)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356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A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그룹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S06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두개내손상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4,222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1,507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35.7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2,327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55.1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154.4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250,297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134,511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96,793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35663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그룹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I61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뇌내출혈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3,080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226,729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157,960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119,024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I63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뇌경색증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6,771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2,115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44.9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212,009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185,480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191,717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I67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기타 뇌혈관 질환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409,932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178,344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M43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기타 변형성 등병증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243,874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86,434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125,046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M48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기타 척추병증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6,384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1,429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171,309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80,971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88,248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M50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경추간판장애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1,132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165,028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66,562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106,835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M51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기타 추간판 장애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7,563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1,370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146,343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82,357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140,531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S02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두개골 및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안면골의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골절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1,232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165,057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65,885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127,759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전략과제 도출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진료 영역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필수 </a:t>
            </a:r>
            <a:r>
              <a:rPr lang="ko-KR" altLang="en-US" dirty="0" err="1" smtClean="0"/>
              <a:t>진료과</a:t>
            </a:r>
            <a:r>
              <a:rPr lang="ko-KR" altLang="en-US" dirty="0" smtClean="0"/>
              <a:t> 대상 대안의 추가 검토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거버넌스</a:t>
            </a:r>
            <a:r>
              <a:rPr lang="ko-KR" altLang="en-US" dirty="0" smtClean="0"/>
              <a:t> </a:t>
            </a:r>
            <a:r>
              <a:rPr lang="en-US" altLang="ko-KR" dirty="0" smtClean="0"/>
              <a:t>vs. </a:t>
            </a:r>
            <a:r>
              <a:rPr lang="ko-KR" altLang="en-US" dirty="0" smtClean="0"/>
              <a:t>지속유지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필수 진료과목 </a:t>
            </a:r>
            <a:r>
              <a:rPr lang="en-US" altLang="ko-KR" dirty="0" smtClean="0"/>
              <a:t>&amp;</a:t>
            </a:r>
            <a:r>
              <a:rPr lang="ko-KR" altLang="en-US" dirty="0" smtClean="0"/>
              <a:t> 구분손익 결과 적자 </a:t>
            </a:r>
            <a:r>
              <a:rPr lang="en-US" altLang="ko-KR" dirty="0" smtClean="0"/>
              <a:t>&amp; </a:t>
            </a:r>
            <a:r>
              <a:rPr lang="ko-KR" altLang="en-US" dirty="0" smtClean="0"/>
              <a:t>성과평가 결과 부진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필수 진료과목으로 운영 필요성 존재하나 성과평가 결과 부진하여 지속 운영 필요성에 대한 검토 필요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100</a:t>
            </a:r>
            <a:r>
              <a:rPr lang="ko-KR" altLang="en-US" dirty="0" smtClean="0"/>
              <a:t>대 다빈도 상병 분석 결과를 </a:t>
            </a:r>
            <a:r>
              <a:rPr lang="ko-KR" altLang="en-US" dirty="0" err="1" smtClean="0"/>
              <a:t>진료과와</a:t>
            </a:r>
            <a:r>
              <a:rPr lang="ko-KR" altLang="en-US" dirty="0" smtClean="0"/>
              <a:t> 연결하여 </a:t>
            </a:r>
            <a:r>
              <a:rPr lang="en-US" altLang="ko-KR" dirty="0" smtClean="0"/>
              <a:t>A</a:t>
            </a:r>
            <a:r>
              <a:rPr lang="ko-KR" altLang="en-US" dirty="0" smtClean="0"/>
              <a:t>영역</a:t>
            </a:r>
            <a:r>
              <a:rPr lang="en-US" altLang="ko-KR" dirty="0" smtClean="0"/>
              <a:t>(</a:t>
            </a:r>
            <a:r>
              <a:rPr lang="ko-KR" altLang="en-US" dirty="0" smtClean="0"/>
              <a:t>강화</a:t>
            </a:r>
            <a:r>
              <a:rPr lang="en-US" altLang="ko-KR" dirty="0" smtClean="0"/>
              <a:t>), B</a:t>
            </a:r>
            <a:r>
              <a:rPr lang="ko-KR" altLang="en-US" dirty="0" smtClean="0"/>
              <a:t>영역</a:t>
            </a:r>
            <a:r>
              <a:rPr lang="en-US" altLang="ko-KR" dirty="0" smtClean="0"/>
              <a:t>(</a:t>
            </a:r>
            <a:r>
              <a:rPr lang="ko-KR" altLang="en-US" dirty="0" smtClean="0"/>
              <a:t>유지</a:t>
            </a:r>
            <a:r>
              <a:rPr lang="en-US" altLang="ko-KR" dirty="0" smtClean="0"/>
              <a:t>), D</a:t>
            </a:r>
            <a:r>
              <a:rPr lang="ko-KR" altLang="en-US" dirty="0" smtClean="0"/>
              <a:t>영역</a:t>
            </a:r>
            <a:r>
              <a:rPr lang="en-US" altLang="ko-KR" dirty="0" smtClean="0"/>
              <a:t>(</a:t>
            </a:r>
            <a:r>
              <a:rPr lang="ko-KR" altLang="en-US" dirty="0" smtClean="0"/>
              <a:t>경쟁력 확보</a:t>
            </a:r>
            <a:r>
              <a:rPr lang="en-US" altLang="ko-KR" dirty="0" smtClean="0"/>
              <a:t>) </a:t>
            </a:r>
            <a:r>
              <a:rPr lang="ko-KR" altLang="en-US" dirty="0" smtClean="0"/>
              <a:t>중심 검토</a:t>
            </a:r>
          </a:p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23528" y="2204256"/>
            <a:ext cx="1014113" cy="1467391"/>
          </a:xfrm>
          <a:prstGeom prst="rect">
            <a:avLst/>
          </a:prstGeom>
          <a:solidFill>
            <a:srgbClr val="F9DA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전략 과제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도출 결과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23528" y="3789040"/>
            <a:ext cx="1015200" cy="1440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000000"/>
                </a:solidFill>
              </a:rPr>
              <a:t>중점서비스</a:t>
            </a:r>
            <a:endParaRPr lang="en-US" altLang="ko-KR" sz="1200" b="1" dirty="0" smtClean="0">
              <a:solidFill>
                <a:srgbClr val="0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000000"/>
                </a:solidFill>
              </a:rPr>
              <a:t>영역 도출</a:t>
            </a:r>
            <a:endParaRPr lang="en-US" altLang="ko-KR" sz="1200" b="1" dirty="0" smtClean="0">
              <a:solidFill>
                <a:srgbClr val="0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000000"/>
                </a:solidFill>
              </a:rPr>
              <a:t>결과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7" name="오른쪽 화살표 6"/>
          <p:cNvSpPr/>
          <p:nvPr/>
        </p:nvSpPr>
        <p:spPr>
          <a:xfrm>
            <a:off x="416496" y="5589240"/>
            <a:ext cx="864096" cy="576064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1496616" y="2204864"/>
          <a:ext cx="7992888" cy="1440160"/>
        </p:xfrm>
        <a:graphic>
          <a:graphicData uri="http://schemas.openxmlformats.org/drawingml/2006/table">
            <a:tbl>
              <a:tblPr/>
              <a:tblGrid>
                <a:gridCol w="1089296"/>
                <a:gridCol w="1061002"/>
                <a:gridCol w="1244910"/>
                <a:gridCol w="1216617"/>
                <a:gridCol w="1046857"/>
                <a:gridCol w="1089296"/>
                <a:gridCol w="1244910"/>
              </a:tblGrid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진료과목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필수진료과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구분손익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성과평가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우선대안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차대안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거버넌스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지속유지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산부인과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거버넌스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지속유지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소아청소년과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거버넌스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지속유지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재활의학과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공보의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거버넌스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지속유지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1496616" y="3789040"/>
          <a:ext cx="7992889" cy="1368150"/>
        </p:xfrm>
        <a:graphic>
          <a:graphicData uri="http://schemas.openxmlformats.org/drawingml/2006/table">
            <a:tbl>
              <a:tblPr/>
              <a:tblGrid>
                <a:gridCol w="1679275"/>
                <a:gridCol w="1679484"/>
                <a:gridCol w="1555078"/>
                <a:gridCol w="1539526"/>
                <a:gridCol w="1539526"/>
              </a:tblGrid>
              <a:tr h="2736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진료과목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736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2736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산부인과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2736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소아청소년과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6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재활의학과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모서리가 둥근 직사각형 9"/>
          <p:cNvSpPr/>
          <p:nvPr/>
        </p:nvSpPr>
        <p:spPr>
          <a:xfrm>
            <a:off x="1568624" y="5301208"/>
            <a:ext cx="7992888" cy="1008112"/>
          </a:xfrm>
          <a:prstGeom prst="roundRect">
            <a:avLst/>
          </a:prstGeom>
          <a:solidFill>
            <a:schemeClr val="bg2">
              <a:lumMod val="5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300" b="1" dirty="0" smtClean="0">
                <a:solidFill>
                  <a:schemeClr val="bg1"/>
                </a:solidFill>
              </a:rPr>
              <a:t> 추가 검토 시행 대상 진료과목 </a:t>
            </a:r>
            <a:r>
              <a:rPr lang="en-US" altLang="ko-KR" sz="1300" b="1" dirty="0" smtClean="0">
                <a:solidFill>
                  <a:schemeClr val="bg1"/>
                </a:solidFill>
              </a:rPr>
              <a:t>: </a:t>
            </a:r>
            <a:r>
              <a:rPr lang="ko-KR" altLang="en-US" sz="1300" b="1" dirty="0" smtClean="0">
                <a:solidFill>
                  <a:schemeClr val="bg1"/>
                </a:solidFill>
              </a:rPr>
              <a:t>외과</a:t>
            </a:r>
            <a:r>
              <a:rPr lang="en-US" altLang="ko-KR" sz="13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1300" b="1" dirty="0" smtClean="0">
                <a:solidFill>
                  <a:schemeClr val="bg1"/>
                </a:solidFill>
              </a:rPr>
              <a:t>산부인과</a:t>
            </a:r>
            <a:endParaRPr lang="en-US" altLang="ko-KR" sz="13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300" b="1" dirty="0" smtClean="0">
                <a:solidFill>
                  <a:schemeClr val="bg1"/>
                </a:solidFill>
              </a:rPr>
              <a:t> </a:t>
            </a:r>
            <a:r>
              <a:rPr lang="ko-KR" altLang="en-US" sz="1300" b="1" dirty="0" smtClean="0">
                <a:solidFill>
                  <a:schemeClr val="bg1"/>
                </a:solidFill>
              </a:rPr>
              <a:t>재활의학과 </a:t>
            </a:r>
            <a:r>
              <a:rPr lang="en-US" altLang="ko-KR" sz="1300" b="1" dirty="0" smtClean="0">
                <a:solidFill>
                  <a:schemeClr val="bg1"/>
                </a:solidFill>
              </a:rPr>
              <a:t>: </a:t>
            </a:r>
            <a:r>
              <a:rPr lang="ko-KR" altLang="en-US" sz="1300" b="1" dirty="0" smtClean="0">
                <a:solidFill>
                  <a:schemeClr val="bg1"/>
                </a:solidFill>
              </a:rPr>
              <a:t>정형외과</a:t>
            </a:r>
            <a:r>
              <a:rPr lang="en-US" altLang="ko-KR" sz="13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1300" b="1" dirty="0" smtClean="0">
                <a:solidFill>
                  <a:schemeClr val="bg1"/>
                </a:solidFill>
              </a:rPr>
              <a:t>신경외과 강화 시행 시 필요하므로 지속유지 하는 것으로 검토</a:t>
            </a:r>
            <a:endParaRPr lang="en-US" altLang="ko-KR" sz="13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300" b="1" dirty="0" smtClean="0">
                <a:solidFill>
                  <a:schemeClr val="bg1"/>
                </a:solidFill>
              </a:rPr>
              <a:t> </a:t>
            </a:r>
            <a:r>
              <a:rPr lang="ko-KR" altLang="en-US" sz="1300" b="1" dirty="0" smtClean="0">
                <a:solidFill>
                  <a:schemeClr val="bg1"/>
                </a:solidFill>
              </a:rPr>
              <a:t>소아청소년과 </a:t>
            </a:r>
            <a:r>
              <a:rPr lang="en-US" altLang="ko-KR" sz="1300" b="1" dirty="0" smtClean="0">
                <a:solidFill>
                  <a:schemeClr val="bg1"/>
                </a:solidFill>
              </a:rPr>
              <a:t>: </a:t>
            </a:r>
            <a:r>
              <a:rPr lang="ko-KR" altLang="en-US" sz="1300" b="1" dirty="0" smtClean="0">
                <a:solidFill>
                  <a:schemeClr val="bg1"/>
                </a:solidFill>
              </a:rPr>
              <a:t>입원 상병으로 평가 불가능 하여 </a:t>
            </a:r>
            <a:r>
              <a:rPr lang="ko-KR" altLang="en-US" sz="1300" b="1" dirty="0" err="1" smtClean="0">
                <a:solidFill>
                  <a:schemeClr val="bg1"/>
                </a:solidFill>
              </a:rPr>
              <a:t>거버넌스</a:t>
            </a:r>
            <a:r>
              <a:rPr lang="ko-KR" altLang="en-US" sz="1300" b="1" dirty="0" smtClean="0">
                <a:solidFill>
                  <a:schemeClr val="bg1"/>
                </a:solidFill>
              </a:rPr>
              <a:t> 차원에서 검토</a:t>
            </a:r>
            <a:endParaRPr lang="ko-KR" altLang="en-US" sz="13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전략과제 도출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진료 영역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추가 검토 시행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외과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수익성 </a:t>
            </a:r>
            <a:r>
              <a:rPr lang="en-US" altLang="ko-KR" dirty="0" smtClean="0"/>
              <a:t>4</a:t>
            </a:r>
            <a:r>
              <a:rPr lang="ko-KR" altLang="en-US" dirty="0" smtClean="0"/>
              <a:t>개 의료원 대비 낮은 수준임</a:t>
            </a:r>
            <a:r>
              <a:rPr lang="en-US" altLang="ko-KR" dirty="0" smtClean="0"/>
              <a:t>. </a:t>
            </a:r>
            <a:r>
              <a:rPr lang="ko-KR" altLang="en-US" dirty="0" smtClean="0"/>
              <a:t>전문의 구성 천안 </a:t>
            </a:r>
            <a:r>
              <a:rPr lang="en-US" altLang="ko-KR" dirty="0" smtClean="0"/>
              <a:t>3</a:t>
            </a:r>
            <a:r>
              <a:rPr lang="ko-KR" altLang="en-US" dirty="0" smtClean="0"/>
              <a:t>인</a:t>
            </a:r>
            <a:r>
              <a:rPr lang="en-US" altLang="ko-KR" dirty="0" smtClean="0"/>
              <a:t>, </a:t>
            </a:r>
            <a:r>
              <a:rPr lang="ko-KR" altLang="en-US" dirty="0" smtClean="0"/>
              <a:t>홍성 </a:t>
            </a:r>
            <a:r>
              <a:rPr lang="en-US" altLang="ko-KR" dirty="0" smtClean="0"/>
              <a:t>2</a:t>
            </a:r>
            <a:r>
              <a:rPr lang="ko-KR" altLang="en-US" dirty="0" smtClean="0"/>
              <a:t>인</a:t>
            </a:r>
            <a:r>
              <a:rPr lang="en-US" altLang="ko-KR" dirty="0" smtClean="0"/>
              <a:t>,</a:t>
            </a:r>
            <a:r>
              <a:rPr lang="ko-KR" altLang="en-US" dirty="0" smtClean="0"/>
              <a:t> 공주 </a:t>
            </a:r>
            <a:r>
              <a:rPr lang="en-US" altLang="ko-KR" dirty="0" smtClean="0"/>
              <a:t>1</a:t>
            </a:r>
            <a:r>
              <a:rPr lang="ko-KR" altLang="en-US" dirty="0" smtClean="0"/>
              <a:t>인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B</a:t>
            </a:r>
            <a:r>
              <a:rPr lang="ko-KR" altLang="en-US" dirty="0" smtClean="0"/>
              <a:t>그룹 점유율과 일당진료비 높은 수준이며</a:t>
            </a:r>
            <a:r>
              <a:rPr lang="en-US" altLang="ko-KR" dirty="0" smtClean="0"/>
              <a:t>, D</a:t>
            </a:r>
            <a:r>
              <a:rPr lang="ko-KR" altLang="en-US" dirty="0" smtClean="0"/>
              <a:t>그룹은 </a:t>
            </a:r>
            <a:r>
              <a:rPr lang="ko-KR" altLang="en-US" dirty="0" err="1" smtClean="0"/>
              <a:t>신생물로</a:t>
            </a:r>
            <a:r>
              <a:rPr lang="ko-KR" altLang="en-US" dirty="0" smtClean="0"/>
              <a:t> 구성되어 강화에는 한계 존재</a:t>
            </a:r>
            <a:endParaRPr lang="en-US" altLang="ko-KR" dirty="0" smtClean="0"/>
          </a:p>
          <a:p>
            <a:pPr lvl="1">
              <a:buNone/>
            </a:pPr>
            <a:r>
              <a:rPr lang="ko-KR" altLang="en-US" b="1" dirty="0" smtClean="0"/>
              <a:t>→ 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</a:rPr>
              <a:t>지속유지 검토 </a:t>
            </a:r>
            <a:r>
              <a:rPr lang="en-US" altLang="ko-KR" dirty="0" smtClean="0"/>
              <a:t>:</a:t>
            </a:r>
            <a:r>
              <a:rPr lang="en-US" altLang="ko-KR" b="1" dirty="0" smtClean="0"/>
              <a:t> </a:t>
            </a:r>
            <a:r>
              <a:rPr lang="en-US" altLang="ko-KR" dirty="0" smtClean="0"/>
              <a:t>B</a:t>
            </a:r>
            <a:r>
              <a:rPr lang="ko-KR" altLang="en-US" dirty="0" smtClean="0"/>
              <a:t>그룹</a:t>
            </a:r>
            <a:r>
              <a:rPr lang="en-US" altLang="ko-KR" dirty="0" smtClean="0"/>
              <a:t>(</a:t>
            </a:r>
            <a:r>
              <a:rPr lang="ko-KR" altLang="en-US" dirty="0" smtClean="0"/>
              <a:t>유지</a:t>
            </a:r>
            <a:r>
              <a:rPr lang="en-US" altLang="ko-KR" dirty="0" smtClean="0"/>
              <a:t>) </a:t>
            </a:r>
            <a:r>
              <a:rPr lang="ko-KR" altLang="en-US" dirty="0" smtClean="0"/>
              <a:t>상병 점유율 증대와 </a:t>
            </a:r>
            <a:r>
              <a:rPr lang="en-US" altLang="ko-KR" dirty="0" smtClean="0"/>
              <a:t>C</a:t>
            </a:r>
            <a:r>
              <a:rPr lang="ko-KR" altLang="en-US" dirty="0" smtClean="0"/>
              <a:t>그룹</a:t>
            </a:r>
            <a:r>
              <a:rPr lang="en-US" altLang="ko-KR" dirty="0" smtClean="0"/>
              <a:t>(</a:t>
            </a:r>
            <a:r>
              <a:rPr lang="ko-KR" altLang="en-US" dirty="0" smtClean="0"/>
              <a:t>축소</a:t>
            </a:r>
            <a:r>
              <a:rPr lang="en-US" altLang="ko-KR" dirty="0" smtClean="0"/>
              <a:t>)</a:t>
            </a:r>
            <a:r>
              <a:rPr lang="ko-KR" altLang="en-US" dirty="0" smtClean="0"/>
              <a:t>이나 외과 영역에서 다빈도로 시행되는 </a:t>
            </a:r>
            <a:r>
              <a:rPr lang="ko-KR" altLang="en-US" dirty="0" err="1" smtClean="0"/>
              <a:t>치핵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하지정맥류에</a:t>
            </a:r>
            <a:r>
              <a:rPr lang="ko-KR" altLang="en-US" dirty="0" smtClean="0"/>
              <a:t> 대한 수술 점유율 증대 방안 검토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416496" y="2325255"/>
          <a:ext cx="7453994" cy="671697"/>
        </p:xfrm>
        <a:graphic>
          <a:graphicData uri="http://schemas.openxmlformats.org/drawingml/2006/table">
            <a:tbl>
              <a:tblPr/>
              <a:tblGrid>
                <a:gridCol w="1355725"/>
                <a:gridCol w="1385168"/>
                <a:gridCol w="1371316"/>
                <a:gridCol w="1371316"/>
                <a:gridCol w="1371316"/>
                <a:gridCol w="599153"/>
              </a:tblGrid>
              <a:tr h="2238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구분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천안의료원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홍성의료원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공주의료원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순위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238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의사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인당 의료수익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777,250,130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804,738,710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1,058,542,907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930,458,975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8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입원환자 일당진료비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218,985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272,267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220,704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259,976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416496" y="3140967"/>
          <a:ext cx="9137650" cy="3168352"/>
        </p:xfrm>
        <a:graphic>
          <a:graphicData uri="http://schemas.openxmlformats.org/drawingml/2006/table">
            <a:tbl>
              <a:tblPr/>
              <a:tblGrid>
                <a:gridCol w="679450"/>
                <a:gridCol w="552450"/>
                <a:gridCol w="2597150"/>
                <a:gridCol w="501650"/>
                <a:gridCol w="501650"/>
                <a:gridCol w="327025"/>
                <a:gridCol w="755650"/>
                <a:gridCol w="806450"/>
                <a:gridCol w="806450"/>
                <a:gridCol w="536575"/>
                <a:gridCol w="536575"/>
                <a:gridCol w="536575"/>
              </a:tblGrid>
              <a:tr h="28803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중점서비스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영역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상병코드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상병명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입원일당 요양급여비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(ⓐ)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관내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(ⓑ)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입원일수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(ⓒ)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점유율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(ⓒ/ⓐ)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점유율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(ⓒ/ⓑ)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8803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B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그룹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K35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급성 충수염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2,548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1,971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77.4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34.5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386,861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370,173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474,537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K40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사타구니탈장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692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54.5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55.2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284,308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231,995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270,769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K56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탈장이 없는 마비성 장폐색증 및 장폐색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1,545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973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63.0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49.4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171,017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144,547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155,724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그룹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C50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유방의 악성 신생물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2,492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274,314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71,823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C73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갑상샘의 악성신생물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1,699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320,037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81,956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249,610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D12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결장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직장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항문 및 항문관의 양성 신생물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82.4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261,274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146,525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194,450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D13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기타 및 부분불명의 소화계통의 양성 신생물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310,507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188,070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C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그룹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I83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하지의 정맥류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273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55.7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369,498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442,740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474,737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I84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치핵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37.3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242,557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230,222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299,663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전략과제 도출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진료 영역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추가 검토 시행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산부인과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수익성 </a:t>
            </a:r>
            <a:r>
              <a:rPr lang="en-US" altLang="ko-KR" dirty="0" smtClean="0"/>
              <a:t>4</a:t>
            </a:r>
            <a:r>
              <a:rPr lang="ko-KR" altLang="en-US" dirty="0" smtClean="0"/>
              <a:t>개 의료원 대비 낮은 수준이나 홍성의료원의 경우 분만 시행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D</a:t>
            </a:r>
            <a:r>
              <a:rPr lang="ko-KR" altLang="en-US" dirty="0" smtClean="0"/>
              <a:t>그룹 상병은 대부분 분만 수요이며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자궁의 </a:t>
            </a:r>
            <a:r>
              <a:rPr lang="ko-KR" altLang="en-US" dirty="0" err="1" smtClean="0"/>
              <a:t>평활근종에</a:t>
            </a:r>
            <a:r>
              <a:rPr lang="ko-KR" altLang="en-US" dirty="0" smtClean="0"/>
              <a:t> 대해서는 </a:t>
            </a:r>
            <a:r>
              <a:rPr lang="en-US" altLang="ko-KR" dirty="0" smtClean="0"/>
              <a:t>RI</a:t>
            </a:r>
            <a:r>
              <a:rPr lang="ko-KR" altLang="en-US" dirty="0" smtClean="0"/>
              <a:t>가 낮아 향상 노력 필요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지역 내 분만 </a:t>
            </a:r>
            <a:r>
              <a:rPr lang="ko-KR" altLang="en-US" dirty="0" err="1" smtClean="0"/>
              <a:t>충족율</a:t>
            </a:r>
            <a:r>
              <a:rPr lang="ko-KR" altLang="en-US" dirty="0" smtClean="0"/>
              <a:t> </a:t>
            </a:r>
            <a:r>
              <a:rPr lang="en-US" altLang="ko-KR" dirty="0" smtClean="0"/>
              <a:t>60%(</a:t>
            </a:r>
            <a:r>
              <a:rPr lang="ko-KR" altLang="en-US" dirty="0" smtClean="0"/>
              <a:t>단일 의원에서 제공</a:t>
            </a:r>
            <a:r>
              <a:rPr lang="en-US" altLang="ko-KR" dirty="0" smtClean="0"/>
              <a:t>), </a:t>
            </a:r>
            <a:r>
              <a:rPr lang="ko-KR" altLang="en-US" dirty="0" err="1" smtClean="0"/>
              <a:t>병원급</a:t>
            </a:r>
            <a:r>
              <a:rPr lang="ko-KR" altLang="en-US" dirty="0" smtClean="0"/>
              <a:t> 이상 유출 수요 </a:t>
            </a:r>
            <a:r>
              <a:rPr lang="en-US" altLang="ko-KR" dirty="0" smtClean="0"/>
              <a:t>226</a:t>
            </a:r>
            <a:r>
              <a:rPr lang="ko-KR" altLang="en-US" dirty="0" smtClean="0"/>
              <a:t>명</a:t>
            </a:r>
            <a:r>
              <a:rPr lang="en-US" altLang="ko-KR" dirty="0" smtClean="0"/>
              <a:t>(</a:t>
            </a:r>
            <a:r>
              <a:rPr lang="ko-KR" altLang="en-US" dirty="0" smtClean="0"/>
              <a:t>연간</a:t>
            </a:r>
            <a:r>
              <a:rPr lang="en-US" altLang="ko-KR" dirty="0" smtClean="0"/>
              <a:t>)</a:t>
            </a:r>
          </a:p>
          <a:p>
            <a:pPr lvl="1">
              <a:buNone/>
            </a:pPr>
            <a:r>
              <a:rPr lang="ko-KR" altLang="en-US" b="1" dirty="0" smtClean="0"/>
              <a:t>→ </a:t>
            </a:r>
            <a:r>
              <a:rPr lang="ko-KR" altLang="en-US" b="1" dirty="0" err="1" smtClean="0">
                <a:solidFill>
                  <a:schemeClr val="bg2">
                    <a:lumMod val="50000"/>
                  </a:schemeClr>
                </a:solidFill>
              </a:rPr>
              <a:t>거버넌스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</a:rPr>
              <a:t> 검토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분만 실행은 경영 평가 결과 타당성이 낮으므로 </a:t>
            </a:r>
            <a:r>
              <a:rPr lang="ko-KR" altLang="en-US" dirty="0" err="1" smtClean="0"/>
              <a:t>거버넌스</a:t>
            </a:r>
            <a:r>
              <a:rPr lang="ko-KR" altLang="en-US" dirty="0" smtClean="0"/>
              <a:t> 차원에서 필요성 검토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416496" y="2276872"/>
          <a:ext cx="7453994" cy="671697"/>
        </p:xfrm>
        <a:graphic>
          <a:graphicData uri="http://schemas.openxmlformats.org/drawingml/2006/table">
            <a:tbl>
              <a:tblPr/>
              <a:tblGrid>
                <a:gridCol w="1355725"/>
                <a:gridCol w="1385168"/>
                <a:gridCol w="1371316"/>
                <a:gridCol w="1371316"/>
                <a:gridCol w="1371316"/>
                <a:gridCol w="599153"/>
              </a:tblGrid>
              <a:tr h="2238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구분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천안의료원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홍성의료원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공주의료원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순위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238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의사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인당 의료수익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130,744,050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351,454,600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495,834,073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86,345,032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8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입원환자 일당진료비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213,858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198,615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346,055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235,945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416496" y="3068960"/>
          <a:ext cx="8183562" cy="1584176"/>
        </p:xfrm>
        <a:graphic>
          <a:graphicData uri="http://schemas.openxmlformats.org/drawingml/2006/table">
            <a:tbl>
              <a:tblPr/>
              <a:tblGrid>
                <a:gridCol w="679450"/>
                <a:gridCol w="552450"/>
                <a:gridCol w="1619250"/>
                <a:gridCol w="501650"/>
                <a:gridCol w="501650"/>
                <a:gridCol w="327025"/>
                <a:gridCol w="755650"/>
                <a:gridCol w="806450"/>
                <a:gridCol w="806450"/>
                <a:gridCol w="536575"/>
                <a:gridCol w="536575"/>
                <a:gridCol w="560387"/>
              </a:tblGrid>
              <a:tr h="22416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중점서비스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영역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상병코드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상병명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입원일당 요양급여비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39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(ⓐ)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관내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(ⓑ)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입원일수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(ⓒ)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점유율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(ⓒ/ⓐ)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점유율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(ⓒ/ⓑ)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8396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그룹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D25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자궁의 평활근종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942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42.5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413,094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306,351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293,862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O80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단일 자연 분만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329,532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9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O82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제왕절개에 의한 단일 분만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255,700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9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Z38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출산장소에 따른 생존출생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1,186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44,176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416496" y="4725144"/>
            <a:ext cx="1080120" cy="165618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</a:rPr>
              <a:t>Community</a:t>
            </a:r>
          </a:p>
          <a:p>
            <a:pPr algn="ctr"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</a:rPr>
              <a:t>Benefit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1712640" y="4848572"/>
          <a:ext cx="4470399" cy="1460748"/>
        </p:xfrm>
        <a:graphic>
          <a:graphicData uri="http://schemas.openxmlformats.org/drawingml/2006/table">
            <a:tbl>
              <a:tblPr/>
              <a:tblGrid>
                <a:gridCol w="608735"/>
                <a:gridCol w="1027241"/>
                <a:gridCol w="951149"/>
                <a:gridCol w="941637"/>
                <a:gridCol w="941637"/>
              </a:tblGrid>
              <a:tr h="24345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2010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2011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2012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4345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출생아수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서산시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1,749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1,690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1,715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4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태안군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427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424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403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4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2,176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2,114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2,118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45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분만건수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기관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1,219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1,255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45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충족율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57.7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59.3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1640632" y="4725144"/>
            <a:ext cx="7920880" cy="165618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249144" y="4869160"/>
            <a:ext cx="3377848" cy="14126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en-US" altLang="ko-KR" sz="1100" dirty="0" smtClean="0"/>
              <a:t> </a:t>
            </a:r>
            <a:r>
              <a:rPr lang="ko-KR" altLang="en-US" sz="1100" dirty="0" err="1" smtClean="0"/>
              <a:t>의료권</a:t>
            </a:r>
            <a:r>
              <a:rPr lang="ko-KR" altLang="en-US" sz="1100" dirty="0" smtClean="0"/>
              <a:t> 내 </a:t>
            </a:r>
            <a:r>
              <a:rPr lang="ko-KR" altLang="en-US" sz="1100" dirty="0" err="1" smtClean="0"/>
              <a:t>의원급</a:t>
            </a:r>
            <a:r>
              <a:rPr lang="ko-KR" altLang="en-US" sz="1100" dirty="0" smtClean="0"/>
              <a:t> 기관에 의해 </a:t>
            </a:r>
            <a:r>
              <a:rPr lang="en-US" altLang="ko-KR" sz="1100" dirty="0" smtClean="0"/>
              <a:t>60% </a:t>
            </a:r>
            <a:r>
              <a:rPr lang="ko-KR" altLang="en-US" sz="1100" dirty="0" smtClean="0"/>
              <a:t>분만 충족</a:t>
            </a:r>
            <a:endParaRPr lang="en-US" altLang="ko-KR" sz="1100" dirty="0" smtClean="0"/>
          </a:p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en-US" altLang="ko-KR" sz="1100" dirty="0" smtClean="0"/>
              <a:t> </a:t>
            </a:r>
            <a:r>
              <a:rPr lang="ko-KR" altLang="en-US" sz="1100" dirty="0" err="1" smtClean="0"/>
              <a:t>의료권</a:t>
            </a:r>
            <a:r>
              <a:rPr lang="ko-KR" altLang="en-US" sz="1100" dirty="0" smtClean="0"/>
              <a:t> 외 유출 수요</a:t>
            </a:r>
            <a:r>
              <a:rPr lang="en-US" altLang="ko-KR" sz="1100" dirty="0" smtClean="0"/>
              <a:t>(</a:t>
            </a:r>
            <a:r>
              <a:rPr lang="ko-KR" altLang="en-US" sz="1100" dirty="0" err="1" smtClean="0"/>
              <a:t>병원급</a:t>
            </a:r>
            <a:r>
              <a:rPr lang="ko-KR" altLang="en-US" sz="1100" dirty="0" smtClean="0"/>
              <a:t> 이상</a:t>
            </a:r>
            <a:r>
              <a:rPr lang="en-US" altLang="ko-KR" sz="1100" dirty="0" smtClean="0"/>
              <a:t>)</a:t>
            </a:r>
          </a:p>
          <a:p>
            <a:pPr>
              <a:lnSpc>
                <a:spcPct val="130000"/>
              </a:lnSpc>
              <a:buFontTx/>
              <a:buChar char="-"/>
            </a:pPr>
            <a:r>
              <a:rPr lang="en-US" altLang="ko-KR" sz="1100" dirty="0" smtClean="0"/>
              <a:t> O80(</a:t>
            </a:r>
            <a:r>
              <a:rPr lang="ko-KR" altLang="en-US" sz="1100" dirty="0" smtClean="0"/>
              <a:t>단일자연분만</a:t>
            </a:r>
            <a:r>
              <a:rPr lang="en-US" altLang="ko-KR" sz="1100" dirty="0" smtClean="0"/>
              <a:t>) </a:t>
            </a:r>
            <a:r>
              <a:rPr lang="ko-KR" altLang="en-US" sz="1100" dirty="0" err="1" smtClean="0"/>
              <a:t>실인원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134</a:t>
            </a:r>
            <a:r>
              <a:rPr lang="ko-KR" altLang="en-US" sz="1100" dirty="0" smtClean="0"/>
              <a:t>명</a:t>
            </a:r>
            <a:endParaRPr lang="en-US" altLang="ko-KR" sz="1100" dirty="0" smtClean="0"/>
          </a:p>
          <a:p>
            <a:pPr>
              <a:lnSpc>
                <a:spcPct val="130000"/>
              </a:lnSpc>
              <a:buFontTx/>
              <a:buChar char="-"/>
            </a:pPr>
            <a:r>
              <a:rPr lang="en-US" altLang="ko-KR" sz="1100" dirty="0" smtClean="0"/>
              <a:t> O82(</a:t>
            </a:r>
            <a:r>
              <a:rPr lang="ko-KR" altLang="en-US" sz="1100" dirty="0" smtClean="0"/>
              <a:t>제왕절개</a:t>
            </a:r>
            <a:r>
              <a:rPr lang="en-US" altLang="ko-KR" sz="1100" dirty="0" smtClean="0"/>
              <a:t>) </a:t>
            </a:r>
            <a:r>
              <a:rPr lang="ko-KR" altLang="en-US" sz="1100" dirty="0" err="1" smtClean="0"/>
              <a:t>실인원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113</a:t>
            </a:r>
            <a:r>
              <a:rPr lang="ko-KR" altLang="en-US" sz="1100" dirty="0" smtClean="0"/>
              <a:t>명</a:t>
            </a:r>
            <a:endParaRPr lang="en-US" altLang="ko-KR" sz="1100" dirty="0" smtClean="0"/>
          </a:p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en-US" altLang="ko-KR" sz="1100" dirty="0" smtClean="0"/>
              <a:t> </a:t>
            </a:r>
            <a:r>
              <a:rPr lang="ko-KR" altLang="en-US" sz="1100" dirty="0" smtClean="0"/>
              <a:t>서산의료원 분만 시행 시 예상 수요 </a:t>
            </a:r>
            <a:r>
              <a:rPr lang="en-US" altLang="ko-KR" sz="1100" dirty="0" smtClean="0"/>
              <a:t>: 226</a:t>
            </a:r>
            <a:r>
              <a:rPr lang="ko-KR" altLang="en-US" sz="1100" dirty="0" smtClean="0"/>
              <a:t>명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연간</a:t>
            </a:r>
            <a:r>
              <a:rPr lang="en-US" altLang="ko-KR" sz="1100" dirty="0" smtClean="0"/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dirty="0" smtClean="0"/>
              <a:t>- </a:t>
            </a:r>
            <a:r>
              <a:rPr lang="ko-KR" altLang="en-US" sz="1100" dirty="0" smtClean="0"/>
              <a:t>상급종합병원 분만 제외 </a:t>
            </a:r>
            <a:r>
              <a:rPr lang="en-US" altLang="ko-KR" sz="1100" dirty="0" smtClean="0"/>
              <a:t>: O80 125</a:t>
            </a:r>
            <a:r>
              <a:rPr lang="ko-KR" altLang="en-US" sz="1100" dirty="0" smtClean="0"/>
              <a:t>명</a:t>
            </a:r>
            <a:r>
              <a:rPr lang="en-US" altLang="ko-KR" sz="1100" dirty="0" smtClean="0"/>
              <a:t>, O82 101</a:t>
            </a:r>
            <a:r>
              <a:rPr lang="ko-KR" altLang="en-US" sz="1100" dirty="0" smtClean="0"/>
              <a:t>명</a:t>
            </a:r>
            <a:endParaRPr lang="ko-KR" alt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전략과제 도출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진료 영역</a:t>
            </a:r>
            <a:endParaRPr lang="ko-KR" altLang="en-US" dirty="0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</p:nvPr>
        </p:nvGraphicFramePr>
        <p:xfrm>
          <a:off x="560512" y="2132856"/>
          <a:ext cx="5400600" cy="4176465"/>
        </p:xfrm>
        <a:graphic>
          <a:graphicData uri="http://schemas.openxmlformats.org/drawingml/2006/table">
            <a:tbl>
              <a:tblPr/>
              <a:tblGrid>
                <a:gridCol w="1275602"/>
                <a:gridCol w="1242469"/>
                <a:gridCol w="1457831"/>
                <a:gridCol w="1424698"/>
              </a:tblGrid>
              <a:tr h="2784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진료과목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필수진료과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구분손익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성과평가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내과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산부인과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소아청소년과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정형외과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신경과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신경외과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비뇨기과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흑자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재활의학과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치과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안과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이비인후과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응급의학과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0000"/>
                          </a:solidFill>
                          <a:latin typeface="맑은 고딕"/>
                        </a:rPr>
                        <a:t>적자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양호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가정의학과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흑자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부진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527560" y="1259235"/>
            <a:ext cx="1014113" cy="648072"/>
          </a:xfrm>
          <a:prstGeom prst="rect">
            <a:avLst/>
          </a:prstGeom>
          <a:solidFill>
            <a:srgbClr val="F9DA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전략 과제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도출 </a:t>
            </a:r>
            <a:r>
              <a:rPr lang="ko-KR" altLang="en-US" sz="1200" b="1" dirty="0" smtClean="0">
                <a:solidFill>
                  <a:srgbClr val="000000"/>
                </a:solidFill>
              </a:rPr>
              <a:t>결과</a:t>
            </a:r>
            <a:endParaRPr lang="en-US" altLang="ko-KR" sz="1200" b="1" dirty="0" smtClean="0">
              <a:solidFill>
                <a:srgbClr val="000000"/>
              </a:solidFill>
            </a:endParaRPr>
          </a:p>
          <a:p>
            <a:pPr algn="ctr"/>
            <a:r>
              <a:rPr lang="en-US" altLang="ko-KR" sz="1200" b="1" dirty="0" smtClean="0">
                <a:solidFill>
                  <a:srgbClr val="000000"/>
                </a:solidFill>
              </a:rPr>
              <a:t>(</a:t>
            </a:r>
            <a:r>
              <a:rPr lang="ko-KR" altLang="en-US" sz="1200" b="1" dirty="0" err="1" smtClean="0">
                <a:solidFill>
                  <a:srgbClr val="000000"/>
                </a:solidFill>
              </a:rPr>
              <a:t>확정안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)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691680" y="1268760"/>
            <a:ext cx="7128792" cy="648072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</a:rPr>
              <a:t>필수진료과목에 대한 추가 검토 실행 후 확정된 진료과별 검토 대안</a:t>
            </a:r>
            <a:endParaRPr lang="en-US" altLang="ko-KR" sz="1200" dirty="0" smtClean="0">
              <a:solidFill>
                <a:srgbClr val="0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rgbClr val="000000"/>
                </a:solidFill>
              </a:rPr>
              <a:t> 2</a:t>
            </a:r>
            <a:r>
              <a:rPr lang="ko-KR" altLang="en-US" sz="1200" dirty="0" smtClean="0">
                <a:solidFill>
                  <a:srgbClr val="000000"/>
                </a:solidFill>
              </a:rPr>
              <a:t>차 검토대안 선택 </a:t>
            </a:r>
            <a:r>
              <a:rPr lang="ko-KR" altLang="en-US" sz="1200" dirty="0" err="1" smtClean="0">
                <a:solidFill>
                  <a:srgbClr val="000000"/>
                </a:solidFill>
              </a:rPr>
              <a:t>진료과</a:t>
            </a:r>
            <a:r>
              <a:rPr lang="ko-KR" altLang="en-US" sz="1200" dirty="0" smtClean="0">
                <a:solidFill>
                  <a:srgbClr val="000000"/>
                </a:solidFill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</a:rPr>
              <a:t>: </a:t>
            </a:r>
            <a:r>
              <a:rPr lang="ko-KR" altLang="en-US" sz="1200" dirty="0" smtClean="0">
                <a:solidFill>
                  <a:srgbClr val="000000"/>
                </a:solidFill>
              </a:rPr>
              <a:t>외과</a:t>
            </a:r>
            <a:r>
              <a:rPr lang="en-US" altLang="ko-KR" sz="120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</a:rPr>
              <a:t>정형외과</a:t>
            </a:r>
            <a:r>
              <a:rPr lang="en-US" altLang="ko-KR" sz="120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</a:rPr>
              <a:t>신경외과</a:t>
            </a:r>
            <a:r>
              <a:rPr lang="en-US" altLang="ko-KR" sz="120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</a:rPr>
              <a:t>재활의학과</a:t>
            </a:r>
            <a:endParaRPr lang="ko-KR" altLang="en-US" sz="1200" dirty="0">
              <a:solidFill>
                <a:srgbClr val="000000"/>
              </a:solidFill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7333131" y="2542099"/>
            <a:ext cx="1152128" cy="576064"/>
          </a:xfrm>
          <a:prstGeom prst="roundRect">
            <a:avLst/>
          </a:prstGeom>
          <a:solidFill>
            <a:srgbClr val="1F9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rgbClr val="FFFFFF"/>
                </a:solidFill>
              </a:rPr>
              <a:t>강화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7333131" y="3369492"/>
            <a:ext cx="1152128" cy="57606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rgbClr val="FFFFFF"/>
                </a:solidFill>
              </a:rPr>
              <a:t>지속 유지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7261122" y="2150392"/>
            <a:ext cx="1262910" cy="18722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261122" y="4486315"/>
            <a:ext cx="1262910" cy="18722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61120" y="2182063"/>
            <a:ext cx="1117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>
                <a:solidFill>
                  <a:srgbClr val="000000"/>
                </a:solidFill>
              </a:rPr>
              <a:t>의료원 전략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36295" y="4531454"/>
            <a:ext cx="12715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 err="1">
                <a:solidFill>
                  <a:srgbClr val="000000"/>
                </a:solidFill>
              </a:rPr>
              <a:t>거버넌스</a:t>
            </a:r>
            <a:r>
              <a:rPr lang="ko-KR" altLang="en-US" sz="1200" b="1" dirty="0">
                <a:solidFill>
                  <a:srgbClr val="000000"/>
                </a:solidFill>
              </a:rPr>
              <a:t> 전략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7333131" y="4846355"/>
            <a:ext cx="1152128" cy="432048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rgbClr val="FFFFFF"/>
                </a:solidFill>
              </a:rPr>
              <a:t>진료 기능적 </a:t>
            </a:r>
            <a:endParaRPr lang="en-US" altLang="ko-KR" sz="1000" b="1" dirty="0">
              <a:solidFill>
                <a:srgbClr val="FFFFFF"/>
              </a:solidFill>
            </a:endParaRPr>
          </a:p>
          <a:p>
            <a:pPr algn="ctr"/>
            <a:r>
              <a:rPr lang="ko-KR" altLang="en-US" sz="1000" b="1" dirty="0">
                <a:solidFill>
                  <a:srgbClr val="FFFFFF"/>
                </a:solidFill>
              </a:rPr>
              <a:t>필요성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7333131" y="5350411"/>
            <a:ext cx="1152128" cy="432048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rgbClr val="FFFFFF"/>
                </a:solidFill>
              </a:rPr>
              <a:t>Community Benefit</a:t>
            </a:r>
            <a:endParaRPr lang="ko-KR" altLang="en-US" sz="1000" b="1" dirty="0">
              <a:solidFill>
                <a:srgbClr val="FFFFFF"/>
              </a:solidFill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7333131" y="5854467"/>
            <a:ext cx="1152128" cy="432048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rgbClr val="FFFFFF"/>
                </a:solidFill>
              </a:rPr>
              <a:t>재정적 지원</a:t>
            </a:r>
          </a:p>
        </p:txBody>
      </p:sp>
      <p:cxnSp>
        <p:nvCxnSpPr>
          <p:cNvPr id="17" name="직선 화살표 연결선 16"/>
          <p:cNvCxnSpPr>
            <a:endCxn id="9" idx="1"/>
          </p:cNvCxnSpPr>
          <p:nvPr/>
        </p:nvCxnSpPr>
        <p:spPr>
          <a:xfrm flipV="1">
            <a:off x="5961112" y="3657524"/>
            <a:ext cx="1372019" cy="1139628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>
            <a:endCxn id="9" idx="1"/>
          </p:cNvCxnSpPr>
          <p:nvPr/>
        </p:nvCxnSpPr>
        <p:spPr>
          <a:xfrm flipV="1">
            <a:off x="5961112" y="3657524"/>
            <a:ext cx="1372019" cy="2507780"/>
          </a:xfrm>
          <a:prstGeom prst="straightConnector1">
            <a:avLst/>
          </a:prstGeom>
          <a:ln w="25400"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>
            <a:endCxn id="9" idx="1"/>
          </p:cNvCxnSpPr>
          <p:nvPr/>
        </p:nvCxnSpPr>
        <p:spPr>
          <a:xfrm flipV="1">
            <a:off x="5961112" y="3657524"/>
            <a:ext cx="1372019" cy="2207248"/>
          </a:xfrm>
          <a:prstGeom prst="straightConnector1">
            <a:avLst/>
          </a:prstGeom>
          <a:ln w="25400"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>
            <a:endCxn id="11" idx="1"/>
          </p:cNvCxnSpPr>
          <p:nvPr/>
        </p:nvCxnSpPr>
        <p:spPr>
          <a:xfrm flipV="1">
            <a:off x="5961112" y="5422419"/>
            <a:ext cx="1300010" cy="213829"/>
          </a:xfrm>
          <a:prstGeom prst="straightConnector1">
            <a:avLst/>
          </a:prstGeom>
          <a:ln w="25400"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>
            <a:endCxn id="11" idx="1"/>
          </p:cNvCxnSpPr>
          <p:nvPr/>
        </p:nvCxnSpPr>
        <p:spPr>
          <a:xfrm>
            <a:off x="5961112" y="5371022"/>
            <a:ext cx="1300010" cy="51397"/>
          </a:xfrm>
          <a:prstGeom prst="straightConnector1">
            <a:avLst/>
          </a:prstGeom>
          <a:ln w="25400"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>
            <a:endCxn id="11" idx="1"/>
          </p:cNvCxnSpPr>
          <p:nvPr/>
        </p:nvCxnSpPr>
        <p:spPr>
          <a:xfrm>
            <a:off x="5961112" y="5085184"/>
            <a:ext cx="1300010" cy="337235"/>
          </a:xfrm>
          <a:prstGeom prst="straightConnector1">
            <a:avLst/>
          </a:prstGeom>
          <a:ln w="25400"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/>
          <p:cNvCxnSpPr>
            <a:endCxn id="8" idx="1"/>
          </p:cNvCxnSpPr>
          <p:nvPr/>
        </p:nvCxnSpPr>
        <p:spPr>
          <a:xfrm flipV="1">
            <a:off x="5961112" y="2830131"/>
            <a:ext cx="1372019" cy="1653989"/>
          </a:xfrm>
          <a:prstGeom prst="straightConnector1">
            <a:avLst/>
          </a:prstGeom>
          <a:ln w="25400"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/>
          <p:cNvCxnSpPr>
            <a:endCxn id="9" idx="1"/>
          </p:cNvCxnSpPr>
          <p:nvPr/>
        </p:nvCxnSpPr>
        <p:spPr>
          <a:xfrm flipV="1">
            <a:off x="5961112" y="3657524"/>
            <a:ext cx="1372019" cy="332846"/>
          </a:xfrm>
          <a:prstGeom prst="straightConnector1">
            <a:avLst/>
          </a:prstGeom>
          <a:ln w="25400"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>
            <a:endCxn id="11" idx="1"/>
          </p:cNvCxnSpPr>
          <p:nvPr/>
        </p:nvCxnSpPr>
        <p:spPr>
          <a:xfrm>
            <a:off x="5961112" y="3389306"/>
            <a:ext cx="1300010" cy="2033113"/>
          </a:xfrm>
          <a:prstGeom prst="straightConnector1">
            <a:avLst/>
          </a:prstGeom>
          <a:ln w="25400"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/>
          <p:cNvCxnSpPr>
            <a:endCxn id="11" idx="1"/>
          </p:cNvCxnSpPr>
          <p:nvPr/>
        </p:nvCxnSpPr>
        <p:spPr>
          <a:xfrm>
            <a:off x="5961112" y="3068960"/>
            <a:ext cx="1300010" cy="2353459"/>
          </a:xfrm>
          <a:prstGeom prst="straightConnector1">
            <a:avLst/>
          </a:prstGeom>
          <a:ln w="25400"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/>
          <p:cNvCxnSpPr>
            <a:endCxn id="9" idx="1"/>
          </p:cNvCxnSpPr>
          <p:nvPr/>
        </p:nvCxnSpPr>
        <p:spPr>
          <a:xfrm>
            <a:off x="5961112" y="2564904"/>
            <a:ext cx="1372019" cy="1092620"/>
          </a:xfrm>
          <a:prstGeom prst="straightConnector1">
            <a:avLst/>
          </a:prstGeom>
          <a:ln w="25400"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>
            <a:endCxn id="8" idx="1"/>
          </p:cNvCxnSpPr>
          <p:nvPr/>
        </p:nvCxnSpPr>
        <p:spPr>
          <a:xfrm flipV="1">
            <a:off x="5961112" y="2830131"/>
            <a:ext cx="1372019" cy="814893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>
            <a:endCxn id="8" idx="1"/>
          </p:cNvCxnSpPr>
          <p:nvPr/>
        </p:nvCxnSpPr>
        <p:spPr>
          <a:xfrm flipV="1">
            <a:off x="5961112" y="2830131"/>
            <a:ext cx="1372019" cy="1413763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타원 38"/>
          <p:cNvSpPr/>
          <p:nvPr/>
        </p:nvSpPr>
        <p:spPr>
          <a:xfrm>
            <a:off x="375913" y="1150064"/>
            <a:ext cx="309565" cy="285752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4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cxnSp>
        <p:nvCxnSpPr>
          <p:cNvPr id="31" name="직선 화살표 연결선 30"/>
          <p:cNvCxnSpPr/>
          <p:nvPr/>
        </p:nvCxnSpPr>
        <p:spPr>
          <a:xfrm>
            <a:off x="7977336" y="804236"/>
            <a:ext cx="360040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293943" y="668313"/>
            <a:ext cx="10807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smtClean="0"/>
              <a:t>우선 검토대안</a:t>
            </a:r>
            <a:endParaRPr lang="ko-KR" altLang="en-US" sz="1100" dirty="0"/>
          </a:p>
        </p:txBody>
      </p:sp>
      <p:sp>
        <p:nvSpPr>
          <p:cNvPr id="34" name="TextBox 33"/>
          <p:cNvSpPr txBox="1"/>
          <p:nvPr/>
        </p:nvSpPr>
        <p:spPr>
          <a:xfrm>
            <a:off x="8293943" y="908720"/>
            <a:ext cx="10166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2</a:t>
            </a:r>
            <a:r>
              <a:rPr lang="ko-KR" altLang="en-US" sz="1100" dirty="0" smtClean="0"/>
              <a:t>차 검토대안</a:t>
            </a:r>
            <a:endParaRPr lang="ko-KR" altLang="en-US" sz="1100" dirty="0"/>
          </a:p>
        </p:txBody>
      </p:sp>
      <p:sp>
        <p:nvSpPr>
          <p:cNvPr id="37" name="직사각형 36"/>
          <p:cNvSpPr/>
          <p:nvPr/>
        </p:nvSpPr>
        <p:spPr>
          <a:xfrm>
            <a:off x="7833320" y="675799"/>
            <a:ext cx="1512168" cy="504056"/>
          </a:xfrm>
          <a:prstGeom prst="rect">
            <a:avLst/>
          </a:prstGeom>
          <a:noFill/>
          <a:ln w="63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8" name="직선 화살표 연결선 37"/>
          <p:cNvCxnSpPr/>
          <p:nvPr/>
        </p:nvCxnSpPr>
        <p:spPr>
          <a:xfrm>
            <a:off x="7948761" y="1052736"/>
            <a:ext cx="360040" cy="0"/>
          </a:xfrm>
          <a:prstGeom prst="straightConnector1">
            <a:avLst/>
          </a:prstGeom>
          <a:ln w="127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/>
          <p:cNvCxnSpPr>
            <a:endCxn id="9" idx="1"/>
          </p:cNvCxnSpPr>
          <p:nvPr/>
        </p:nvCxnSpPr>
        <p:spPr>
          <a:xfrm>
            <a:off x="5961112" y="2803734"/>
            <a:ext cx="1372019" cy="853790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전략과제 도출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진료 영역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과제 도출 검토 방안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거버넌스</a:t>
            </a:r>
            <a:r>
              <a:rPr lang="ko-KR" altLang="en-US" dirty="0" smtClean="0"/>
              <a:t> 전략 수립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경영성과가 부진한 경우 해당 </a:t>
            </a:r>
            <a:r>
              <a:rPr lang="ko-KR" altLang="en-US" dirty="0" err="1" smtClean="0"/>
              <a:t>진료과</a:t>
            </a:r>
            <a:r>
              <a:rPr lang="ko-KR" altLang="en-US" dirty="0" smtClean="0"/>
              <a:t> 운영 전략 수립은 의료원에 관계된 이해관계자 간의 합의에 의한 전략 수립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이등변 삼각형 4"/>
          <p:cNvSpPr/>
          <p:nvPr/>
        </p:nvSpPr>
        <p:spPr>
          <a:xfrm rot="16200000" flipV="1">
            <a:off x="4944231" y="3502169"/>
            <a:ext cx="2664296" cy="335657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48802" y="1700808"/>
            <a:ext cx="9092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>
                <a:solidFill>
                  <a:srgbClr val="000000"/>
                </a:solidFill>
              </a:rPr>
              <a:t>검토사항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23528" y="2328322"/>
            <a:ext cx="1080120" cy="7920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200" b="1" dirty="0">
                <a:solidFill>
                  <a:srgbClr val="000000"/>
                </a:solidFill>
              </a:rPr>
              <a:t>진료 기능적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b="1" dirty="0">
                <a:solidFill>
                  <a:srgbClr val="000000"/>
                </a:solidFill>
              </a:rPr>
              <a:t>필요성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475656" y="2318797"/>
            <a:ext cx="4392488" cy="792088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>
                <a:solidFill>
                  <a:srgbClr val="000000"/>
                </a:solidFill>
              </a:rPr>
              <a:t>타 </a:t>
            </a:r>
            <a:r>
              <a:rPr lang="ko-KR" altLang="en-US" sz="1200" dirty="0" err="1">
                <a:solidFill>
                  <a:srgbClr val="000000"/>
                </a:solidFill>
              </a:rPr>
              <a:t>진료과</a:t>
            </a:r>
            <a:r>
              <a:rPr lang="ko-KR" altLang="en-US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</a:rPr>
              <a:t>협진</a:t>
            </a:r>
            <a:r>
              <a:rPr lang="ko-KR" altLang="en-US" sz="1200" dirty="0">
                <a:solidFill>
                  <a:srgbClr val="000000"/>
                </a:solidFill>
              </a:rPr>
              <a:t> 수행 및 양질의 진료 수행 측면의 필요성</a:t>
            </a:r>
            <a:endParaRPr lang="en-US" altLang="ko-KR" sz="12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>
                <a:solidFill>
                  <a:srgbClr val="000000"/>
                </a:solidFill>
              </a:rPr>
              <a:t> 병원의 환자 구성 특성을 감안한 필요성</a:t>
            </a:r>
            <a:endParaRPr lang="en-US" altLang="ko-KR" sz="1200" dirty="0">
              <a:solidFill>
                <a:srgbClr val="323FA0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23528" y="3273951"/>
            <a:ext cx="1080120" cy="7920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</a:rPr>
              <a:t>Community</a:t>
            </a:r>
          </a:p>
          <a:p>
            <a:pPr algn="ctr">
              <a:lnSpc>
                <a:spcPct val="150000"/>
              </a:lnSpc>
            </a:pPr>
            <a:r>
              <a:rPr lang="en-US" altLang="ko-KR" sz="1200" b="1" dirty="0">
                <a:solidFill>
                  <a:srgbClr val="000000"/>
                </a:solidFill>
              </a:rPr>
              <a:t>Benefit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475656" y="3264426"/>
            <a:ext cx="4392488" cy="792088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>
                <a:solidFill>
                  <a:srgbClr val="000000"/>
                </a:solidFill>
              </a:rPr>
              <a:t>지역 내 </a:t>
            </a:r>
            <a:r>
              <a:rPr lang="ko-KR" altLang="en-US" sz="1200" dirty="0" err="1">
                <a:solidFill>
                  <a:srgbClr val="000000"/>
                </a:solidFill>
              </a:rPr>
              <a:t>진료과</a:t>
            </a:r>
            <a:r>
              <a:rPr lang="ko-KR" altLang="en-US" sz="1200" dirty="0">
                <a:solidFill>
                  <a:srgbClr val="000000"/>
                </a:solidFill>
              </a:rPr>
              <a:t> 공급 현황에 의한 </a:t>
            </a:r>
            <a:r>
              <a:rPr lang="ko-KR" altLang="en-US" sz="1200" dirty="0" err="1">
                <a:solidFill>
                  <a:srgbClr val="000000"/>
                </a:solidFill>
              </a:rPr>
              <a:t>접근성</a:t>
            </a:r>
            <a:endParaRPr lang="en-US" altLang="ko-KR" sz="12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>
                <a:solidFill>
                  <a:srgbClr val="000000"/>
                </a:solidFill>
              </a:rPr>
              <a:t>의료원 이용 환자의 지리적 </a:t>
            </a:r>
            <a:r>
              <a:rPr lang="ko-KR" altLang="en-US" sz="1200" dirty="0" err="1">
                <a:solidFill>
                  <a:srgbClr val="000000"/>
                </a:solidFill>
              </a:rPr>
              <a:t>접근성</a:t>
            </a:r>
            <a:endParaRPr lang="en-US" altLang="ko-KR" sz="1200" dirty="0">
              <a:solidFill>
                <a:srgbClr val="323FA0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23528" y="4210055"/>
            <a:ext cx="1080120" cy="7920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200" b="1" dirty="0">
                <a:solidFill>
                  <a:srgbClr val="000000"/>
                </a:solidFill>
              </a:rPr>
              <a:t>재정적 지원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475656" y="4200530"/>
            <a:ext cx="4392488" cy="792088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</a:rPr>
              <a:t>진료과</a:t>
            </a:r>
            <a:r>
              <a:rPr lang="ko-KR" altLang="en-US" sz="1200" dirty="0">
                <a:solidFill>
                  <a:srgbClr val="000000"/>
                </a:solidFill>
              </a:rPr>
              <a:t> 운영 필요성에 대한 이해관계자의 합의</a:t>
            </a:r>
            <a:endParaRPr lang="en-US" altLang="ko-KR" sz="12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ko-KR" altLang="en-US" sz="1200" dirty="0">
                <a:solidFill>
                  <a:srgbClr val="000000"/>
                </a:solidFill>
              </a:rPr>
              <a:t>필요 진료과목 운영 손실에 대한 재정적 지원 합의</a:t>
            </a:r>
            <a:endParaRPr lang="en-US" altLang="ko-KR" sz="1200" dirty="0">
              <a:solidFill>
                <a:srgbClr val="323FA0"/>
              </a:solidFill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270570" y="2102773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152943" y="1700808"/>
            <a:ext cx="9637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>
                <a:solidFill>
                  <a:srgbClr val="000000"/>
                </a:solidFill>
              </a:rPr>
              <a:t>운영 전략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6876256" y="2409855"/>
            <a:ext cx="1584176" cy="57606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FFFFFF"/>
                </a:solidFill>
              </a:rPr>
              <a:t>지속 유지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6876256" y="3273951"/>
            <a:ext cx="1584176" cy="576064"/>
          </a:xfrm>
          <a:prstGeom prst="roundRect">
            <a:avLst/>
          </a:pr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FFFFFF"/>
                </a:solidFill>
              </a:rPr>
              <a:t>단계적 축소</a:t>
            </a:r>
          </a:p>
        </p:txBody>
      </p:sp>
      <p:sp>
        <p:nvSpPr>
          <p:cNvPr id="17" name="모서리가 둥근 직사각형 16"/>
          <p:cNvSpPr/>
          <p:nvPr/>
        </p:nvSpPr>
        <p:spPr>
          <a:xfrm>
            <a:off x="6876256" y="4282063"/>
            <a:ext cx="1584176" cy="576064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FFFFFF"/>
                </a:solidFill>
              </a:rPr>
              <a:t>진료과목 폐지</a:t>
            </a:r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344488" y="5495632"/>
          <a:ext cx="6604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5307856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err="1" smtClean="0"/>
                        <a:t>필수진료과</a:t>
                      </a:r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/>
                        <a:t>산부인과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소아청소년과</a:t>
                      </a:r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공보의</a:t>
                      </a:r>
                      <a:r>
                        <a:rPr lang="en-US" altLang="ko-KR" sz="1100" dirty="0" smtClean="0"/>
                        <a:t>)</a:t>
                      </a:r>
                      <a:endParaRPr lang="ko-KR" altLang="en-US" sz="11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err="1" smtClean="0"/>
                        <a:t>비필수진료과</a:t>
                      </a:r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dirty="0" smtClean="0"/>
                        <a:t>치과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안과</a:t>
                      </a:r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공보의</a:t>
                      </a:r>
                      <a:r>
                        <a:rPr lang="en-US" altLang="ko-KR" sz="1100" dirty="0" smtClean="0"/>
                        <a:t>), </a:t>
                      </a:r>
                      <a:r>
                        <a:rPr lang="ko-KR" altLang="en-US" sz="1100" dirty="0" smtClean="0"/>
                        <a:t>이비인후과</a:t>
                      </a:r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공보의</a:t>
                      </a:r>
                      <a:r>
                        <a:rPr lang="en-US" altLang="ko-KR" sz="1100" dirty="0" smtClean="0"/>
                        <a:t>)</a:t>
                      </a:r>
                      <a:endParaRPr lang="ko-KR" altLang="en-US" sz="11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72480" y="5229200"/>
            <a:ext cx="11176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000000"/>
                </a:solidFill>
              </a:rPr>
              <a:t>[</a:t>
            </a:r>
            <a:r>
              <a:rPr lang="ko-KR" altLang="en-US" sz="1200" b="1" dirty="0" smtClean="0">
                <a:solidFill>
                  <a:srgbClr val="000000"/>
                </a:solidFill>
              </a:rPr>
              <a:t>대상 </a:t>
            </a:r>
            <a:r>
              <a:rPr lang="ko-KR" altLang="en-US" sz="1200" b="1" dirty="0" err="1" smtClean="0">
                <a:solidFill>
                  <a:srgbClr val="000000"/>
                </a:solidFill>
              </a:rPr>
              <a:t>진료과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전략 과제 및 전략 방향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진료과별 전략 과제의 선정</a:t>
            </a:r>
            <a:r>
              <a:rPr lang="en-US" altLang="ko-KR" dirty="0" smtClean="0"/>
              <a:t>(</a:t>
            </a:r>
            <a:r>
              <a:rPr lang="ko-KR" altLang="en-US" dirty="0" smtClean="0"/>
              <a:t>안</a:t>
            </a:r>
            <a:r>
              <a:rPr lang="en-US" altLang="ko-KR" dirty="0" smtClean="0"/>
              <a:t>)</a:t>
            </a:r>
          </a:p>
          <a:p>
            <a:pPr lvl="1"/>
            <a:r>
              <a:rPr lang="ko-KR" altLang="en-US" dirty="0" smtClean="0"/>
              <a:t>지속유지 또는 강화 영역 </a:t>
            </a:r>
            <a:r>
              <a:rPr lang="ko-KR" altLang="en-US" dirty="0" err="1" smtClean="0"/>
              <a:t>진료과</a:t>
            </a:r>
            <a:r>
              <a:rPr lang="ko-KR" altLang="en-US" dirty="0" smtClean="0"/>
              <a:t> 중심 주요 전략과제 선정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488504" y="1628800"/>
            <a:ext cx="1368152" cy="8640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smtClean="0"/>
              <a:t>정형외과</a:t>
            </a:r>
            <a:endParaRPr lang="ko-KR" altLang="en-US" sz="1200"/>
          </a:p>
        </p:txBody>
      </p:sp>
      <p:sp>
        <p:nvSpPr>
          <p:cNvPr id="6" name="직사각형 5"/>
          <p:cNvSpPr/>
          <p:nvPr/>
        </p:nvSpPr>
        <p:spPr>
          <a:xfrm>
            <a:off x="1928664" y="1628800"/>
            <a:ext cx="7344816" cy="864096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[</a:t>
            </a:r>
            <a:r>
              <a:rPr lang="ko-KR" altLang="en-US" sz="1200" b="1" dirty="0" smtClean="0">
                <a:solidFill>
                  <a:srgbClr val="000000"/>
                </a:solidFill>
              </a:rPr>
              <a:t>전략 과제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: </a:t>
            </a:r>
            <a:r>
              <a:rPr lang="ko-KR" altLang="en-US" sz="1200" b="1" dirty="0" smtClean="0">
                <a:solidFill>
                  <a:srgbClr val="000000"/>
                </a:solidFill>
              </a:rPr>
              <a:t>관절 수술 특성화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]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rgbClr val="000000"/>
                </a:solidFill>
              </a:rPr>
              <a:t> </a:t>
            </a:r>
            <a:r>
              <a:rPr lang="ko-KR" altLang="en-US" sz="1100" dirty="0" err="1" smtClean="0">
                <a:solidFill>
                  <a:srgbClr val="000000"/>
                </a:solidFill>
              </a:rPr>
              <a:t>의료권</a:t>
            </a:r>
            <a:r>
              <a:rPr lang="ko-KR" altLang="en-US" sz="1100" dirty="0" smtClean="0">
                <a:solidFill>
                  <a:srgbClr val="000000"/>
                </a:solidFill>
              </a:rPr>
              <a:t> 내 태안군의 노인 인구 비율 높으며</a:t>
            </a:r>
            <a:r>
              <a:rPr lang="en-US" altLang="ko-KR" sz="1100" dirty="0" smtClean="0">
                <a:solidFill>
                  <a:srgbClr val="000000"/>
                </a:solidFill>
              </a:rPr>
              <a:t>, </a:t>
            </a:r>
            <a:r>
              <a:rPr lang="ko-KR" altLang="en-US" sz="1100" dirty="0" err="1" smtClean="0">
                <a:solidFill>
                  <a:srgbClr val="000000"/>
                </a:solidFill>
              </a:rPr>
              <a:t>슬괄절</a:t>
            </a:r>
            <a:r>
              <a:rPr lang="ko-KR" altLang="en-US" sz="1100" dirty="0" smtClean="0">
                <a:solidFill>
                  <a:srgbClr val="000000"/>
                </a:solidFill>
              </a:rPr>
              <a:t> 관련 </a:t>
            </a:r>
            <a:r>
              <a:rPr lang="en-US" altLang="ko-KR" sz="1100" dirty="0" smtClean="0">
                <a:solidFill>
                  <a:srgbClr val="000000"/>
                </a:solidFill>
              </a:rPr>
              <a:t>RI </a:t>
            </a:r>
            <a:r>
              <a:rPr lang="ko-KR" altLang="en-US" sz="1100" dirty="0" smtClean="0">
                <a:solidFill>
                  <a:srgbClr val="000000"/>
                </a:solidFill>
              </a:rPr>
              <a:t>수준 낮음</a:t>
            </a:r>
            <a:endParaRPr lang="en-US" altLang="ko-KR" sz="1100" dirty="0" smtClean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100" dirty="0" smtClean="0">
                <a:solidFill>
                  <a:srgbClr val="000000"/>
                </a:solidFill>
              </a:rPr>
              <a:t> </a:t>
            </a:r>
            <a:r>
              <a:rPr lang="ko-KR" altLang="en-US" sz="1100" dirty="0" smtClean="0">
                <a:solidFill>
                  <a:srgbClr val="000000"/>
                </a:solidFill>
              </a:rPr>
              <a:t>현재 정형외과 입원일당진료비 수준 충남도 소재 </a:t>
            </a:r>
            <a:r>
              <a:rPr lang="en-US" altLang="ko-KR" sz="1100" dirty="0" smtClean="0">
                <a:solidFill>
                  <a:srgbClr val="000000"/>
                </a:solidFill>
              </a:rPr>
              <a:t>4</a:t>
            </a:r>
            <a:r>
              <a:rPr lang="ko-KR" altLang="en-US" sz="1100" dirty="0" smtClean="0">
                <a:solidFill>
                  <a:srgbClr val="000000"/>
                </a:solidFill>
              </a:rPr>
              <a:t>개 의료원 중 가장 낮아 수술 영역 활성화 요구</a:t>
            </a:r>
            <a:endParaRPr lang="en-US" altLang="ko-KR" sz="1100" dirty="0" smtClean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100" dirty="0" smtClean="0">
                <a:solidFill>
                  <a:srgbClr val="000000"/>
                </a:solidFill>
              </a:rPr>
              <a:t> </a:t>
            </a:r>
            <a:r>
              <a:rPr lang="ko-KR" altLang="en-US" sz="1100" dirty="0" smtClean="0">
                <a:solidFill>
                  <a:srgbClr val="000000"/>
                </a:solidFill>
              </a:rPr>
              <a:t>정형외과 구분손익 규모가 </a:t>
            </a:r>
            <a:r>
              <a:rPr lang="ko-KR" altLang="en-US" sz="1100" dirty="0" err="1" smtClean="0">
                <a:solidFill>
                  <a:srgbClr val="000000"/>
                </a:solidFill>
              </a:rPr>
              <a:t>진료과</a:t>
            </a:r>
            <a:r>
              <a:rPr lang="ko-KR" altLang="en-US" sz="1100" dirty="0" smtClean="0">
                <a:solidFill>
                  <a:srgbClr val="000000"/>
                </a:solidFill>
              </a:rPr>
              <a:t> 중 가장 크며 필수진료과로 운영 성과 향상을 통한 손실 보전 요구</a:t>
            </a:r>
            <a:endParaRPr lang="en-US" altLang="ko-KR" sz="1100" dirty="0">
              <a:solidFill>
                <a:srgbClr val="323FA0"/>
              </a:solidFill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488504" y="2564905"/>
            <a:ext cx="1368152" cy="86409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신경외과</a:t>
            </a:r>
            <a:endParaRPr lang="ko-KR" altLang="en-US" sz="1200" dirty="0"/>
          </a:p>
        </p:txBody>
      </p:sp>
      <p:sp>
        <p:nvSpPr>
          <p:cNvPr id="8" name="직사각형 7"/>
          <p:cNvSpPr/>
          <p:nvPr/>
        </p:nvSpPr>
        <p:spPr>
          <a:xfrm>
            <a:off x="1928664" y="2564905"/>
            <a:ext cx="7344816" cy="864095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[</a:t>
            </a:r>
            <a:r>
              <a:rPr lang="ko-KR" altLang="en-US" sz="1200" b="1" dirty="0" smtClean="0">
                <a:solidFill>
                  <a:srgbClr val="000000"/>
                </a:solidFill>
              </a:rPr>
              <a:t>전략 과제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: </a:t>
            </a:r>
            <a:r>
              <a:rPr lang="ko-KR" altLang="en-US" sz="1200" b="1" dirty="0" smtClean="0">
                <a:solidFill>
                  <a:srgbClr val="000000"/>
                </a:solidFill>
              </a:rPr>
              <a:t>척추 수술 특성화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]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100" dirty="0" smtClean="0">
                <a:solidFill>
                  <a:srgbClr val="000000"/>
                </a:solidFill>
              </a:rPr>
              <a:t> </a:t>
            </a:r>
            <a:r>
              <a:rPr lang="ko-KR" altLang="en-US" sz="1100" dirty="0" err="1" smtClean="0">
                <a:solidFill>
                  <a:srgbClr val="000000"/>
                </a:solidFill>
              </a:rPr>
              <a:t>의료권</a:t>
            </a:r>
            <a:r>
              <a:rPr lang="ko-KR" altLang="en-US" sz="1100" dirty="0" smtClean="0">
                <a:solidFill>
                  <a:srgbClr val="000000"/>
                </a:solidFill>
              </a:rPr>
              <a:t> 내 척추 관련 상병 </a:t>
            </a:r>
            <a:r>
              <a:rPr lang="en-US" altLang="ko-KR" sz="1100" dirty="0" smtClean="0">
                <a:solidFill>
                  <a:srgbClr val="000000"/>
                </a:solidFill>
              </a:rPr>
              <a:t>RI, </a:t>
            </a:r>
            <a:r>
              <a:rPr lang="ko-KR" altLang="en-US" sz="1100" dirty="0" smtClean="0">
                <a:solidFill>
                  <a:srgbClr val="000000"/>
                </a:solidFill>
              </a:rPr>
              <a:t>서산의료원 점유율</a:t>
            </a:r>
            <a:r>
              <a:rPr lang="en-US" altLang="ko-KR" sz="1100" dirty="0" smtClean="0">
                <a:solidFill>
                  <a:srgbClr val="000000"/>
                </a:solidFill>
              </a:rPr>
              <a:t>, </a:t>
            </a:r>
            <a:r>
              <a:rPr lang="ko-KR" altLang="en-US" sz="1100" dirty="0" smtClean="0">
                <a:solidFill>
                  <a:srgbClr val="000000"/>
                </a:solidFill>
              </a:rPr>
              <a:t>관내 및 의료원 입원일당 진료비 모두 낮음</a:t>
            </a:r>
            <a:endParaRPr lang="en-US" altLang="ko-KR" sz="1100" dirty="0" smtClean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100" dirty="0" smtClean="0">
                <a:solidFill>
                  <a:srgbClr val="000000"/>
                </a:solidFill>
              </a:rPr>
              <a:t> </a:t>
            </a:r>
            <a:r>
              <a:rPr lang="ko-KR" altLang="en-US" sz="1100" dirty="0" smtClean="0">
                <a:solidFill>
                  <a:srgbClr val="000000"/>
                </a:solidFill>
              </a:rPr>
              <a:t>의사 </a:t>
            </a:r>
            <a:r>
              <a:rPr lang="en-US" altLang="ko-KR" sz="1100" dirty="0" smtClean="0">
                <a:solidFill>
                  <a:srgbClr val="000000"/>
                </a:solidFill>
              </a:rPr>
              <a:t>1</a:t>
            </a:r>
            <a:r>
              <a:rPr lang="ko-KR" altLang="en-US" sz="1100" dirty="0" smtClean="0">
                <a:solidFill>
                  <a:srgbClr val="000000"/>
                </a:solidFill>
              </a:rPr>
              <a:t>인당 의료수익 수준은 높은 반면</a:t>
            </a:r>
            <a:r>
              <a:rPr lang="en-US" altLang="ko-KR" sz="1100" dirty="0" smtClean="0">
                <a:solidFill>
                  <a:srgbClr val="000000"/>
                </a:solidFill>
              </a:rPr>
              <a:t>, </a:t>
            </a:r>
            <a:r>
              <a:rPr lang="ko-KR" altLang="en-US" sz="1100" dirty="0" smtClean="0">
                <a:solidFill>
                  <a:srgbClr val="000000"/>
                </a:solidFill>
              </a:rPr>
              <a:t>입원일당 진료비가 낮아 수술 영역 활성화 요구</a:t>
            </a:r>
            <a:endParaRPr lang="en-US" altLang="ko-KR" sz="1100" dirty="0" smtClean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100" dirty="0" smtClean="0">
                <a:solidFill>
                  <a:srgbClr val="000000"/>
                </a:solidFill>
              </a:rPr>
              <a:t> </a:t>
            </a:r>
            <a:r>
              <a:rPr lang="ko-KR" altLang="en-US" sz="1100" dirty="0" smtClean="0">
                <a:solidFill>
                  <a:srgbClr val="000000"/>
                </a:solidFill>
              </a:rPr>
              <a:t>현재 공보의 배치에 따라 수술 실행에 한계 존재하므로 전문의 증원을 통한 활성화 검토 가능</a:t>
            </a:r>
            <a:endParaRPr lang="en-US" altLang="ko-KR" sz="1100" dirty="0">
              <a:solidFill>
                <a:srgbClr val="323FA0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88504" y="3501008"/>
            <a:ext cx="1368152" cy="79208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내과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외과</a:t>
            </a:r>
            <a:endParaRPr lang="ko-KR" altLang="en-US" sz="1200" dirty="0"/>
          </a:p>
        </p:txBody>
      </p:sp>
      <p:sp>
        <p:nvSpPr>
          <p:cNvPr id="10" name="직사각형 9"/>
          <p:cNvSpPr/>
          <p:nvPr/>
        </p:nvSpPr>
        <p:spPr>
          <a:xfrm>
            <a:off x="1928664" y="3501008"/>
            <a:ext cx="7344816" cy="792088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[</a:t>
            </a:r>
            <a:r>
              <a:rPr lang="ko-KR" altLang="en-US" sz="1200" b="1" dirty="0" smtClean="0">
                <a:solidFill>
                  <a:srgbClr val="000000"/>
                </a:solidFill>
              </a:rPr>
              <a:t>전략 과제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: </a:t>
            </a:r>
            <a:r>
              <a:rPr lang="ko-KR" altLang="en-US" sz="1200" b="1" dirty="0" smtClean="0">
                <a:solidFill>
                  <a:srgbClr val="000000"/>
                </a:solidFill>
              </a:rPr>
              <a:t>소화기계 영역 강화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]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100" dirty="0" smtClean="0">
                <a:solidFill>
                  <a:srgbClr val="000000"/>
                </a:solidFill>
              </a:rPr>
              <a:t> </a:t>
            </a:r>
            <a:r>
              <a:rPr lang="ko-KR" altLang="en-US" sz="1100" dirty="0" smtClean="0">
                <a:solidFill>
                  <a:srgbClr val="000000"/>
                </a:solidFill>
              </a:rPr>
              <a:t>내과 관련 상병 중 소화기계 관련 상병 입원일당 진료비 상대적으로 낮음</a:t>
            </a:r>
            <a:endParaRPr lang="en-US" altLang="ko-KR" sz="1100" dirty="0" smtClean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100" dirty="0" smtClean="0">
                <a:solidFill>
                  <a:srgbClr val="000000"/>
                </a:solidFill>
              </a:rPr>
              <a:t> </a:t>
            </a:r>
            <a:r>
              <a:rPr lang="ko-KR" altLang="en-US" sz="1100" dirty="0" smtClean="0">
                <a:solidFill>
                  <a:srgbClr val="000000"/>
                </a:solidFill>
              </a:rPr>
              <a:t>외과 영역 다빈도 질환 중 소화기계 비교적 높으나 </a:t>
            </a:r>
            <a:r>
              <a:rPr lang="ko-KR" altLang="en-US" sz="1100" dirty="0" err="1" smtClean="0">
                <a:solidFill>
                  <a:srgbClr val="000000"/>
                </a:solidFill>
              </a:rPr>
              <a:t>치핵</a:t>
            </a:r>
            <a:r>
              <a:rPr lang="ko-KR" altLang="en-US" sz="1100" dirty="0" smtClean="0">
                <a:solidFill>
                  <a:srgbClr val="000000"/>
                </a:solidFill>
              </a:rPr>
              <a:t> 점유율 매우 낮음</a:t>
            </a:r>
            <a:endParaRPr lang="en-US" altLang="ko-KR" sz="1100" dirty="0" smtClean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100" dirty="0" smtClean="0">
                <a:solidFill>
                  <a:srgbClr val="000000"/>
                </a:solidFill>
              </a:rPr>
              <a:t> </a:t>
            </a:r>
            <a:r>
              <a:rPr lang="ko-KR" altLang="en-US" sz="1100" dirty="0" smtClean="0">
                <a:solidFill>
                  <a:srgbClr val="000000"/>
                </a:solidFill>
              </a:rPr>
              <a:t>소화기 관련 내과</a:t>
            </a:r>
            <a:r>
              <a:rPr lang="en-US" altLang="ko-KR" sz="1100" dirty="0" smtClean="0">
                <a:solidFill>
                  <a:srgbClr val="000000"/>
                </a:solidFill>
              </a:rPr>
              <a:t>/</a:t>
            </a:r>
            <a:r>
              <a:rPr lang="ko-KR" altLang="en-US" sz="1100" dirty="0" smtClean="0">
                <a:solidFill>
                  <a:srgbClr val="000000"/>
                </a:solidFill>
              </a:rPr>
              <a:t>외과 </a:t>
            </a:r>
            <a:r>
              <a:rPr lang="ko-KR" altLang="en-US" sz="1100" dirty="0" err="1" smtClean="0">
                <a:solidFill>
                  <a:srgbClr val="000000"/>
                </a:solidFill>
              </a:rPr>
              <a:t>협진</a:t>
            </a:r>
            <a:r>
              <a:rPr lang="ko-KR" altLang="en-US" sz="1100" dirty="0" smtClean="0">
                <a:solidFill>
                  <a:srgbClr val="000000"/>
                </a:solidFill>
              </a:rPr>
              <a:t> 체계 활성화 </a:t>
            </a:r>
            <a:r>
              <a:rPr lang="en-US" altLang="ko-KR" sz="1100" dirty="0" smtClean="0">
                <a:solidFill>
                  <a:srgbClr val="000000"/>
                </a:solidFill>
              </a:rPr>
              <a:t>(Ex) </a:t>
            </a:r>
            <a:r>
              <a:rPr lang="ko-KR" altLang="en-US" sz="1100" dirty="0" smtClean="0">
                <a:solidFill>
                  <a:srgbClr val="000000"/>
                </a:solidFill>
              </a:rPr>
              <a:t>대장내시경 중 </a:t>
            </a:r>
            <a:r>
              <a:rPr lang="ko-KR" altLang="en-US" sz="1100" dirty="0" err="1" smtClean="0">
                <a:solidFill>
                  <a:srgbClr val="000000"/>
                </a:solidFill>
              </a:rPr>
              <a:t>치핵</a:t>
            </a:r>
            <a:r>
              <a:rPr lang="ko-KR" altLang="en-US" sz="1100" dirty="0" smtClean="0">
                <a:solidFill>
                  <a:srgbClr val="000000"/>
                </a:solidFill>
              </a:rPr>
              <a:t> 유질환자 의뢰 등</a:t>
            </a:r>
            <a:r>
              <a:rPr lang="en-US" altLang="ko-KR" sz="1100" dirty="0" smtClean="0">
                <a:solidFill>
                  <a:srgbClr val="000000"/>
                </a:solidFill>
              </a:rPr>
              <a:t>)</a:t>
            </a:r>
            <a:endParaRPr lang="en-US" altLang="ko-KR" sz="1100" dirty="0">
              <a:solidFill>
                <a:srgbClr val="323FA0"/>
              </a:solidFill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88504" y="4365104"/>
            <a:ext cx="1368152" cy="67245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재활의학과</a:t>
            </a:r>
            <a:endParaRPr lang="ko-KR" altLang="en-US" sz="1200" dirty="0"/>
          </a:p>
        </p:txBody>
      </p:sp>
      <p:sp>
        <p:nvSpPr>
          <p:cNvPr id="12" name="직사각형 11"/>
          <p:cNvSpPr/>
          <p:nvPr/>
        </p:nvSpPr>
        <p:spPr>
          <a:xfrm>
            <a:off x="1928664" y="4365104"/>
            <a:ext cx="7344816" cy="672455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[</a:t>
            </a:r>
            <a:r>
              <a:rPr lang="ko-KR" altLang="en-US" sz="1200" b="1" dirty="0" smtClean="0">
                <a:solidFill>
                  <a:srgbClr val="000000"/>
                </a:solidFill>
              </a:rPr>
              <a:t>전략 과제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: </a:t>
            </a:r>
            <a:r>
              <a:rPr lang="ko-KR" altLang="en-US" sz="1200" b="1" dirty="0" smtClean="0">
                <a:solidFill>
                  <a:srgbClr val="000000"/>
                </a:solidFill>
              </a:rPr>
              <a:t>관절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/</a:t>
            </a:r>
            <a:r>
              <a:rPr lang="ko-KR" altLang="en-US" sz="1200" b="1" dirty="0" smtClean="0">
                <a:solidFill>
                  <a:srgbClr val="000000"/>
                </a:solidFill>
              </a:rPr>
              <a:t>척추 수술 후 재활 강화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]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100" dirty="0" smtClean="0">
                <a:solidFill>
                  <a:srgbClr val="000000"/>
                </a:solidFill>
              </a:rPr>
              <a:t> </a:t>
            </a:r>
            <a:r>
              <a:rPr lang="ko-KR" altLang="en-US" sz="1100" dirty="0" smtClean="0">
                <a:solidFill>
                  <a:srgbClr val="000000"/>
                </a:solidFill>
              </a:rPr>
              <a:t>의료원 전략 과제 수행을 통해 관절 및 수술 활성화 될 경우 수술 후 재활 기능이 매우 중요</a:t>
            </a:r>
            <a:endParaRPr lang="en-US" altLang="ko-KR" sz="1100" dirty="0" smtClean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100" dirty="0" smtClean="0">
                <a:solidFill>
                  <a:srgbClr val="000000"/>
                </a:solidFill>
              </a:rPr>
              <a:t> </a:t>
            </a:r>
            <a:r>
              <a:rPr lang="ko-KR" altLang="en-US" sz="1100" dirty="0" smtClean="0">
                <a:solidFill>
                  <a:srgbClr val="000000"/>
                </a:solidFill>
              </a:rPr>
              <a:t>현재 재활의학과 수익성 매우 낮으며 공보의 배치로 전문 재활서비스 시행에 한계</a:t>
            </a:r>
            <a:endParaRPr lang="en-US" altLang="ko-KR" sz="1100" dirty="0">
              <a:solidFill>
                <a:srgbClr val="323FA0"/>
              </a:solidFill>
            </a:endParaRPr>
          </a:p>
        </p:txBody>
      </p:sp>
      <p:sp>
        <p:nvSpPr>
          <p:cNvPr id="13" name="오른쪽 화살표 12"/>
          <p:cNvSpPr/>
          <p:nvPr/>
        </p:nvSpPr>
        <p:spPr>
          <a:xfrm>
            <a:off x="632520" y="5901655"/>
            <a:ext cx="864096" cy="576064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1568624" y="5877272"/>
            <a:ext cx="7776864" cy="648072"/>
          </a:xfrm>
          <a:prstGeom prst="roundRect">
            <a:avLst/>
          </a:prstGeom>
          <a:solidFill>
            <a:schemeClr val="bg2">
              <a:lumMod val="5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bg1"/>
                </a:solidFill>
              </a:rPr>
              <a:t>상기 전략 과제를 모두 성공적으로 수행한다면 현재 병상규모로 충당하기에 한계 존재</a:t>
            </a:r>
            <a:endParaRPr lang="en-US" altLang="ko-KR" sz="13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bg1"/>
                </a:solidFill>
              </a:rPr>
              <a:t>단기적으로 병상회전율 향상을 위한 노력이 요구되며</a:t>
            </a:r>
            <a:r>
              <a:rPr lang="en-US" altLang="ko-KR" sz="1300" b="1" dirty="0" smtClean="0">
                <a:solidFill>
                  <a:schemeClr val="bg1"/>
                </a:solidFill>
              </a:rPr>
              <a:t>, </a:t>
            </a:r>
            <a:r>
              <a:rPr lang="ko-KR" altLang="en-US" sz="1300" b="1" dirty="0" smtClean="0">
                <a:solidFill>
                  <a:schemeClr val="bg1"/>
                </a:solidFill>
              </a:rPr>
              <a:t>장기적으로 규모 증대에 대한 검토가 필요함</a:t>
            </a:r>
            <a:endParaRPr lang="ko-KR" altLang="en-US" sz="1300" b="1" dirty="0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928664" y="5085184"/>
            <a:ext cx="7344816" cy="672455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[</a:t>
            </a:r>
            <a:r>
              <a:rPr lang="ko-KR" altLang="en-US" sz="1200" b="1" dirty="0" smtClean="0">
                <a:solidFill>
                  <a:srgbClr val="000000"/>
                </a:solidFill>
              </a:rPr>
              <a:t>전략 과제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: </a:t>
            </a:r>
            <a:r>
              <a:rPr lang="ko-KR" altLang="en-US" sz="1200" b="1" dirty="0" smtClean="0">
                <a:solidFill>
                  <a:srgbClr val="000000"/>
                </a:solidFill>
              </a:rPr>
              <a:t>정신건강의학과 도입 검토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]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100" dirty="0" smtClean="0">
                <a:solidFill>
                  <a:srgbClr val="000000"/>
                </a:solidFill>
              </a:rPr>
              <a:t> D</a:t>
            </a:r>
            <a:r>
              <a:rPr lang="ko-KR" altLang="en-US" sz="1100" dirty="0" smtClean="0">
                <a:solidFill>
                  <a:srgbClr val="000000"/>
                </a:solidFill>
              </a:rPr>
              <a:t>그룹 상병 중 정신건강의학과 상병</a:t>
            </a:r>
            <a:r>
              <a:rPr lang="en-US" altLang="ko-KR" sz="1100" dirty="0" smtClean="0">
                <a:solidFill>
                  <a:srgbClr val="000000"/>
                </a:solidFill>
              </a:rPr>
              <a:t>(F10, F20, F32) </a:t>
            </a:r>
            <a:r>
              <a:rPr lang="ko-KR" altLang="en-US" sz="1100" dirty="0" smtClean="0">
                <a:solidFill>
                  <a:srgbClr val="000000"/>
                </a:solidFill>
              </a:rPr>
              <a:t>모두 지역 내 의료이용 거의 없음</a:t>
            </a:r>
            <a:endParaRPr lang="en-US" altLang="ko-KR" sz="1100" dirty="0" smtClean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1100" dirty="0" smtClean="0">
                <a:solidFill>
                  <a:srgbClr val="000000"/>
                </a:solidFill>
              </a:rPr>
              <a:t> </a:t>
            </a:r>
            <a:r>
              <a:rPr lang="ko-KR" altLang="en-US" sz="1100" dirty="0" smtClean="0">
                <a:solidFill>
                  <a:srgbClr val="000000"/>
                </a:solidFill>
              </a:rPr>
              <a:t>정신건강의학과는 </a:t>
            </a:r>
            <a:r>
              <a:rPr lang="ko-KR" altLang="en-US" sz="1100" dirty="0" err="1" smtClean="0">
                <a:solidFill>
                  <a:srgbClr val="000000"/>
                </a:solidFill>
              </a:rPr>
              <a:t>필수진료과이나</a:t>
            </a:r>
            <a:r>
              <a:rPr lang="ko-KR" altLang="en-US" sz="1100" dirty="0" smtClean="0">
                <a:solidFill>
                  <a:srgbClr val="000000"/>
                </a:solidFill>
              </a:rPr>
              <a:t> </a:t>
            </a:r>
            <a:r>
              <a:rPr lang="ko-KR" altLang="en-US" sz="1100" dirty="0" err="1" smtClean="0">
                <a:solidFill>
                  <a:srgbClr val="000000"/>
                </a:solidFill>
              </a:rPr>
              <a:t>의료권</a:t>
            </a:r>
            <a:r>
              <a:rPr lang="ko-KR" altLang="en-US" sz="1100" dirty="0" smtClean="0">
                <a:solidFill>
                  <a:srgbClr val="000000"/>
                </a:solidFill>
              </a:rPr>
              <a:t> 내 </a:t>
            </a:r>
            <a:r>
              <a:rPr lang="ko-KR" altLang="en-US" sz="1100" dirty="0" err="1" smtClean="0">
                <a:solidFill>
                  <a:srgbClr val="000000"/>
                </a:solidFill>
              </a:rPr>
              <a:t>병원급</a:t>
            </a:r>
            <a:r>
              <a:rPr lang="ko-KR" altLang="en-US" sz="1100" dirty="0" smtClean="0">
                <a:solidFill>
                  <a:srgbClr val="000000"/>
                </a:solidFill>
              </a:rPr>
              <a:t> 이상 공급 전무함</a:t>
            </a:r>
            <a:endParaRPr lang="en-US" altLang="ko-KR" sz="1100" dirty="0">
              <a:solidFill>
                <a:srgbClr val="323FA0"/>
              </a:solidFill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488504" y="5085184"/>
            <a:ext cx="1368152" cy="7200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정신건강의학과</a:t>
            </a:r>
            <a:endParaRPr lang="ko-KR" altLang="en-US" sz="12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전략 과제 및 전략 방향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서산의료원 장기 발전 과제 및 전략 </a:t>
            </a:r>
            <a:r>
              <a:rPr lang="en-US" altLang="ko-KR" dirty="0" smtClean="0"/>
              <a:t>: 300</a:t>
            </a:r>
            <a:r>
              <a:rPr lang="ko-KR" altLang="en-US" dirty="0" smtClean="0"/>
              <a:t>병상 이상 종합병원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지방의료원 실태분석을 통한 기능재정립 및 표준운영지침 개발 연구 </a:t>
            </a:r>
            <a:r>
              <a:rPr lang="en-US" altLang="ko-KR" dirty="0" smtClean="0"/>
              <a:t>(</a:t>
            </a:r>
            <a:r>
              <a:rPr lang="ko-KR" altLang="en-US" dirty="0" smtClean="0"/>
              <a:t>국립중앙의료원</a:t>
            </a:r>
            <a:r>
              <a:rPr lang="en-US" altLang="ko-KR" dirty="0" smtClean="0"/>
              <a:t>, 2014</a:t>
            </a:r>
            <a:r>
              <a:rPr lang="ko-KR" altLang="en-US" dirty="0" smtClean="0"/>
              <a:t>년</a:t>
            </a:r>
            <a:r>
              <a:rPr lang="en-US" altLang="ko-KR" dirty="0" smtClean="0"/>
              <a:t>) </a:t>
            </a:r>
            <a:r>
              <a:rPr lang="ko-KR" altLang="en-US" dirty="0" smtClean="0"/>
              <a:t>결과 요구도가 높은 부분은 </a:t>
            </a:r>
            <a:r>
              <a:rPr lang="en-US" altLang="ko-KR" dirty="0" smtClean="0"/>
              <a:t>300</a:t>
            </a:r>
            <a:r>
              <a:rPr lang="ko-KR" altLang="en-US" dirty="0" smtClean="0"/>
              <a:t>병상 이상 종합병원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신생아실</a:t>
            </a:r>
            <a:r>
              <a:rPr lang="en-US" altLang="ko-KR" dirty="0" smtClean="0"/>
              <a:t>, NICU, </a:t>
            </a:r>
            <a:r>
              <a:rPr lang="ko-KR" altLang="en-US" dirty="0" smtClean="0"/>
              <a:t>정신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호스피스임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신생아실과</a:t>
            </a:r>
            <a:r>
              <a:rPr lang="en-US" altLang="ko-KR" dirty="0" smtClean="0"/>
              <a:t> NICU</a:t>
            </a:r>
            <a:r>
              <a:rPr lang="ko-KR" altLang="en-US" dirty="0" smtClean="0"/>
              <a:t>는 분만과 연계되는 부분으로 산부인과 분만 시행 여부에 대한 거버넌스 차원의 전략 검토가 우선되어야 함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또한</a:t>
            </a:r>
            <a:r>
              <a:rPr lang="en-US" altLang="ko-KR" dirty="0" smtClean="0"/>
              <a:t>, NICU</a:t>
            </a:r>
            <a:r>
              <a:rPr lang="ko-KR" altLang="en-US" dirty="0" smtClean="0"/>
              <a:t>는 충남 지역 내 천안에 상급종합병원 </a:t>
            </a:r>
            <a:r>
              <a:rPr lang="en-US" altLang="ko-KR" dirty="0" smtClean="0"/>
              <a:t>2</a:t>
            </a:r>
            <a:r>
              <a:rPr lang="ko-KR" altLang="en-US" dirty="0" smtClean="0"/>
              <a:t>개소가 공급하고 있으므로 이는 충남도 소재 </a:t>
            </a:r>
            <a:r>
              <a:rPr lang="en-US" altLang="ko-KR" dirty="0" smtClean="0"/>
              <a:t>4</a:t>
            </a:r>
            <a:r>
              <a:rPr lang="ko-KR" altLang="en-US" dirty="0" smtClean="0"/>
              <a:t>개 의료원 대상의 종합적인 검토가 필요한 영역임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정신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호스피스는 </a:t>
            </a:r>
            <a:r>
              <a:rPr lang="ko-KR" altLang="en-US" dirty="0" err="1" smtClean="0"/>
              <a:t>요양형</a:t>
            </a:r>
            <a:r>
              <a:rPr lang="ko-KR" altLang="en-US" dirty="0" smtClean="0"/>
              <a:t> 서비스로 현재 급성기병상으로만 구성된 서산의료원의 </a:t>
            </a:r>
            <a:r>
              <a:rPr lang="ko-KR" altLang="en-US" dirty="0" err="1" smtClean="0"/>
              <a:t>병상이용율</a:t>
            </a:r>
            <a:r>
              <a:rPr lang="en-US" altLang="ko-KR" dirty="0" smtClean="0"/>
              <a:t>(95% </a:t>
            </a:r>
            <a:r>
              <a:rPr lang="ko-KR" altLang="en-US" dirty="0" smtClean="0"/>
              <a:t>이상</a:t>
            </a:r>
            <a:r>
              <a:rPr lang="en-US" altLang="ko-KR" dirty="0" smtClean="0"/>
              <a:t>) </a:t>
            </a:r>
            <a:r>
              <a:rPr lang="ko-KR" altLang="en-US" dirty="0" smtClean="0"/>
              <a:t>수준을 감안할 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추가적인 병상 증축이 시행되어야 함</a:t>
            </a:r>
            <a:endParaRPr lang="en-US" altLang="ko-KR" dirty="0" smtClean="0"/>
          </a:p>
          <a:p>
            <a:pPr lvl="1">
              <a:buNone/>
            </a:pPr>
            <a:r>
              <a:rPr lang="ko-KR" altLang="ko-KR" b="1" u="sng" dirty="0" smtClean="0"/>
              <a:t>→</a:t>
            </a:r>
            <a:r>
              <a:rPr lang="en-US" altLang="ko-KR" b="1" u="sng" dirty="0" smtClean="0"/>
              <a:t> </a:t>
            </a:r>
            <a:r>
              <a:rPr lang="ko-KR" altLang="en-US" b="1" u="sng" dirty="0" smtClean="0"/>
              <a:t>결과적으로 서산의료원의 기능 요구도 충족을 위한 전제 조건은 </a:t>
            </a:r>
            <a:r>
              <a:rPr lang="en-US" altLang="ko-KR" b="1" u="sng" dirty="0" smtClean="0"/>
              <a:t>300</a:t>
            </a:r>
            <a:r>
              <a:rPr lang="ko-KR" altLang="en-US" b="1" u="sng" dirty="0" smtClean="0"/>
              <a:t>병상 이상 종합병원으로 증축임</a:t>
            </a:r>
            <a:endParaRPr lang="en-US" altLang="ko-KR" b="1" u="sng" dirty="0" smtClean="0"/>
          </a:p>
          <a:p>
            <a:pPr lvl="1"/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632520" y="3212973"/>
          <a:ext cx="6912767" cy="2520279"/>
        </p:xfrm>
        <a:graphic>
          <a:graphicData uri="http://schemas.openxmlformats.org/drawingml/2006/table">
            <a:tbl>
              <a:tblPr/>
              <a:tblGrid>
                <a:gridCol w="1011624"/>
                <a:gridCol w="2107551"/>
                <a:gridCol w="1896796"/>
                <a:gridCol w="1896796"/>
              </a:tblGrid>
              <a:tr h="2800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구분</a:t>
                      </a:r>
                      <a:r>
                        <a:rPr lang="en-US" altLang="ko-KR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구분</a:t>
                      </a:r>
                      <a:r>
                        <a:rPr lang="en-US" altLang="ko-KR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요구도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수행도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800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종합병원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300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병상 종합병원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관내이용률 중 점유율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44.6%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종합병원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맑은 고딕"/>
                        </a:rPr>
                        <a:t>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0031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세부분야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분만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맑은 고딕"/>
                        </a:rPr>
                        <a:t>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수행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신생아실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미수행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800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NICU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미수행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800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정신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미수행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800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중독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맑은 고딕"/>
                        </a:rPr>
                        <a:t>〇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수행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하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호스피스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맑은 고딕"/>
                        </a:rPr>
                        <a:t>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미수행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전략 과제 및 전략 방향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서산의료원 장기 발전 과제 및 전략 </a:t>
            </a:r>
            <a:r>
              <a:rPr lang="en-US" altLang="ko-KR" dirty="0" smtClean="0"/>
              <a:t>: 300</a:t>
            </a:r>
            <a:r>
              <a:rPr lang="ko-KR" altLang="en-US" dirty="0" smtClean="0"/>
              <a:t>병상 이상 종합병원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의료서비스 이용 및 </a:t>
            </a:r>
            <a:r>
              <a:rPr lang="ko-KR" altLang="en-US" dirty="0" err="1" smtClean="0"/>
              <a:t>의료권</a:t>
            </a:r>
            <a:r>
              <a:rPr lang="ko-KR" altLang="en-US" dirty="0" smtClean="0"/>
              <a:t> 설정연구</a:t>
            </a:r>
            <a:r>
              <a:rPr lang="en-US" altLang="ko-KR" dirty="0" smtClean="0"/>
              <a:t>(</a:t>
            </a:r>
            <a:r>
              <a:rPr lang="ko-KR" altLang="en-US" dirty="0" smtClean="0"/>
              <a:t>보건산업진흥원</a:t>
            </a:r>
            <a:r>
              <a:rPr lang="en-US" altLang="ko-KR" dirty="0" smtClean="0"/>
              <a:t>,</a:t>
            </a:r>
            <a:r>
              <a:rPr lang="ko-KR" altLang="en-US" dirty="0" smtClean="0"/>
              <a:t> </a:t>
            </a:r>
            <a:r>
              <a:rPr lang="en-US" altLang="ko-KR" dirty="0" smtClean="0"/>
              <a:t>2011</a:t>
            </a:r>
            <a:r>
              <a:rPr lang="ko-KR" altLang="en-US" dirty="0" smtClean="0"/>
              <a:t>년</a:t>
            </a:r>
            <a:r>
              <a:rPr lang="en-US" altLang="ko-KR" dirty="0" smtClean="0"/>
              <a:t>)</a:t>
            </a:r>
            <a:r>
              <a:rPr lang="ko-KR" altLang="en-US" dirty="0" smtClean="0"/>
              <a:t>에 의하면 중소도시 지역의 경우 </a:t>
            </a:r>
            <a:r>
              <a:rPr lang="en-US" altLang="ko-KR" dirty="0" smtClean="0"/>
              <a:t>300</a:t>
            </a:r>
            <a:r>
              <a:rPr lang="ko-KR" altLang="en-US" dirty="0" smtClean="0"/>
              <a:t>병상 이상 종합병원이 소재하는 지역에서 </a:t>
            </a:r>
            <a:r>
              <a:rPr lang="en-US" altLang="ko-KR" dirty="0" smtClean="0"/>
              <a:t>RI</a:t>
            </a:r>
            <a:r>
              <a:rPr lang="ko-KR" altLang="en-US" dirty="0" smtClean="0"/>
              <a:t>가 </a:t>
            </a:r>
            <a:r>
              <a:rPr lang="en-US" altLang="ko-KR" dirty="0" smtClean="0"/>
              <a:t>58.7%</a:t>
            </a:r>
            <a:r>
              <a:rPr lang="ko-KR" altLang="en-US" dirty="0" smtClean="0"/>
              <a:t>로 나타나고 있음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현재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서산권</a:t>
            </a:r>
            <a:r>
              <a:rPr lang="ko-KR" altLang="en-US" dirty="0" smtClean="0"/>
              <a:t> </a:t>
            </a:r>
            <a:r>
              <a:rPr lang="en-US" altLang="ko-KR" dirty="0" smtClean="0"/>
              <a:t>RI 44.5%</a:t>
            </a:r>
            <a:r>
              <a:rPr lang="ko-KR" altLang="en-US" dirty="0" smtClean="0"/>
              <a:t>로 연구에서 나타난 </a:t>
            </a:r>
            <a:r>
              <a:rPr lang="en-US" altLang="ko-KR" dirty="0" smtClean="0"/>
              <a:t>200</a:t>
            </a:r>
            <a:r>
              <a:rPr lang="ko-KR" altLang="en-US" dirty="0" err="1" smtClean="0"/>
              <a:t>병상대</a:t>
            </a:r>
            <a:r>
              <a:rPr lang="ko-KR" altLang="en-US" dirty="0" smtClean="0"/>
              <a:t> 종합병원 </a:t>
            </a:r>
            <a:r>
              <a:rPr lang="en-US" altLang="ko-KR" dirty="0" smtClean="0"/>
              <a:t>43.9% </a:t>
            </a:r>
            <a:r>
              <a:rPr lang="ko-KR" altLang="en-US" dirty="0" smtClean="0"/>
              <a:t>수준임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결과적으로 </a:t>
            </a:r>
            <a:r>
              <a:rPr lang="ko-KR" altLang="en-US" dirty="0" err="1" smtClean="0"/>
              <a:t>의료권</a:t>
            </a:r>
            <a:r>
              <a:rPr lang="ko-KR" altLang="en-US" dirty="0" smtClean="0"/>
              <a:t> 내 유출수요를 흡수하고 지역주민의 의료서비스 요구도 충족을 위해서는 </a:t>
            </a:r>
            <a:r>
              <a:rPr lang="en-US" altLang="ko-KR" dirty="0" smtClean="0"/>
              <a:t>300</a:t>
            </a:r>
            <a:r>
              <a:rPr lang="ko-KR" altLang="en-US" dirty="0" smtClean="0"/>
              <a:t>병상 이상으로 증축하는 것이 필요함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624208"/>
            <a:ext cx="7248328" cy="3157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755576" y="5723964"/>
            <a:ext cx="1281120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b="1" smtClean="0"/>
              <a:t>[</a:t>
            </a:r>
            <a:r>
              <a:rPr lang="ko-KR" altLang="en-US" sz="1200" b="1" smtClean="0"/>
              <a:t>특별시</a:t>
            </a:r>
            <a:r>
              <a:rPr lang="en-US" altLang="ko-KR" sz="1200" b="1" smtClean="0"/>
              <a:t>-</a:t>
            </a:r>
            <a:r>
              <a:rPr lang="ko-KR" altLang="en-US" sz="1200" b="1" smtClean="0"/>
              <a:t>광역시</a:t>
            </a:r>
            <a:r>
              <a:rPr lang="en-US" altLang="ko-KR" sz="1200" b="1" smtClean="0"/>
              <a:t>]</a:t>
            </a:r>
            <a:endParaRPr lang="ko-KR" altLang="en-US" sz="1200" b="1"/>
          </a:p>
        </p:txBody>
      </p:sp>
      <p:sp>
        <p:nvSpPr>
          <p:cNvPr id="7" name="TextBox 6"/>
          <p:cNvSpPr txBox="1"/>
          <p:nvPr/>
        </p:nvSpPr>
        <p:spPr>
          <a:xfrm>
            <a:off x="3029757" y="5723964"/>
            <a:ext cx="90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b="1" smtClean="0"/>
              <a:t>[</a:t>
            </a:r>
            <a:r>
              <a:rPr lang="ko-KR" altLang="en-US" sz="1200" b="1" smtClean="0"/>
              <a:t>중소도시</a:t>
            </a:r>
            <a:r>
              <a:rPr lang="en-US" altLang="ko-KR" sz="1200" b="1" smtClean="0"/>
              <a:t>]</a:t>
            </a:r>
            <a:endParaRPr lang="ko-KR" altLang="en-US" sz="1200" b="1"/>
          </a:p>
        </p:txBody>
      </p:sp>
      <p:sp>
        <p:nvSpPr>
          <p:cNvPr id="8" name="TextBox 7"/>
          <p:cNvSpPr txBox="1"/>
          <p:nvPr/>
        </p:nvSpPr>
        <p:spPr>
          <a:xfrm>
            <a:off x="6191174" y="5723964"/>
            <a:ext cx="755335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b="1" smtClean="0"/>
              <a:t>[</a:t>
            </a:r>
            <a:r>
              <a:rPr lang="ko-KR" altLang="en-US" sz="1200" b="1" smtClean="0"/>
              <a:t>군지역</a:t>
            </a:r>
            <a:r>
              <a:rPr lang="en-US" altLang="ko-KR" sz="1200" b="1" smtClean="0"/>
              <a:t>]</a:t>
            </a:r>
            <a:endParaRPr lang="ko-KR" altLang="en-US" sz="1200" b="1"/>
          </a:p>
        </p:txBody>
      </p:sp>
      <p:sp>
        <p:nvSpPr>
          <p:cNvPr id="9" name="직사각형 8"/>
          <p:cNvSpPr/>
          <p:nvPr/>
        </p:nvSpPr>
        <p:spPr>
          <a:xfrm>
            <a:off x="3368824" y="2636912"/>
            <a:ext cx="1656184" cy="31683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전략 과제 및 전략 방향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서산의료원 장기 발전 과제 및 전략 </a:t>
            </a:r>
            <a:r>
              <a:rPr lang="en-US" altLang="ko-KR" dirty="0" smtClean="0"/>
              <a:t>: 300</a:t>
            </a:r>
            <a:r>
              <a:rPr lang="ko-KR" altLang="en-US" dirty="0" smtClean="0"/>
              <a:t>병상 이상 종합병원</a:t>
            </a:r>
            <a:endParaRPr lang="en-US" altLang="ko-KR" dirty="0" smtClean="0"/>
          </a:p>
          <a:p>
            <a:pPr lvl="1"/>
            <a:r>
              <a:rPr lang="ko-KR" altLang="en-US" dirty="0" err="1" smtClean="0"/>
              <a:t>의료권</a:t>
            </a:r>
            <a:r>
              <a:rPr lang="ko-KR" altLang="en-US" dirty="0" smtClean="0"/>
              <a:t> 거주민의 주요 유출 지역은 서울</a:t>
            </a:r>
            <a:r>
              <a:rPr lang="en-US" altLang="ko-KR" dirty="0" smtClean="0"/>
              <a:t>, </a:t>
            </a:r>
            <a:r>
              <a:rPr lang="ko-KR" altLang="en-US" dirty="0" smtClean="0"/>
              <a:t>천안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인천</a:t>
            </a:r>
            <a:r>
              <a:rPr lang="en-US" altLang="ko-KR" dirty="0" smtClean="0"/>
              <a:t>, </a:t>
            </a:r>
            <a:r>
              <a:rPr lang="ko-KR" altLang="en-US" dirty="0" smtClean="0"/>
              <a:t>대전 지역임</a:t>
            </a:r>
            <a:endParaRPr lang="en-US" altLang="ko-KR" dirty="0" smtClean="0"/>
          </a:p>
          <a:p>
            <a:pPr lvl="1"/>
            <a:r>
              <a:rPr lang="ko-KR" altLang="en-US" dirty="0" err="1" smtClean="0"/>
              <a:t>의료권</a:t>
            </a:r>
            <a:r>
              <a:rPr lang="ko-KR" altLang="en-US" dirty="0" smtClean="0"/>
              <a:t> 내 </a:t>
            </a:r>
            <a:r>
              <a:rPr lang="ko-KR" altLang="en-US" dirty="0" err="1" smtClean="0"/>
              <a:t>전문질환군</a:t>
            </a:r>
            <a:r>
              <a:rPr lang="ko-KR" altLang="en-US" dirty="0" smtClean="0"/>
              <a:t> 유출이 매우 높아 중증도 있는 서비스에 대한 제공이 거의 되고 있지 못함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또한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일반 및 </a:t>
            </a:r>
            <a:r>
              <a:rPr lang="ko-KR" altLang="en-US" dirty="0" err="1" smtClean="0"/>
              <a:t>단순질환군</a:t>
            </a:r>
            <a:r>
              <a:rPr lang="ko-KR" altLang="en-US" dirty="0" smtClean="0"/>
              <a:t> 유출 비율도 높은 수준으로 양질의 서비스를 제공할 수 있는 일정 규모 이상의 종합병원이 요구됨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서산의료원이 증축을 실행할 경우 순환기계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정신질환</a:t>
            </a:r>
            <a:r>
              <a:rPr lang="en-US" altLang="ko-KR" dirty="0" smtClean="0"/>
              <a:t>, </a:t>
            </a:r>
            <a:r>
              <a:rPr lang="ko-KR" altLang="en-US" dirty="0" smtClean="0"/>
              <a:t>뇌혈관질환</a:t>
            </a:r>
            <a:r>
              <a:rPr lang="en-US" altLang="ko-KR" dirty="0" smtClean="0"/>
              <a:t>(</a:t>
            </a:r>
            <a:r>
              <a:rPr lang="ko-KR" altLang="en-US" dirty="0" smtClean="0"/>
              <a:t>신경외과 과제</a:t>
            </a:r>
            <a:r>
              <a:rPr lang="en-US" altLang="ko-KR" dirty="0" smtClean="0"/>
              <a:t>)</a:t>
            </a:r>
            <a:r>
              <a:rPr lang="ko-KR" altLang="en-US" dirty="0" smtClean="0"/>
              <a:t>에 대한 검토가 요구됨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자료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의료서비스 이용 및 </a:t>
            </a:r>
            <a:r>
              <a:rPr lang="ko-KR" altLang="en-US" dirty="0" err="1" smtClean="0"/>
              <a:t>의료권</a:t>
            </a:r>
            <a:r>
              <a:rPr lang="ko-KR" altLang="en-US" dirty="0" smtClean="0"/>
              <a:t> 설정연구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보건산업진흥원</a:t>
            </a:r>
            <a:r>
              <a:rPr lang="en-US" altLang="ko-KR" dirty="0" smtClean="0"/>
              <a:t>,</a:t>
            </a:r>
            <a:r>
              <a:rPr lang="ko-KR" altLang="en-US" dirty="0" smtClean="0"/>
              <a:t> </a:t>
            </a:r>
            <a:r>
              <a:rPr lang="en-US" altLang="ko-KR" dirty="0" smtClean="0"/>
              <a:t>2011</a:t>
            </a:r>
            <a:r>
              <a:rPr lang="ko-KR" altLang="en-US" dirty="0" smtClean="0"/>
              <a:t>년</a:t>
            </a:r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560512" y="2553871"/>
          <a:ext cx="8935300" cy="1368150"/>
        </p:xfrm>
        <a:graphic>
          <a:graphicData uri="http://schemas.openxmlformats.org/drawingml/2006/table">
            <a:tbl>
              <a:tblPr/>
              <a:tblGrid>
                <a:gridCol w="468313"/>
                <a:gridCol w="846137"/>
                <a:gridCol w="762085"/>
                <a:gridCol w="762085"/>
                <a:gridCol w="762085"/>
                <a:gridCol w="762085"/>
                <a:gridCol w="762085"/>
                <a:gridCol w="762085"/>
                <a:gridCol w="762085"/>
                <a:gridCol w="762085"/>
                <a:gridCol w="762085"/>
                <a:gridCol w="762085"/>
              </a:tblGrid>
              <a:tr h="228025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지역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지역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지역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지역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지역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802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지역명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지역명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지역명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지역명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지역명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비율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280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서산시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서산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37.90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21.07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천안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6.25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인천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5.04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대전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3.33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0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일반 및 단순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서산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45.35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18.93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천안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6.21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인천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5.12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대전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2.99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0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태안군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서산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20.79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서울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20.61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태안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19.21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인천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6.83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천안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6.02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0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일반 및 단순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25.75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20.42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태안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19.35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인천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7.09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천안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5.75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49758" y="2276872"/>
            <a:ext cx="35750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[</a:t>
            </a:r>
            <a:r>
              <a:rPr lang="ko-KR" altLang="en-US" sz="1200" b="1" dirty="0" err="1" smtClean="0"/>
              <a:t>의료권</a:t>
            </a:r>
            <a:r>
              <a:rPr lang="ko-KR" altLang="en-US" sz="1200" b="1" dirty="0" smtClean="0"/>
              <a:t> 주민의 의료기관 이용 지역 </a:t>
            </a:r>
            <a:r>
              <a:rPr lang="en-US" altLang="ko-KR" sz="1200" b="1" dirty="0" smtClean="0"/>
              <a:t>: </a:t>
            </a:r>
            <a:r>
              <a:rPr lang="ko-KR" altLang="en-US" sz="1200" b="1" dirty="0" smtClean="0"/>
              <a:t>다빈도 </a:t>
            </a:r>
            <a:r>
              <a:rPr lang="en-US" altLang="ko-KR" sz="1200" b="1" dirty="0" smtClean="0"/>
              <a:t>5</a:t>
            </a:r>
            <a:r>
              <a:rPr lang="ko-KR" altLang="en-US" sz="1200" b="1" dirty="0" smtClean="0"/>
              <a:t>위</a:t>
            </a:r>
            <a:r>
              <a:rPr lang="en-US" altLang="ko-KR" sz="1200" b="1" dirty="0" smtClean="0"/>
              <a:t>]</a:t>
            </a:r>
            <a:endParaRPr lang="ko-KR" altLang="en-US" sz="1200" b="1" dirty="0"/>
          </a:p>
        </p:txBody>
      </p:sp>
      <p:pic>
        <p:nvPicPr>
          <p:cNvPr id="5120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4955" y="4261369"/>
            <a:ext cx="3586788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2343" y="4293336"/>
            <a:ext cx="3595033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449758" y="4005064"/>
            <a:ext cx="19319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[</a:t>
            </a:r>
            <a:r>
              <a:rPr lang="ko-KR" altLang="en-US" sz="1200" b="1" dirty="0" smtClean="0"/>
              <a:t>상병 유형별 </a:t>
            </a:r>
            <a:r>
              <a:rPr lang="en-US" altLang="ko-KR" sz="1200" b="1" dirty="0" smtClean="0"/>
              <a:t>RI : </a:t>
            </a:r>
            <a:r>
              <a:rPr lang="ko-KR" altLang="en-US" sz="1200" b="1" dirty="0" smtClean="0"/>
              <a:t>서산시</a:t>
            </a:r>
            <a:r>
              <a:rPr lang="en-US" altLang="ko-KR" sz="1200" b="1" dirty="0" smtClean="0"/>
              <a:t>]</a:t>
            </a:r>
            <a:endParaRPr lang="ko-KR" alt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736976" y="4005064"/>
            <a:ext cx="19319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[</a:t>
            </a:r>
            <a:r>
              <a:rPr lang="ko-KR" altLang="en-US" sz="1200" b="1" dirty="0" smtClean="0"/>
              <a:t>상병 유형별 </a:t>
            </a:r>
            <a:r>
              <a:rPr lang="en-US" altLang="ko-KR" sz="1200" b="1" dirty="0" smtClean="0"/>
              <a:t>RI : </a:t>
            </a:r>
            <a:r>
              <a:rPr lang="ko-KR" altLang="en-US" sz="1200" b="1" dirty="0" smtClean="0"/>
              <a:t>태안군</a:t>
            </a:r>
            <a:r>
              <a:rPr lang="en-US" altLang="ko-KR" sz="1200" b="1" dirty="0" smtClean="0"/>
              <a:t>]</a:t>
            </a:r>
            <a:endParaRPr lang="ko-KR" altLang="en-US" sz="1200" b="1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실행 추진 체계</a:t>
            </a:r>
            <a:endParaRPr lang="ko-KR" altLang="en-US" dirty="0"/>
          </a:p>
        </p:txBody>
      </p:sp>
      <p:sp>
        <p:nvSpPr>
          <p:cNvPr id="59" name="AutoShape 3"/>
          <p:cNvSpPr>
            <a:spLocks noChangeArrowheads="1"/>
          </p:cNvSpPr>
          <p:nvPr/>
        </p:nvSpPr>
        <p:spPr bwMode="auto">
          <a:xfrm>
            <a:off x="507342" y="1052513"/>
            <a:ext cx="8346148" cy="57626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0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atinLnBrk="0">
              <a:defRPr/>
            </a:pPr>
            <a:r>
              <a:rPr lang="ko-KR" altLang="en-US" sz="1400" kern="0" dirty="0">
                <a:solidFill>
                  <a:sysClr val="windowText" lastClr="000000"/>
                </a:solidFill>
                <a:latin typeface="굴림" charset="-127"/>
                <a:ea typeface="굴림" charset="-127"/>
              </a:rPr>
              <a:t>              </a:t>
            </a:r>
            <a:r>
              <a:rPr lang="ko-KR" altLang="en-US" sz="1400" b="1" kern="0" dirty="0">
                <a:solidFill>
                  <a:sysClr val="windowText" lastClr="000000"/>
                </a:solidFill>
              </a:rPr>
              <a:t>수술 후 </a:t>
            </a:r>
            <a:r>
              <a:rPr lang="ko-KR" altLang="en-US" sz="1400" b="1" kern="0" dirty="0">
                <a:solidFill>
                  <a:srgbClr val="FF0000"/>
                </a:solidFill>
              </a:rPr>
              <a:t>관리</a:t>
            </a:r>
            <a:r>
              <a:rPr lang="en-US" altLang="ko-KR" sz="1400" b="1" kern="0" dirty="0">
                <a:solidFill>
                  <a:srgbClr val="FF0000"/>
                </a:solidFill>
              </a:rPr>
              <a:t>(</a:t>
            </a:r>
            <a:r>
              <a:rPr lang="ko-KR" altLang="en-US" sz="1400" b="1" kern="0" dirty="0">
                <a:solidFill>
                  <a:srgbClr val="FF0000"/>
                </a:solidFill>
              </a:rPr>
              <a:t>재활</a:t>
            </a:r>
            <a:r>
              <a:rPr lang="en-US" altLang="ko-KR" sz="1400" b="1" kern="0" dirty="0">
                <a:solidFill>
                  <a:srgbClr val="FF0000"/>
                </a:solidFill>
              </a:rPr>
              <a:t>) </a:t>
            </a:r>
            <a:r>
              <a:rPr lang="ko-KR" altLang="en-US" sz="1400" b="1" kern="0" dirty="0">
                <a:solidFill>
                  <a:srgbClr val="FF0000"/>
                </a:solidFill>
              </a:rPr>
              <a:t>기능</a:t>
            </a:r>
            <a:r>
              <a:rPr lang="ko-KR" altLang="en-US" sz="1400" b="1" kern="0" dirty="0">
                <a:solidFill>
                  <a:sysClr val="windowText" lastClr="000000"/>
                </a:solidFill>
              </a:rPr>
              <a:t> </a:t>
            </a:r>
            <a:r>
              <a:rPr lang="ko-KR" altLang="en-US" sz="1400" b="1" kern="0" dirty="0">
                <a:solidFill>
                  <a:srgbClr val="FF0000"/>
                </a:solidFill>
              </a:rPr>
              <a:t>강화</a:t>
            </a:r>
            <a:r>
              <a:rPr lang="ko-KR" altLang="en-US" sz="1400" b="1" kern="0" dirty="0">
                <a:solidFill>
                  <a:sysClr val="windowText" lastClr="000000"/>
                </a:solidFill>
              </a:rPr>
              <a:t>를 통하여 </a:t>
            </a:r>
            <a:r>
              <a:rPr lang="ko-KR" altLang="en-US" sz="1400" b="1" kern="0" dirty="0">
                <a:solidFill>
                  <a:srgbClr val="FF0000"/>
                </a:solidFill>
              </a:rPr>
              <a:t>수술 </a:t>
            </a:r>
            <a:r>
              <a:rPr lang="ko-KR" altLang="en-US" sz="1400" b="1" kern="0" dirty="0" err="1">
                <a:solidFill>
                  <a:srgbClr val="FF0000"/>
                </a:solidFill>
              </a:rPr>
              <a:t>효과성</a:t>
            </a:r>
            <a:r>
              <a:rPr lang="ko-KR" altLang="en-US" sz="1400" b="1" kern="0" dirty="0">
                <a:solidFill>
                  <a:srgbClr val="FF0000"/>
                </a:solidFill>
              </a:rPr>
              <a:t> 증대</a:t>
            </a:r>
            <a:r>
              <a:rPr lang="en-US" altLang="ko-KR" sz="1400" b="1" kern="0" dirty="0">
                <a:solidFill>
                  <a:sysClr val="windowText" lastClr="000000"/>
                </a:solidFill>
                <a:sym typeface="Wingdings" pitchFamily="2" charset="2"/>
              </a:rPr>
              <a:t> </a:t>
            </a:r>
            <a:r>
              <a:rPr lang="ko-KR" altLang="en-US" sz="1400" b="1" kern="0" dirty="0">
                <a:solidFill>
                  <a:sysClr val="windowText" lastClr="000000"/>
                </a:solidFill>
                <a:sym typeface="Wingdings" pitchFamily="2" charset="2"/>
              </a:rPr>
              <a:t>특화영역 성장</a:t>
            </a:r>
            <a:r>
              <a:rPr lang="ko-KR" altLang="en-US" sz="1400" b="1" kern="0" dirty="0">
                <a:solidFill>
                  <a:sysClr val="windowText" lastClr="000000"/>
                </a:solidFill>
              </a:rPr>
              <a:t> </a:t>
            </a:r>
          </a:p>
        </p:txBody>
      </p:sp>
      <p:sp>
        <p:nvSpPr>
          <p:cNvPr id="60" name="Oval 4"/>
          <p:cNvSpPr>
            <a:spLocks noChangeArrowheads="1"/>
          </p:cNvSpPr>
          <p:nvPr/>
        </p:nvSpPr>
        <p:spPr bwMode="auto">
          <a:xfrm>
            <a:off x="493581" y="1052513"/>
            <a:ext cx="842698" cy="576262"/>
          </a:xfrm>
          <a:prstGeom prst="ellipse">
            <a:avLst/>
          </a:prstGeom>
          <a:solidFill>
            <a:srgbClr val="808080"/>
          </a:solidFill>
          <a:ln w="57150">
            <a:solidFill>
              <a:srgbClr val="0000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0">
              <a:defRPr/>
            </a:pPr>
            <a:r>
              <a:rPr lang="en-US" altLang="ko-KR" sz="1300" b="1" kern="0">
                <a:solidFill>
                  <a:sysClr val="windowText" lastClr="000000"/>
                </a:solidFill>
              </a:rPr>
              <a:t>Concept</a:t>
            </a:r>
          </a:p>
        </p:txBody>
      </p:sp>
      <p:sp>
        <p:nvSpPr>
          <p:cNvPr id="96" name="AutoShape 6"/>
          <p:cNvSpPr>
            <a:spLocks noChangeArrowheads="1"/>
          </p:cNvSpPr>
          <p:nvPr/>
        </p:nvSpPr>
        <p:spPr bwMode="auto">
          <a:xfrm rot="10800000">
            <a:off x="3997831" y="3733072"/>
            <a:ext cx="1793742" cy="1357322"/>
          </a:xfrm>
          <a:prstGeom prst="roundRect">
            <a:avLst>
              <a:gd name="adj" fmla="val 8961"/>
            </a:avLst>
          </a:prstGeom>
          <a:solidFill>
            <a:schemeClr val="tx1">
              <a:lumMod val="85000"/>
              <a:lumOff val="15000"/>
            </a:schemeClr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rot="10800000" wrap="none" lIns="90000" tIns="46800" rIns="90000" bIns="46800" anchor="ctr"/>
          <a:lstStyle/>
          <a:p>
            <a:pPr algn="ctr"/>
            <a:endParaRPr lang="ko-KR" altLang="en-US" sz="2000" b="1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7" name="AutoShape 7"/>
          <p:cNvSpPr>
            <a:spLocks noChangeArrowheads="1"/>
          </p:cNvSpPr>
          <p:nvPr/>
        </p:nvSpPr>
        <p:spPr bwMode="auto">
          <a:xfrm>
            <a:off x="5948075" y="3733072"/>
            <a:ext cx="1171879" cy="1285884"/>
          </a:xfrm>
          <a:prstGeom prst="flowChartDelay">
            <a:avLst/>
          </a:prstGeom>
          <a:solidFill>
            <a:srgbClr val="DDDDDD"/>
          </a:solidFill>
          <a:ln w="28575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latinLnBrk="0">
              <a:defRPr/>
            </a:pPr>
            <a:endParaRPr lang="ko-KR" altLang="en-US" kern="0">
              <a:solidFill>
                <a:srgbClr val="FFFFFF"/>
              </a:solidFill>
            </a:endParaRPr>
          </a:p>
          <a:p>
            <a:pPr algn="ctr" latinLnBrk="0">
              <a:defRPr/>
            </a:pPr>
            <a:endParaRPr lang="ko-KR" altLang="en-US" kern="0">
              <a:solidFill>
                <a:sysClr val="windowText" lastClr="000000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8" name="Text Box 8"/>
          <p:cNvSpPr txBox="1">
            <a:spLocks noChangeArrowheads="1"/>
          </p:cNvSpPr>
          <p:nvPr/>
        </p:nvSpPr>
        <p:spPr bwMode="auto">
          <a:xfrm>
            <a:off x="5816331" y="4018824"/>
            <a:ext cx="1322523" cy="95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 latinLnBrk="0">
              <a:defRPr/>
            </a:pPr>
            <a:r>
              <a:rPr lang="ko-KR" altLang="en-US" sz="1200" b="1" kern="0" dirty="0">
                <a:solidFill>
                  <a:srgbClr val="00003E"/>
                </a:solidFill>
              </a:rPr>
              <a:t>재활치료센터</a:t>
            </a:r>
            <a:endParaRPr lang="en-US" altLang="ko-KR" sz="1200" b="1" kern="0" dirty="0">
              <a:solidFill>
                <a:srgbClr val="00003E"/>
              </a:solidFill>
            </a:endParaRPr>
          </a:p>
          <a:p>
            <a:pPr algn="ctr" latinLnBrk="0">
              <a:defRPr/>
            </a:pPr>
            <a:r>
              <a:rPr lang="en-US" altLang="ko-KR" sz="1200" b="1" kern="0" dirty="0">
                <a:solidFill>
                  <a:srgbClr val="00003E"/>
                </a:solidFill>
              </a:rPr>
              <a:t>(</a:t>
            </a:r>
            <a:r>
              <a:rPr lang="ko-KR" altLang="en-US" sz="1200" b="1" kern="0" dirty="0">
                <a:solidFill>
                  <a:srgbClr val="00003E"/>
                </a:solidFill>
              </a:rPr>
              <a:t>운동치료</a:t>
            </a:r>
            <a:r>
              <a:rPr lang="en-US" altLang="ko-KR" sz="1200" b="1" kern="0" dirty="0">
                <a:solidFill>
                  <a:srgbClr val="00003E"/>
                </a:solidFill>
              </a:rPr>
              <a:t>)</a:t>
            </a:r>
          </a:p>
          <a:p>
            <a:pPr algn="ctr" latinLnBrk="0">
              <a:defRPr/>
            </a:pPr>
            <a:endParaRPr lang="en-US" altLang="ko-KR" sz="800" b="1" kern="0" dirty="0">
              <a:solidFill>
                <a:srgbClr val="00003E"/>
              </a:solidFill>
            </a:endParaRPr>
          </a:p>
          <a:p>
            <a:pPr algn="ctr" latinLnBrk="0">
              <a:defRPr/>
            </a:pPr>
            <a:r>
              <a:rPr lang="ko-KR" altLang="en-US" sz="1200" b="1" kern="0" dirty="0">
                <a:solidFill>
                  <a:srgbClr val="00003E"/>
                </a:solidFill>
              </a:rPr>
              <a:t>가정간호사업</a:t>
            </a:r>
            <a:endParaRPr lang="en-US" altLang="ko-KR" sz="1200" b="1" kern="0" dirty="0">
              <a:solidFill>
                <a:srgbClr val="00003E"/>
              </a:solidFill>
            </a:endParaRPr>
          </a:p>
          <a:p>
            <a:pPr algn="ctr" latinLnBrk="0">
              <a:defRPr/>
            </a:pPr>
            <a:endParaRPr lang="en-US" altLang="ko-KR" sz="1200" b="1" kern="0" dirty="0">
              <a:solidFill>
                <a:srgbClr val="00003E"/>
              </a:solidFill>
            </a:endParaRPr>
          </a:p>
        </p:txBody>
      </p:sp>
      <p:sp>
        <p:nvSpPr>
          <p:cNvPr id="101" name="Oval 11"/>
          <p:cNvSpPr>
            <a:spLocks noChangeArrowheads="1"/>
          </p:cNvSpPr>
          <p:nvPr/>
        </p:nvSpPr>
        <p:spPr bwMode="auto">
          <a:xfrm>
            <a:off x="4492089" y="2852220"/>
            <a:ext cx="858176" cy="792162"/>
          </a:xfrm>
          <a:prstGeom prst="ellipse">
            <a:avLst/>
          </a:prstGeom>
          <a:solidFill>
            <a:srgbClr val="DDDDDD"/>
          </a:solidFill>
          <a:ln w="57150">
            <a:solidFill>
              <a:srgbClr val="333333"/>
            </a:solidFill>
            <a:prstDash val="sysDot"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latinLnBrk="0">
              <a:defRPr/>
            </a:pPr>
            <a:r>
              <a:rPr lang="ko-KR" altLang="en-US" sz="1400" b="1" kern="0" dirty="0">
                <a:solidFill>
                  <a:sysClr val="windowText" lastClr="000000"/>
                </a:solidFill>
              </a:rPr>
              <a:t>치료</a:t>
            </a:r>
            <a:endParaRPr lang="en-US" altLang="ko-KR" sz="1400" b="1" kern="0" dirty="0">
              <a:solidFill>
                <a:sysClr val="windowText" lastClr="000000"/>
              </a:solidFill>
            </a:endParaRPr>
          </a:p>
          <a:p>
            <a:pPr algn="ctr" latinLnBrk="0">
              <a:defRPr/>
            </a:pPr>
            <a:r>
              <a:rPr lang="en-US" altLang="ko-KR" sz="1400" b="1" kern="0" dirty="0">
                <a:solidFill>
                  <a:sysClr val="windowText" lastClr="000000"/>
                </a:solidFill>
              </a:rPr>
              <a:t>(</a:t>
            </a:r>
            <a:r>
              <a:rPr lang="ko-KR" altLang="en-US" sz="1400" b="1" kern="0" dirty="0">
                <a:solidFill>
                  <a:sysClr val="windowText" lastClr="000000"/>
                </a:solidFill>
              </a:rPr>
              <a:t>수술</a:t>
            </a:r>
            <a:r>
              <a:rPr lang="en-US" altLang="ko-KR" sz="1400" b="1" kern="0" dirty="0">
                <a:solidFill>
                  <a:sysClr val="windowText" lastClr="000000"/>
                </a:solidFill>
              </a:rPr>
              <a:t>)</a:t>
            </a:r>
          </a:p>
        </p:txBody>
      </p:sp>
      <p:sp>
        <p:nvSpPr>
          <p:cNvPr id="102" name="Text Box 12"/>
          <p:cNvSpPr txBox="1">
            <a:spLocks noChangeArrowheads="1"/>
          </p:cNvSpPr>
          <p:nvPr/>
        </p:nvSpPr>
        <p:spPr bwMode="auto">
          <a:xfrm>
            <a:off x="8521595" y="1844675"/>
            <a:ext cx="712352" cy="30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latinLnBrk="0">
              <a:defRPr/>
            </a:pPr>
            <a:r>
              <a:rPr lang="en-US" altLang="ko-KR" sz="1400" kern="0" dirty="0">
                <a:solidFill>
                  <a:srgbClr val="333333"/>
                </a:solidFill>
              </a:rPr>
              <a:t>Health</a:t>
            </a:r>
          </a:p>
        </p:txBody>
      </p:sp>
      <p:sp>
        <p:nvSpPr>
          <p:cNvPr id="103" name="Text Box 13"/>
          <p:cNvSpPr txBox="1">
            <a:spLocks noChangeArrowheads="1"/>
          </p:cNvSpPr>
          <p:nvPr/>
        </p:nvSpPr>
        <p:spPr bwMode="auto">
          <a:xfrm>
            <a:off x="507654" y="1838316"/>
            <a:ext cx="712352" cy="30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latinLnBrk="0">
              <a:defRPr/>
            </a:pPr>
            <a:r>
              <a:rPr lang="en-US" altLang="ko-KR" sz="1400" kern="0" dirty="0">
                <a:solidFill>
                  <a:srgbClr val="333333"/>
                </a:solidFill>
              </a:rPr>
              <a:t>Detect</a:t>
            </a:r>
          </a:p>
        </p:txBody>
      </p:sp>
      <p:sp>
        <p:nvSpPr>
          <p:cNvPr id="104" name="Line 14"/>
          <p:cNvSpPr>
            <a:spLocks noChangeShapeType="1"/>
          </p:cNvSpPr>
          <p:nvPr/>
        </p:nvSpPr>
        <p:spPr bwMode="auto">
          <a:xfrm>
            <a:off x="1442906" y="2001838"/>
            <a:ext cx="6942476" cy="0"/>
          </a:xfrm>
          <a:prstGeom prst="line">
            <a:avLst/>
          </a:prstGeom>
          <a:noFill/>
          <a:ln w="28575" cap="rnd">
            <a:solidFill>
              <a:srgbClr val="333333"/>
            </a:solidFill>
            <a:prstDash val="sysDot"/>
            <a:round/>
            <a:headEnd type="triangle" w="med" len="med"/>
            <a:tailEnd type="triangle" w="med" len="med"/>
          </a:ln>
          <a:effectLst/>
        </p:spPr>
        <p:txBody>
          <a:bodyPr wrap="none" lIns="90000" tIns="46800" rIns="90000" bIns="46800" anchor="ctr"/>
          <a:lstStyle/>
          <a:p>
            <a:pPr latinLnBrk="0">
              <a:defRPr/>
            </a:pPr>
            <a:endParaRPr lang="ko-KR" altLang="en-US" sz="1400" kern="0">
              <a:solidFill>
                <a:sysClr val="windowText" lastClr="000000"/>
              </a:solidFill>
            </a:endParaRPr>
          </a:p>
        </p:txBody>
      </p:sp>
      <p:sp>
        <p:nvSpPr>
          <p:cNvPr id="105" name="Rectangle 15"/>
          <p:cNvSpPr>
            <a:spLocks noChangeArrowheads="1"/>
          </p:cNvSpPr>
          <p:nvPr/>
        </p:nvSpPr>
        <p:spPr bwMode="auto">
          <a:xfrm>
            <a:off x="3142074" y="1844675"/>
            <a:ext cx="3668314" cy="3099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 latinLnBrk="0">
              <a:defRPr/>
            </a:pPr>
            <a:r>
              <a:rPr lang="en-US" altLang="ko-KR" sz="1400" b="1" kern="0" dirty="0">
                <a:solidFill>
                  <a:srgbClr val="006600"/>
                </a:solidFill>
              </a:rPr>
              <a:t>(Cure) + (Rehabilitation)</a:t>
            </a:r>
            <a:endParaRPr lang="ko-KR" altLang="en-US" sz="1400" b="1" kern="0" dirty="0">
              <a:solidFill>
                <a:srgbClr val="006600"/>
              </a:solidFill>
            </a:endParaRPr>
          </a:p>
        </p:txBody>
      </p:sp>
      <p:sp>
        <p:nvSpPr>
          <p:cNvPr id="106" name="Text Box 16"/>
          <p:cNvSpPr txBox="1">
            <a:spLocks noChangeArrowheads="1"/>
          </p:cNvSpPr>
          <p:nvPr/>
        </p:nvSpPr>
        <p:spPr bwMode="auto">
          <a:xfrm>
            <a:off x="4217996" y="2357430"/>
            <a:ext cx="1313478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latinLnBrk="0">
              <a:defRPr/>
            </a:pPr>
            <a:r>
              <a:rPr lang="ko-KR" altLang="en-US" sz="1200" kern="0" dirty="0">
                <a:solidFill>
                  <a:srgbClr val="FF0000"/>
                </a:solidFill>
              </a:rPr>
              <a:t>시너지효과 창출</a:t>
            </a:r>
          </a:p>
        </p:txBody>
      </p:sp>
      <p:sp>
        <p:nvSpPr>
          <p:cNvPr id="110" name="AutoShape 20"/>
          <p:cNvSpPr>
            <a:spLocks noChangeArrowheads="1"/>
          </p:cNvSpPr>
          <p:nvPr/>
        </p:nvSpPr>
        <p:spPr bwMode="auto">
          <a:xfrm rot="10800000">
            <a:off x="7242563" y="3804509"/>
            <a:ext cx="2027635" cy="1214446"/>
          </a:xfrm>
          <a:prstGeom prst="homePlate">
            <a:avLst>
              <a:gd name="adj" fmla="val 15080"/>
            </a:avLst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rot="10800000" wrap="none" lIns="90000" tIns="46800" rIns="90000" bIns="46800" anchor="ctr"/>
          <a:lstStyle/>
          <a:p>
            <a:pPr latinLnBrk="0">
              <a:defRPr/>
            </a:pPr>
            <a:endParaRPr lang="ko-KR" altLang="en-US" sz="1200" kern="0">
              <a:solidFill>
                <a:srgbClr val="333333"/>
              </a:solidFill>
            </a:endParaRPr>
          </a:p>
        </p:txBody>
      </p:sp>
      <p:sp>
        <p:nvSpPr>
          <p:cNvPr id="109" name="AutoShape 19"/>
          <p:cNvSpPr>
            <a:spLocks noChangeArrowheads="1"/>
          </p:cNvSpPr>
          <p:nvPr/>
        </p:nvSpPr>
        <p:spPr bwMode="auto">
          <a:xfrm rot="16200000">
            <a:off x="4207775" y="4822026"/>
            <a:ext cx="1407364" cy="2086983"/>
          </a:xfrm>
          <a:prstGeom prst="homePlate">
            <a:avLst>
              <a:gd name="adj" fmla="val 9612"/>
            </a:avLst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>
              <a:defRPr/>
            </a:pPr>
            <a:endParaRPr lang="ko-KR" altLang="en-US" sz="1200" kern="0">
              <a:solidFill>
                <a:srgbClr val="333333"/>
              </a:solidFill>
            </a:endParaRPr>
          </a:p>
        </p:txBody>
      </p:sp>
      <p:sp>
        <p:nvSpPr>
          <p:cNvPr id="111" name="Text Box 21"/>
          <p:cNvSpPr txBox="1">
            <a:spLocks noChangeArrowheads="1"/>
          </p:cNvSpPr>
          <p:nvPr/>
        </p:nvSpPr>
        <p:spPr bwMode="auto">
          <a:xfrm>
            <a:off x="3942778" y="5304557"/>
            <a:ext cx="1794379" cy="1248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latinLnBrk="0">
              <a:defRPr/>
            </a:pPr>
            <a:r>
              <a:rPr lang="ko-KR" altLang="en-US" sz="1200" b="1" kern="0" dirty="0">
                <a:solidFill>
                  <a:srgbClr val="333399"/>
                </a:solidFill>
              </a:rPr>
              <a:t>수술 치료 </a:t>
            </a:r>
            <a:r>
              <a:rPr lang="en-US" altLang="ko-KR" sz="1200" b="1" kern="0" dirty="0">
                <a:solidFill>
                  <a:srgbClr val="333399"/>
                </a:solidFill>
              </a:rPr>
              <a:t>: </a:t>
            </a:r>
            <a:r>
              <a:rPr lang="ko-KR" altLang="en-US" sz="1200" b="1" kern="0" dirty="0">
                <a:solidFill>
                  <a:srgbClr val="333399"/>
                </a:solidFill>
              </a:rPr>
              <a:t>인공관절</a:t>
            </a:r>
          </a:p>
          <a:p>
            <a:pPr latinLnBrk="0">
              <a:defRPr/>
            </a:pPr>
            <a:endParaRPr lang="ko-KR" altLang="en-US" sz="300" kern="0" dirty="0">
              <a:solidFill>
                <a:sysClr val="windowText" lastClr="000000"/>
              </a:solidFill>
            </a:endParaRPr>
          </a:p>
          <a:p>
            <a:pPr latinLnBrk="0"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</a:rPr>
              <a:t>• </a:t>
            </a:r>
            <a:r>
              <a:rPr lang="ko-KR" altLang="en-US" sz="1200" kern="0" dirty="0" err="1">
                <a:solidFill>
                  <a:sysClr val="windowText" lastClr="000000"/>
                </a:solidFill>
              </a:rPr>
              <a:t>고연령층</a:t>
            </a:r>
            <a:r>
              <a:rPr lang="ko-KR" altLang="en-US" sz="1200" kern="0" dirty="0">
                <a:solidFill>
                  <a:sysClr val="windowText" lastClr="000000"/>
                </a:solidFill>
              </a:rPr>
              <a:t> 대상 다빈도</a:t>
            </a:r>
          </a:p>
          <a:p>
            <a:pPr latinLnBrk="0"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</a:rPr>
              <a:t>수술 </a:t>
            </a:r>
            <a:r>
              <a:rPr lang="en-US" altLang="ko-KR" sz="1200" kern="0" dirty="0">
                <a:solidFill>
                  <a:sysClr val="windowText" lastClr="000000"/>
                </a:solidFill>
              </a:rPr>
              <a:t>– </a:t>
            </a:r>
            <a:r>
              <a:rPr lang="ko-KR" altLang="en-US" sz="1200" kern="0" dirty="0" err="1">
                <a:solidFill>
                  <a:sysClr val="windowText" lastClr="000000"/>
                </a:solidFill>
              </a:rPr>
              <a:t>지역유병률높음</a:t>
            </a:r>
            <a:endParaRPr lang="ko-KR" altLang="en-US" sz="1200" kern="0" dirty="0">
              <a:solidFill>
                <a:sysClr val="windowText" lastClr="000000"/>
              </a:solidFill>
            </a:endParaRPr>
          </a:p>
          <a:p>
            <a:pPr latinLnBrk="0"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</a:rPr>
              <a:t>• </a:t>
            </a:r>
            <a:r>
              <a:rPr lang="ko-KR" altLang="en-US" sz="1200" kern="0" dirty="0">
                <a:solidFill>
                  <a:sysClr val="windowText" lastClr="000000"/>
                </a:solidFill>
              </a:rPr>
              <a:t>전문수술시스템구비</a:t>
            </a:r>
          </a:p>
          <a:p>
            <a:pPr latinLnBrk="0"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</a:rPr>
              <a:t>• </a:t>
            </a:r>
            <a:r>
              <a:rPr lang="ko-KR" altLang="en-US" sz="1200" kern="0" dirty="0">
                <a:solidFill>
                  <a:sysClr val="windowText" lastClr="000000"/>
                </a:solidFill>
              </a:rPr>
              <a:t>수술 후 사후관리</a:t>
            </a:r>
          </a:p>
          <a:p>
            <a:pPr latinLnBrk="0"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</a:rPr>
              <a:t>프로그램 연계 진행</a:t>
            </a:r>
          </a:p>
        </p:txBody>
      </p:sp>
      <p:sp>
        <p:nvSpPr>
          <p:cNvPr id="112" name="Text Box 22"/>
          <p:cNvSpPr txBox="1">
            <a:spLocks noChangeArrowheads="1"/>
          </p:cNvSpPr>
          <p:nvPr/>
        </p:nvSpPr>
        <p:spPr bwMode="auto">
          <a:xfrm>
            <a:off x="4421060" y="3873521"/>
            <a:ext cx="981841" cy="1079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 latinLnBrk="0">
              <a:defRPr/>
            </a:pPr>
            <a:r>
              <a:rPr lang="ko-KR" altLang="en-US" sz="1600" b="1" kern="0" dirty="0">
                <a:solidFill>
                  <a:srgbClr val="FFFFFF"/>
                </a:solidFill>
              </a:rPr>
              <a:t>인 공</a:t>
            </a:r>
            <a:endParaRPr lang="en-US" altLang="ko-KR" sz="1600" b="1" kern="0" dirty="0">
              <a:solidFill>
                <a:srgbClr val="FFFFFF"/>
              </a:solidFill>
            </a:endParaRPr>
          </a:p>
          <a:p>
            <a:pPr algn="ctr" latinLnBrk="0">
              <a:defRPr/>
            </a:pPr>
            <a:endParaRPr lang="en-US" altLang="ko-KR" sz="800" b="1" kern="0" dirty="0">
              <a:solidFill>
                <a:srgbClr val="FFFFFF"/>
              </a:solidFill>
            </a:endParaRPr>
          </a:p>
          <a:p>
            <a:pPr algn="ctr" latinLnBrk="0">
              <a:defRPr/>
            </a:pPr>
            <a:r>
              <a:rPr lang="ko-KR" altLang="en-US" sz="1600" b="1" kern="0" dirty="0">
                <a:solidFill>
                  <a:srgbClr val="FFFFFF"/>
                </a:solidFill>
              </a:rPr>
              <a:t>관 절</a:t>
            </a:r>
          </a:p>
          <a:p>
            <a:pPr algn="ctr" latinLnBrk="0">
              <a:defRPr/>
            </a:pPr>
            <a:endParaRPr lang="ko-KR" altLang="en-US" sz="800" b="1" kern="0" dirty="0">
              <a:solidFill>
                <a:srgbClr val="FFFFFF"/>
              </a:solidFill>
            </a:endParaRPr>
          </a:p>
          <a:p>
            <a:pPr algn="ctr" latinLnBrk="0">
              <a:defRPr/>
            </a:pPr>
            <a:r>
              <a:rPr lang="ko-KR" altLang="en-US" sz="1600" b="1" kern="0" dirty="0">
                <a:solidFill>
                  <a:srgbClr val="FFFFFF"/>
                </a:solidFill>
              </a:rPr>
              <a:t>센 터</a:t>
            </a:r>
          </a:p>
        </p:txBody>
      </p:sp>
      <p:sp>
        <p:nvSpPr>
          <p:cNvPr id="113" name="Rectangle 23"/>
          <p:cNvSpPr>
            <a:spLocks noChangeArrowheads="1"/>
          </p:cNvSpPr>
          <p:nvPr/>
        </p:nvSpPr>
        <p:spPr bwMode="auto">
          <a:xfrm>
            <a:off x="7355032" y="3920471"/>
            <a:ext cx="213601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ko-KR" altLang="en-US" sz="1200" b="1" kern="0" dirty="0">
                <a:solidFill>
                  <a:srgbClr val="333399"/>
                </a:solidFill>
              </a:rPr>
              <a:t>관리</a:t>
            </a:r>
            <a:r>
              <a:rPr lang="en-US" altLang="ko-KR" sz="1200" b="1" kern="0" dirty="0">
                <a:solidFill>
                  <a:srgbClr val="333399"/>
                </a:solidFill>
              </a:rPr>
              <a:t> : </a:t>
            </a:r>
            <a:r>
              <a:rPr lang="ko-KR" altLang="en-US" sz="1200" b="1" kern="0" dirty="0">
                <a:solidFill>
                  <a:srgbClr val="333399"/>
                </a:solidFill>
              </a:rPr>
              <a:t>재활</a:t>
            </a:r>
            <a:r>
              <a:rPr lang="en-US" altLang="ko-KR" sz="1200" b="1" kern="0" dirty="0">
                <a:solidFill>
                  <a:srgbClr val="333399"/>
                </a:solidFill>
              </a:rPr>
              <a:t>+</a:t>
            </a:r>
            <a:r>
              <a:rPr lang="ko-KR" altLang="en-US" sz="1200" b="1" kern="0" dirty="0">
                <a:solidFill>
                  <a:srgbClr val="333399"/>
                </a:solidFill>
              </a:rPr>
              <a:t>가정간호</a:t>
            </a:r>
          </a:p>
          <a:p>
            <a:pPr latinLnBrk="0">
              <a:defRPr/>
            </a:pPr>
            <a:endParaRPr lang="ko-KR" altLang="en-US" sz="300" kern="0" dirty="0">
              <a:solidFill>
                <a:srgbClr val="333399"/>
              </a:solidFill>
            </a:endParaRPr>
          </a:p>
          <a:p>
            <a:pPr latinLnBrk="0">
              <a:defRPr/>
            </a:pPr>
            <a:r>
              <a:rPr lang="en-US" altLang="ko-KR" sz="1200" kern="0" dirty="0">
                <a:solidFill>
                  <a:srgbClr val="333333"/>
                </a:solidFill>
              </a:rPr>
              <a:t>• </a:t>
            </a:r>
            <a:r>
              <a:rPr lang="ko-KR" altLang="en-US" sz="1200" kern="0" dirty="0">
                <a:solidFill>
                  <a:srgbClr val="333333"/>
                </a:solidFill>
              </a:rPr>
              <a:t>재활센터연계</a:t>
            </a:r>
            <a:endParaRPr lang="en-US" altLang="ko-KR" sz="1200" kern="0" dirty="0">
              <a:solidFill>
                <a:srgbClr val="333333"/>
              </a:solidFill>
            </a:endParaRPr>
          </a:p>
          <a:p>
            <a:pPr latinLnBrk="0">
              <a:defRPr/>
            </a:pPr>
            <a:r>
              <a:rPr lang="en-US" altLang="ko-KR" sz="1200" kern="0" dirty="0">
                <a:solidFill>
                  <a:srgbClr val="333333"/>
                </a:solidFill>
              </a:rPr>
              <a:t>• </a:t>
            </a:r>
            <a:r>
              <a:rPr lang="ko-KR" altLang="en-US" sz="1200" kern="0" dirty="0" err="1">
                <a:solidFill>
                  <a:srgbClr val="333333"/>
                </a:solidFill>
              </a:rPr>
              <a:t>수술후</a:t>
            </a:r>
            <a:r>
              <a:rPr lang="ko-KR" altLang="en-US" sz="1200" kern="0" dirty="0">
                <a:solidFill>
                  <a:srgbClr val="333333"/>
                </a:solidFill>
              </a:rPr>
              <a:t> 환자 가정방문</a:t>
            </a:r>
          </a:p>
          <a:p>
            <a:pPr latinLnBrk="0">
              <a:defRPr/>
            </a:pPr>
            <a:r>
              <a:rPr lang="en-US" altLang="ko-KR" sz="1200" kern="0" dirty="0">
                <a:solidFill>
                  <a:srgbClr val="333333"/>
                </a:solidFill>
              </a:rPr>
              <a:t>• </a:t>
            </a:r>
            <a:r>
              <a:rPr lang="ko-KR" altLang="en-US" sz="1200" kern="0" dirty="0">
                <a:solidFill>
                  <a:srgbClr val="333333"/>
                </a:solidFill>
              </a:rPr>
              <a:t>사후관리프로그램가동</a:t>
            </a:r>
          </a:p>
          <a:p>
            <a:pPr latinLnBrk="0">
              <a:defRPr/>
            </a:pPr>
            <a:r>
              <a:rPr lang="en-US" altLang="ko-KR" sz="1200" kern="0" dirty="0">
                <a:solidFill>
                  <a:srgbClr val="333333"/>
                </a:solidFill>
              </a:rPr>
              <a:t>• </a:t>
            </a:r>
            <a:r>
              <a:rPr lang="ko-KR" altLang="en-US" sz="1200" kern="0" dirty="0">
                <a:solidFill>
                  <a:srgbClr val="333333"/>
                </a:solidFill>
              </a:rPr>
              <a:t>수술 </a:t>
            </a:r>
            <a:r>
              <a:rPr lang="ko-KR" altLang="en-US" sz="1200" kern="0" dirty="0" err="1">
                <a:solidFill>
                  <a:srgbClr val="333333"/>
                </a:solidFill>
              </a:rPr>
              <a:t>효과성</a:t>
            </a:r>
            <a:r>
              <a:rPr lang="ko-KR" altLang="en-US" sz="1200" kern="0" dirty="0">
                <a:solidFill>
                  <a:srgbClr val="333333"/>
                </a:solidFill>
              </a:rPr>
              <a:t> 증대</a:t>
            </a:r>
          </a:p>
        </p:txBody>
      </p:sp>
      <p:sp>
        <p:nvSpPr>
          <p:cNvPr id="24" name="AutoShape 7"/>
          <p:cNvSpPr>
            <a:spLocks noChangeArrowheads="1"/>
          </p:cNvSpPr>
          <p:nvPr/>
        </p:nvSpPr>
        <p:spPr bwMode="auto">
          <a:xfrm flipH="1">
            <a:off x="2771599" y="3770006"/>
            <a:ext cx="1092121" cy="1285884"/>
          </a:xfrm>
          <a:prstGeom prst="flowChartDelay">
            <a:avLst/>
          </a:prstGeom>
          <a:solidFill>
            <a:srgbClr val="DDDDDD"/>
          </a:solidFill>
          <a:ln w="28575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latinLnBrk="0">
              <a:defRPr/>
            </a:pPr>
            <a:endParaRPr lang="ko-KR" altLang="en-US" kern="0">
              <a:solidFill>
                <a:srgbClr val="FFFFFF"/>
              </a:solidFill>
            </a:endParaRPr>
          </a:p>
          <a:p>
            <a:pPr algn="ctr" latinLnBrk="0">
              <a:defRPr/>
            </a:pPr>
            <a:endParaRPr lang="ko-KR" altLang="en-US" kern="0">
              <a:solidFill>
                <a:sysClr val="windowText" lastClr="000000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25" name="Text Box 22"/>
          <p:cNvSpPr txBox="1">
            <a:spLocks noChangeArrowheads="1"/>
          </p:cNvSpPr>
          <p:nvPr/>
        </p:nvSpPr>
        <p:spPr bwMode="auto">
          <a:xfrm>
            <a:off x="2735288" y="4055758"/>
            <a:ext cx="1105088" cy="72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latinLnBrk="0">
              <a:defRPr/>
            </a:pPr>
            <a:r>
              <a:rPr lang="ko-KR" altLang="en-US" sz="1200" b="1" kern="0" dirty="0">
                <a:solidFill>
                  <a:srgbClr val="000000"/>
                </a:solidFill>
              </a:rPr>
              <a:t>공공의료사업</a:t>
            </a:r>
            <a:endParaRPr lang="en-US" altLang="ko-KR" sz="1200" b="1" kern="0" dirty="0">
              <a:solidFill>
                <a:srgbClr val="000000"/>
              </a:solidFill>
            </a:endParaRPr>
          </a:p>
          <a:p>
            <a:pPr algn="ctr" latinLnBrk="0">
              <a:defRPr/>
            </a:pPr>
            <a:endParaRPr lang="en-US" altLang="ko-KR" sz="500" b="1" kern="0" dirty="0">
              <a:solidFill>
                <a:srgbClr val="000000"/>
              </a:solidFill>
            </a:endParaRPr>
          </a:p>
          <a:p>
            <a:pPr algn="ctr" latinLnBrk="0">
              <a:defRPr/>
            </a:pPr>
            <a:r>
              <a:rPr lang="ko-KR" altLang="en-US" sz="1200" b="1" kern="0" dirty="0">
                <a:solidFill>
                  <a:srgbClr val="000000"/>
                </a:solidFill>
              </a:rPr>
              <a:t>인공관절</a:t>
            </a:r>
            <a:endParaRPr lang="en-US" altLang="ko-KR" sz="1200" b="1" kern="0" dirty="0">
              <a:solidFill>
                <a:srgbClr val="000000"/>
              </a:solidFill>
            </a:endParaRPr>
          </a:p>
          <a:p>
            <a:pPr algn="ctr" latinLnBrk="0">
              <a:defRPr/>
            </a:pPr>
            <a:r>
              <a:rPr lang="ko-KR" altLang="en-US" sz="1200" b="1" kern="0" dirty="0">
                <a:solidFill>
                  <a:srgbClr val="000000"/>
                </a:solidFill>
              </a:rPr>
              <a:t>수술비 지원</a:t>
            </a:r>
            <a:endParaRPr lang="en-US" altLang="ko-KR" sz="1200" b="1" kern="0" dirty="0">
              <a:solidFill>
                <a:srgbClr val="000000"/>
              </a:solidFill>
            </a:endParaRPr>
          </a:p>
        </p:txBody>
      </p:sp>
      <p:sp>
        <p:nvSpPr>
          <p:cNvPr id="27" name="Oval 9"/>
          <p:cNvSpPr>
            <a:spLocks noChangeArrowheads="1"/>
          </p:cNvSpPr>
          <p:nvPr/>
        </p:nvSpPr>
        <p:spPr bwMode="auto">
          <a:xfrm>
            <a:off x="3018221" y="2787126"/>
            <a:ext cx="935568" cy="857256"/>
          </a:xfrm>
          <a:prstGeom prst="ellipse">
            <a:avLst/>
          </a:prstGeom>
          <a:solidFill>
            <a:srgbClr val="333333"/>
          </a:solidFill>
          <a:ln w="76200">
            <a:solidFill>
              <a:srgbClr val="DDDDDD"/>
            </a:solidFill>
            <a:prstDash val="sysDot"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latinLnBrk="0">
              <a:defRPr/>
            </a:pPr>
            <a:r>
              <a:rPr lang="ko-KR" altLang="en-US" sz="1400" b="1" kern="0" dirty="0">
                <a:solidFill>
                  <a:srgbClr val="DDDDDD"/>
                </a:solidFill>
              </a:rPr>
              <a:t>발굴</a:t>
            </a:r>
            <a:endParaRPr lang="en-US" altLang="ko-KR" sz="1400" b="1" kern="0" dirty="0">
              <a:solidFill>
                <a:srgbClr val="DDDDDD"/>
              </a:solidFill>
            </a:endParaRPr>
          </a:p>
          <a:p>
            <a:pPr algn="ctr" latinLnBrk="0">
              <a:defRPr/>
            </a:pPr>
            <a:r>
              <a:rPr lang="en-US" altLang="ko-KR" sz="1400" b="1" kern="0" dirty="0">
                <a:solidFill>
                  <a:srgbClr val="DDDDDD"/>
                </a:solidFill>
              </a:rPr>
              <a:t>(</a:t>
            </a:r>
            <a:r>
              <a:rPr lang="ko-KR" altLang="en-US" sz="1400" b="1" kern="0" dirty="0">
                <a:solidFill>
                  <a:srgbClr val="DDDDDD"/>
                </a:solidFill>
              </a:rPr>
              <a:t>진단</a:t>
            </a:r>
            <a:r>
              <a:rPr lang="en-US" altLang="ko-KR" sz="1400" b="1" kern="0" dirty="0">
                <a:solidFill>
                  <a:srgbClr val="DDDDDD"/>
                </a:solidFill>
              </a:rPr>
              <a:t>)</a:t>
            </a:r>
          </a:p>
        </p:txBody>
      </p:sp>
      <p:sp>
        <p:nvSpPr>
          <p:cNvPr id="28" name="Oval 9"/>
          <p:cNvSpPr>
            <a:spLocks noChangeArrowheads="1"/>
          </p:cNvSpPr>
          <p:nvPr/>
        </p:nvSpPr>
        <p:spPr bwMode="auto">
          <a:xfrm>
            <a:off x="5804303" y="2787126"/>
            <a:ext cx="935568" cy="857256"/>
          </a:xfrm>
          <a:prstGeom prst="ellipse">
            <a:avLst/>
          </a:prstGeom>
          <a:solidFill>
            <a:srgbClr val="333333"/>
          </a:solidFill>
          <a:ln w="76200">
            <a:solidFill>
              <a:srgbClr val="DDDDDD"/>
            </a:solidFill>
            <a:prstDash val="sysDot"/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latinLnBrk="0">
              <a:defRPr/>
            </a:pPr>
            <a:r>
              <a:rPr lang="ko-KR" altLang="en-US" sz="1400" b="1" kern="0">
                <a:solidFill>
                  <a:srgbClr val="DDDDDD"/>
                </a:solidFill>
              </a:rPr>
              <a:t>사후</a:t>
            </a:r>
            <a:endParaRPr lang="en-US" altLang="ko-KR" sz="1400" b="1" kern="0" dirty="0">
              <a:solidFill>
                <a:srgbClr val="DDDDDD"/>
              </a:solidFill>
            </a:endParaRPr>
          </a:p>
          <a:p>
            <a:pPr algn="ctr" latinLnBrk="0">
              <a:defRPr/>
            </a:pPr>
            <a:r>
              <a:rPr lang="ko-KR" altLang="en-US" sz="1400" b="1" kern="0" dirty="0">
                <a:solidFill>
                  <a:srgbClr val="DDDDDD"/>
                </a:solidFill>
              </a:rPr>
              <a:t>관리</a:t>
            </a:r>
            <a:endParaRPr lang="en-US" altLang="ko-KR" sz="1400" b="1" kern="0" dirty="0">
              <a:solidFill>
                <a:srgbClr val="DDDDDD"/>
              </a:solidFill>
            </a:endParaRPr>
          </a:p>
        </p:txBody>
      </p:sp>
      <p:sp>
        <p:nvSpPr>
          <p:cNvPr id="29" name="AutoShape 20"/>
          <p:cNvSpPr>
            <a:spLocks noChangeArrowheads="1"/>
          </p:cNvSpPr>
          <p:nvPr/>
        </p:nvSpPr>
        <p:spPr bwMode="auto">
          <a:xfrm rot="10800000" flipH="1">
            <a:off x="563884" y="3795884"/>
            <a:ext cx="2116738" cy="1214446"/>
          </a:xfrm>
          <a:prstGeom prst="homePlate">
            <a:avLst>
              <a:gd name="adj" fmla="val 15080"/>
            </a:avLst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rot="10800000" wrap="none" lIns="90000" tIns="46800" rIns="90000" bIns="46800" anchor="ctr"/>
          <a:lstStyle/>
          <a:p>
            <a:pPr latinLnBrk="0">
              <a:defRPr/>
            </a:pPr>
            <a:endParaRPr lang="ko-KR" altLang="en-US" sz="1200" kern="0">
              <a:solidFill>
                <a:srgbClr val="333333"/>
              </a:solidFill>
            </a:endParaRPr>
          </a:p>
        </p:txBody>
      </p:sp>
      <p:sp>
        <p:nvSpPr>
          <p:cNvPr id="30" name="Rectangle 23"/>
          <p:cNvSpPr>
            <a:spLocks noChangeArrowheads="1"/>
          </p:cNvSpPr>
          <p:nvPr/>
        </p:nvSpPr>
        <p:spPr bwMode="auto">
          <a:xfrm>
            <a:off x="529328" y="3867322"/>
            <a:ext cx="213601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ko-KR" altLang="en-US" sz="1200" b="1" kern="0" dirty="0">
                <a:solidFill>
                  <a:srgbClr val="333399"/>
                </a:solidFill>
              </a:rPr>
              <a:t>발굴</a:t>
            </a:r>
            <a:r>
              <a:rPr lang="en-US" altLang="ko-KR" sz="1200" b="1" kern="0" dirty="0">
                <a:solidFill>
                  <a:srgbClr val="333399"/>
                </a:solidFill>
              </a:rPr>
              <a:t> : </a:t>
            </a:r>
            <a:r>
              <a:rPr lang="ko-KR" altLang="en-US" sz="1200" b="1" kern="0" dirty="0">
                <a:solidFill>
                  <a:srgbClr val="333399"/>
                </a:solidFill>
              </a:rPr>
              <a:t>공공보건의료사업</a:t>
            </a:r>
          </a:p>
          <a:p>
            <a:pPr latinLnBrk="0">
              <a:defRPr/>
            </a:pPr>
            <a:endParaRPr lang="ko-KR" altLang="en-US" sz="300" kern="0" dirty="0">
              <a:solidFill>
                <a:srgbClr val="333399"/>
              </a:solidFill>
            </a:endParaRPr>
          </a:p>
          <a:p>
            <a:pPr latinLnBrk="0">
              <a:defRPr/>
            </a:pPr>
            <a:r>
              <a:rPr lang="en-US" altLang="ko-KR" sz="1200" kern="0" dirty="0">
                <a:solidFill>
                  <a:srgbClr val="333333"/>
                </a:solidFill>
              </a:rPr>
              <a:t>• </a:t>
            </a:r>
            <a:r>
              <a:rPr lang="ko-KR" altLang="en-US" sz="1200" kern="0" dirty="0">
                <a:solidFill>
                  <a:srgbClr val="333333"/>
                </a:solidFill>
              </a:rPr>
              <a:t>보건소 중심 대상발굴</a:t>
            </a:r>
            <a:endParaRPr lang="en-US" altLang="ko-KR" sz="1200" kern="0" dirty="0">
              <a:solidFill>
                <a:srgbClr val="333333"/>
              </a:solidFill>
            </a:endParaRPr>
          </a:p>
          <a:p>
            <a:pPr latinLnBrk="0">
              <a:defRPr/>
            </a:pPr>
            <a:r>
              <a:rPr lang="en-US" altLang="ko-KR" sz="1200" kern="0" dirty="0">
                <a:solidFill>
                  <a:srgbClr val="333333"/>
                </a:solidFill>
              </a:rPr>
              <a:t>• 1</a:t>
            </a:r>
            <a:r>
              <a:rPr lang="ko-KR" altLang="en-US" sz="1200" kern="0" dirty="0">
                <a:solidFill>
                  <a:srgbClr val="333333"/>
                </a:solidFill>
              </a:rPr>
              <a:t>차</a:t>
            </a:r>
            <a:r>
              <a:rPr lang="en-US" altLang="ko-KR" sz="1200" kern="0" dirty="0">
                <a:solidFill>
                  <a:srgbClr val="333333"/>
                </a:solidFill>
              </a:rPr>
              <a:t>,2</a:t>
            </a:r>
            <a:r>
              <a:rPr lang="ko-KR" altLang="en-US" sz="1200" kern="0" dirty="0" err="1">
                <a:solidFill>
                  <a:srgbClr val="333333"/>
                </a:solidFill>
              </a:rPr>
              <a:t>차검진</a:t>
            </a:r>
            <a:r>
              <a:rPr lang="en-US" altLang="ko-KR" sz="1200" kern="0" dirty="0">
                <a:solidFill>
                  <a:srgbClr val="333333"/>
                </a:solidFill>
              </a:rPr>
              <a:t>-</a:t>
            </a:r>
            <a:r>
              <a:rPr lang="ko-KR" altLang="en-US" sz="1200" kern="0" dirty="0">
                <a:solidFill>
                  <a:srgbClr val="333333"/>
                </a:solidFill>
              </a:rPr>
              <a:t>수술확정</a:t>
            </a:r>
          </a:p>
          <a:p>
            <a:pPr latinLnBrk="0">
              <a:defRPr/>
            </a:pPr>
            <a:r>
              <a:rPr lang="en-US" altLang="ko-KR" sz="1200" kern="0" dirty="0">
                <a:solidFill>
                  <a:srgbClr val="333333"/>
                </a:solidFill>
              </a:rPr>
              <a:t>• </a:t>
            </a:r>
            <a:r>
              <a:rPr lang="ko-KR" altLang="en-US" sz="1200" kern="0" dirty="0">
                <a:solidFill>
                  <a:srgbClr val="333333"/>
                </a:solidFill>
              </a:rPr>
              <a:t>수술비 지원</a:t>
            </a:r>
          </a:p>
          <a:p>
            <a:pPr latinLnBrk="0">
              <a:defRPr/>
            </a:pPr>
            <a:r>
              <a:rPr lang="en-US" altLang="ko-KR" sz="1200" kern="0" dirty="0">
                <a:solidFill>
                  <a:srgbClr val="333333"/>
                </a:solidFill>
              </a:rPr>
              <a:t>• </a:t>
            </a:r>
            <a:r>
              <a:rPr lang="ko-KR" altLang="en-US" sz="1200" kern="0" dirty="0">
                <a:solidFill>
                  <a:srgbClr val="333333"/>
                </a:solidFill>
              </a:rPr>
              <a:t>취약계층대상 공익증대</a:t>
            </a:r>
          </a:p>
        </p:txBody>
      </p:sp>
      <p:cxnSp>
        <p:nvCxnSpPr>
          <p:cNvPr id="32" name="직선 연결선 31"/>
          <p:cNvCxnSpPr/>
          <p:nvPr/>
        </p:nvCxnSpPr>
        <p:spPr>
          <a:xfrm rot="5400000">
            <a:off x="3424718" y="2643390"/>
            <a:ext cx="142876" cy="1720"/>
          </a:xfrm>
          <a:prstGeom prst="line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/>
          <p:cNvCxnSpPr/>
          <p:nvPr/>
        </p:nvCxnSpPr>
        <p:spPr>
          <a:xfrm>
            <a:off x="3497016" y="2572018"/>
            <a:ext cx="696521" cy="1588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 rot="5400000">
            <a:off x="6210800" y="2643390"/>
            <a:ext cx="142876" cy="1720"/>
          </a:xfrm>
          <a:prstGeom prst="line">
            <a:avLst/>
          </a:prstGeom>
          <a:ln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/>
          <p:cNvCxnSpPr/>
          <p:nvPr/>
        </p:nvCxnSpPr>
        <p:spPr>
          <a:xfrm flipH="1">
            <a:off x="5586580" y="2572018"/>
            <a:ext cx="696521" cy="1588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 rot="5400000" flipH="1" flipV="1">
            <a:off x="4801836" y="2689742"/>
            <a:ext cx="214314" cy="1720"/>
          </a:xfrm>
          <a:prstGeom prst="line">
            <a:avLst/>
          </a:prstGeom>
          <a:ln>
            <a:solidFill>
              <a:srgbClr val="FF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오각형 40"/>
          <p:cNvSpPr/>
          <p:nvPr/>
        </p:nvSpPr>
        <p:spPr>
          <a:xfrm>
            <a:off x="5636487" y="2369310"/>
            <a:ext cx="1006085" cy="433093"/>
          </a:xfrm>
          <a:prstGeom prst="homePlate">
            <a:avLst>
              <a:gd name="adj" fmla="val 28796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72000" rIns="108000" bIns="72000" rtlCol="0" anchor="ctr"/>
          <a:lstStyle/>
          <a:p>
            <a:pPr algn="ctr"/>
            <a:r>
              <a:rPr lang="ko-KR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세부계획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실행 추진 체계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2" name="아래쪽 화살표 설명선 31"/>
          <p:cNvSpPr/>
          <p:nvPr/>
        </p:nvSpPr>
        <p:spPr>
          <a:xfrm>
            <a:off x="3842013" y="1559737"/>
            <a:ext cx="1859207" cy="785818"/>
          </a:xfrm>
          <a:prstGeom prst="downArrowCallout">
            <a:avLst>
              <a:gd name="adj1" fmla="val 20051"/>
              <a:gd name="adj2" fmla="val 35994"/>
              <a:gd name="adj3" fmla="val 24589"/>
              <a:gd name="adj4" fmla="val 64977"/>
            </a:avLst>
          </a:prstGeom>
          <a:solidFill>
            <a:schemeClr val="bg1">
              <a:lumMod val="75000"/>
              <a:alpha val="30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72000" rIns="108000" bIns="72000" rtlCol="0" anchor="ctr"/>
          <a:lstStyle/>
          <a:p>
            <a:pPr algn="ctr"/>
            <a:r>
              <a:rPr lang="ko-KR" altLang="en-US" sz="14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전략과제 도출</a:t>
            </a:r>
          </a:p>
        </p:txBody>
      </p:sp>
      <p:sp>
        <p:nvSpPr>
          <p:cNvPr id="33" name="오각형 32"/>
          <p:cNvSpPr/>
          <p:nvPr/>
        </p:nvSpPr>
        <p:spPr>
          <a:xfrm>
            <a:off x="3854674" y="2364845"/>
            <a:ext cx="1859207" cy="433093"/>
          </a:xfrm>
          <a:prstGeom prst="homePlate">
            <a:avLst>
              <a:gd name="adj" fmla="val 26441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72000" rIns="108000" bIns="72000" rtlCol="0" anchor="ctr"/>
          <a:lstStyle/>
          <a:p>
            <a:pPr algn="ctr"/>
            <a:r>
              <a:rPr lang="ko-KR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목표 및 방향 설정</a:t>
            </a:r>
          </a:p>
        </p:txBody>
      </p:sp>
      <p:sp>
        <p:nvSpPr>
          <p:cNvPr id="35" name="타원 34"/>
          <p:cNvSpPr/>
          <p:nvPr/>
        </p:nvSpPr>
        <p:spPr>
          <a:xfrm>
            <a:off x="6346042" y="1500174"/>
            <a:ext cx="851303" cy="7143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rgbClr val="000000"/>
                </a:solidFill>
              </a:rPr>
              <a:t>공익</a:t>
            </a:r>
            <a:endParaRPr lang="en-US" altLang="ko-KR" sz="1100" dirty="0">
              <a:solidFill>
                <a:srgbClr val="000000"/>
              </a:solidFill>
            </a:endParaRPr>
          </a:p>
          <a:p>
            <a:pPr algn="ctr"/>
            <a:r>
              <a:rPr lang="ko-KR" altLang="en-US" sz="1100" dirty="0">
                <a:solidFill>
                  <a:srgbClr val="000000"/>
                </a:solidFill>
              </a:rPr>
              <a:t>성과</a:t>
            </a:r>
          </a:p>
        </p:txBody>
      </p:sp>
      <p:sp>
        <p:nvSpPr>
          <p:cNvPr id="36" name="타원 35"/>
          <p:cNvSpPr/>
          <p:nvPr/>
        </p:nvSpPr>
        <p:spPr>
          <a:xfrm>
            <a:off x="2244309" y="1500174"/>
            <a:ext cx="851303" cy="7143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rgbClr val="000000"/>
                </a:solidFill>
              </a:rPr>
              <a:t>재무성과</a:t>
            </a:r>
          </a:p>
        </p:txBody>
      </p:sp>
      <p:cxnSp>
        <p:nvCxnSpPr>
          <p:cNvPr id="38" name="직선 화살표 연결선 37"/>
          <p:cNvCxnSpPr/>
          <p:nvPr/>
        </p:nvCxnSpPr>
        <p:spPr>
          <a:xfrm>
            <a:off x="2992526" y="1845489"/>
            <a:ext cx="386956" cy="1588"/>
          </a:xfrm>
          <a:prstGeom prst="straightConnector1">
            <a:avLst/>
          </a:prstGeom>
          <a:ln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/>
          <p:cNvCxnSpPr/>
          <p:nvPr/>
        </p:nvCxnSpPr>
        <p:spPr>
          <a:xfrm flipH="1">
            <a:off x="6088138" y="1845489"/>
            <a:ext cx="386956" cy="1588"/>
          </a:xfrm>
          <a:prstGeom prst="straightConnector1">
            <a:avLst/>
          </a:prstGeom>
          <a:ln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오각형 39"/>
          <p:cNvSpPr/>
          <p:nvPr/>
        </p:nvSpPr>
        <p:spPr>
          <a:xfrm>
            <a:off x="2915135" y="2357435"/>
            <a:ext cx="1006085" cy="433093"/>
          </a:xfrm>
          <a:prstGeom prst="homePlate">
            <a:avLst>
              <a:gd name="adj" fmla="val 28796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72000" rIns="108000" bIns="72000" rtlCol="0" anchor="ctr"/>
          <a:lstStyle/>
          <a:p>
            <a:pPr algn="ctr"/>
            <a:r>
              <a:rPr lang="ko-KR" altLang="en-US" sz="1200" b="1">
                <a:solidFill>
                  <a:srgbClr val="000000">
                    <a:lumMod val="75000"/>
                    <a:lumOff val="25000"/>
                  </a:srgbClr>
                </a:solidFill>
              </a:rPr>
              <a:t>필요성</a:t>
            </a:r>
            <a:endParaRPr lang="ko-KR" altLang="en-US" sz="12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3" name="아래쪽 화살표 42"/>
          <p:cNvSpPr/>
          <p:nvPr/>
        </p:nvSpPr>
        <p:spPr>
          <a:xfrm>
            <a:off x="4706651" y="2928934"/>
            <a:ext cx="257868" cy="1000132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FFFF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6965170" y="5711632"/>
            <a:ext cx="2244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rgbClr val="0000FF"/>
                </a:solidFill>
              </a:rPr>
              <a:t>1) </a:t>
            </a:r>
            <a:r>
              <a:rPr lang="ko-KR" altLang="en-US" sz="1200" b="1" dirty="0">
                <a:solidFill>
                  <a:srgbClr val="0000FF"/>
                </a:solidFill>
              </a:rPr>
              <a:t>추진 수행 조직 설계</a:t>
            </a:r>
            <a:endParaRPr lang="en-US" altLang="ko-KR" sz="1200" b="1" dirty="0">
              <a:solidFill>
                <a:srgbClr val="0000FF"/>
              </a:solidFill>
            </a:endParaRPr>
          </a:p>
          <a:p>
            <a:endParaRPr lang="en-US" altLang="ko-KR" sz="1200" b="1" dirty="0">
              <a:solidFill>
                <a:srgbClr val="0000FF"/>
              </a:solidFill>
            </a:endParaRPr>
          </a:p>
          <a:p>
            <a:r>
              <a:rPr lang="en-US" altLang="ko-KR" sz="1200" b="1" dirty="0">
                <a:solidFill>
                  <a:srgbClr val="0000FF"/>
                </a:solidFill>
              </a:rPr>
              <a:t>2) </a:t>
            </a:r>
            <a:r>
              <a:rPr lang="ko-KR" altLang="en-US" sz="1200" b="1" dirty="0">
                <a:solidFill>
                  <a:srgbClr val="0000FF"/>
                </a:solidFill>
              </a:rPr>
              <a:t>일정계획 </a:t>
            </a:r>
            <a:r>
              <a:rPr lang="en-US" altLang="ko-KR" sz="1200" b="1" dirty="0">
                <a:solidFill>
                  <a:srgbClr val="0000FF"/>
                </a:solidFill>
              </a:rPr>
              <a:t>(</a:t>
            </a:r>
            <a:r>
              <a:rPr lang="ko-KR" altLang="en-US" sz="1200" b="1" dirty="0">
                <a:solidFill>
                  <a:srgbClr val="0000FF"/>
                </a:solidFill>
              </a:rPr>
              <a:t>사업준비중심</a:t>
            </a:r>
            <a:r>
              <a:rPr lang="en-US" altLang="ko-KR" sz="1200" b="1" dirty="0">
                <a:solidFill>
                  <a:srgbClr val="0000FF"/>
                </a:solidFill>
              </a:rPr>
              <a:t>)</a:t>
            </a:r>
            <a:r>
              <a:rPr lang="ko-KR" altLang="en-US" sz="1200" b="1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51" name="오각형 50"/>
          <p:cNvSpPr/>
          <p:nvPr/>
        </p:nvSpPr>
        <p:spPr>
          <a:xfrm>
            <a:off x="3494089" y="5244702"/>
            <a:ext cx="1238259" cy="504056"/>
          </a:xfrm>
          <a:prstGeom prst="homePlate">
            <a:avLst>
              <a:gd name="adj" fmla="val 37234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72000" rIns="108000" bIns="72000" rtlCol="0" anchor="ctr"/>
          <a:lstStyle/>
          <a:p>
            <a:pPr algn="ctr"/>
            <a:r>
              <a:rPr lang="ko-KR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수익추정</a:t>
            </a:r>
          </a:p>
        </p:txBody>
      </p:sp>
      <p:sp>
        <p:nvSpPr>
          <p:cNvPr id="52" name="오각형 51"/>
          <p:cNvSpPr/>
          <p:nvPr/>
        </p:nvSpPr>
        <p:spPr>
          <a:xfrm>
            <a:off x="2499522" y="4583883"/>
            <a:ext cx="1006085" cy="504056"/>
          </a:xfrm>
          <a:prstGeom prst="homePlate">
            <a:avLst>
              <a:gd name="adj" fmla="val 28796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72000" rIns="108000" bIns="72000" rtlCol="0" anchor="ctr"/>
          <a:lstStyle/>
          <a:p>
            <a:pPr algn="ctr"/>
            <a:r>
              <a:rPr lang="ko-KR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투자계획</a:t>
            </a:r>
          </a:p>
        </p:txBody>
      </p:sp>
      <p:sp>
        <p:nvSpPr>
          <p:cNvPr id="53" name="모서리가 둥근 직사각형 52"/>
          <p:cNvSpPr/>
          <p:nvPr/>
        </p:nvSpPr>
        <p:spPr>
          <a:xfrm>
            <a:off x="3772371" y="5847259"/>
            <a:ext cx="2089527" cy="42862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손익 추정시나리오</a:t>
            </a:r>
          </a:p>
        </p:txBody>
      </p:sp>
      <p:sp>
        <p:nvSpPr>
          <p:cNvPr id="54" name="순서도: 대체 처리 53"/>
          <p:cNvSpPr/>
          <p:nvPr/>
        </p:nvSpPr>
        <p:spPr>
          <a:xfrm>
            <a:off x="2321701" y="857232"/>
            <a:ext cx="4798252" cy="571504"/>
          </a:xfrm>
          <a:prstGeom prst="flowChartAlternateProcess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72000" rIns="108000" bIns="72000"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600" b="1" dirty="0">
                <a:solidFill>
                  <a:srgbClr val="FFFFFF"/>
                </a:solidFill>
              </a:rPr>
              <a:t>실행계획 설계 프로세스</a:t>
            </a:r>
          </a:p>
        </p:txBody>
      </p:sp>
      <p:sp>
        <p:nvSpPr>
          <p:cNvPr id="42" name="순서도: 대체 처리 41"/>
          <p:cNvSpPr/>
          <p:nvPr/>
        </p:nvSpPr>
        <p:spPr>
          <a:xfrm>
            <a:off x="3095612" y="3071810"/>
            <a:ext cx="3559994" cy="500066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법규∙</a:t>
            </a:r>
            <a:r>
              <a:rPr lang="ko-KR" altLang="en-US" sz="1200" b="1" dirty="0" err="1">
                <a:solidFill>
                  <a:srgbClr val="000000"/>
                </a:solidFill>
              </a:rPr>
              <a:t>지자체</a:t>
            </a:r>
            <a:r>
              <a:rPr lang="ko-KR" altLang="en-US" sz="1200" b="1" dirty="0">
                <a:solidFill>
                  <a:srgbClr val="000000"/>
                </a:solidFill>
              </a:rPr>
              <a:t> 정책</a:t>
            </a:r>
            <a:r>
              <a:rPr lang="en-US" altLang="ko-KR" sz="1200" b="1" dirty="0">
                <a:solidFill>
                  <a:srgbClr val="000000"/>
                </a:solidFill>
              </a:rPr>
              <a:t>(</a:t>
            </a:r>
            <a:r>
              <a:rPr lang="ko-KR" altLang="en-US" sz="1200" b="1" dirty="0">
                <a:solidFill>
                  <a:srgbClr val="000000"/>
                </a:solidFill>
              </a:rPr>
              <a:t>제도</a:t>
            </a:r>
            <a:r>
              <a:rPr lang="en-US" altLang="ko-KR" sz="1200" b="1" dirty="0">
                <a:solidFill>
                  <a:srgbClr val="000000"/>
                </a:solidFill>
              </a:rPr>
              <a:t>) </a:t>
            </a:r>
            <a:r>
              <a:rPr lang="ko-KR" altLang="en-US" sz="1200" b="1" dirty="0">
                <a:solidFill>
                  <a:srgbClr val="000000"/>
                </a:solidFill>
              </a:rPr>
              <a:t>타당성 검토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타 기관 사례 연구 </a:t>
            </a:r>
          </a:p>
        </p:txBody>
      </p:sp>
      <p:sp>
        <p:nvSpPr>
          <p:cNvPr id="44" name="오각형 43"/>
          <p:cNvSpPr/>
          <p:nvPr/>
        </p:nvSpPr>
        <p:spPr>
          <a:xfrm>
            <a:off x="3637350" y="3857628"/>
            <a:ext cx="1006085" cy="504056"/>
          </a:xfrm>
          <a:prstGeom prst="homePlate">
            <a:avLst>
              <a:gd name="adj" fmla="val 28796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72000" rIns="108000" bIns="72000" rtlCol="0" anchor="ctr"/>
          <a:lstStyle/>
          <a:p>
            <a:pPr algn="ctr"/>
            <a:r>
              <a:rPr lang="ko-KR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수요 특성</a:t>
            </a:r>
            <a:endParaRPr lang="en-US" altLang="ko-KR" sz="12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algn="ctr"/>
            <a:r>
              <a:rPr lang="en-US" altLang="ko-KR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(</a:t>
            </a:r>
            <a:r>
              <a:rPr lang="ko-KR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수요량</a:t>
            </a:r>
            <a:r>
              <a:rPr lang="en-US" altLang="ko-KR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)</a:t>
            </a:r>
            <a:endParaRPr lang="ko-KR" altLang="en-US" sz="12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8" name="오각형 57"/>
          <p:cNvSpPr/>
          <p:nvPr/>
        </p:nvSpPr>
        <p:spPr>
          <a:xfrm flipH="1">
            <a:off x="4887128" y="5244702"/>
            <a:ext cx="1315650" cy="504056"/>
          </a:xfrm>
          <a:prstGeom prst="homePlate">
            <a:avLst>
              <a:gd name="adj" fmla="val 37234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72000" rIns="108000" bIns="72000" rtlCol="0" anchor="ctr"/>
          <a:lstStyle/>
          <a:p>
            <a:pPr algn="ctr"/>
            <a:endParaRPr lang="ko-KR" altLang="en-US" sz="12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5107782" y="5272475"/>
            <a:ext cx="10060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비용</a:t>
            </a:r>
            <a:r>
              <a:rPr lang="en-US" altLang="ko-KR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(</a:t>
            </a:r>
            <a:r>
              <a:rPr lang="ko-KR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투자</a:t>
            </a:r>
            <a:r>
              <a:rPr lang="en-US" altLang="ko-KR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)</a:t>
            </a:r>
          </a:p>
          <a:p>
            <a:pPr algn="ctr"/>
            <a:r>
              <a:rPr lang="ko-KR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추정</a:t>
            </a:r>
          </a:p>
        </p:txBody>
      </p:sp>
      <p:sp>
        <p:nvSpPr>
          <p:cNvPr id="45" name="오각형 44"/>
          <p:cNvSpPr/>
          <p:nvPr/>
        </p:nvSpPr>
        <p:spPr>
          <a:xfrm flipH="1">
            <a:off x="4984316" y="3857628"/>
            <a:ext cx="1006085" cy="504056"/>
          </a:xfrm>
          <a:prstGeom prst="homePlate">
            <a:avLst>
              <a:gd name="adj" fmla="val 28796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72000" rIns="108000" bIns="72000" rtlCol="0" anchor="ctr"/>
          <a:lstStyle/>
          <a:p>
            <a:pPr algn="ctr"/>
            <a:endParaRPr lang="ko-KR" altLang="en-US" sz="12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5027152" y="3878899"/>
            <a:ext cx="10406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>
                <a:solidFill>
                  <a:srgbClr val="000000">
                    <a:lumMod val="85000"/>
                    <a:lumOff val="15000"/>
                  </a:srgbClr>
                </a:solidFill>
              </a:rPr>
              <a:t>경쟁력분석</a:t>
            </a:r>
            <a:r>
              <a:rPr lang="en-US" altLang="ko-KR" sz="1200" b="1" dirty="0">
                <a:solidFill>
                  <a:srgbClr val="000000">
                    <a:lumMod val="85000"/>
                    <a:lumOff val="15000"/>
                  </a:srgbClr>
                </a:solidFill>
              </a:rPr>
              <a:t>(</a:t>
            </a:r>
            <a:r>
              <a:rPr lang="ko-KR" altLang="en-US" sz="1200" b="1" dirty="0">
                <a:solidFill>
                  <a:srgbClr val="000000">
                    <a:lumMod val="85000"/>
                    <a:lumOff val="15000"/>
                  </a:srgbClr>
                </a:solidFill>
              </a:rPr>
              <a:t>공급</a:t>
            </a:r>
            <a:r>
              <a:rPr lang="en-US" altLang="ko-KR" sz="1200" b="1" dirty="0">
                <a:solidFill>
                  <a:srgbClr val="000000">
                    <a:lumMod val="85000"/>
                    <a:lumOff val="15000"/>
                  </a:srgbClr>
                </a:solidFill>
              </a:rPr>
              <a:t>)</a:t>
            </a:r>
          </a:p>
        </p:txBody>
      </p:sp>
      <p:cxnSp>
        <p:nvCxnSpPr>
          <p:cNvPr id="61" name="직선 연결선 60"/>
          <p:cNvCxnSpPr/>
          <p:nvPr/>
        </p:nvCxnSpPr>
        <p:spPr>
          <a:xfrm>
            <a:off x="3571478" y="4836494"/>
            <a:ext cx="2476517" cy="1588"/>
          </a:xfrm>
          <a:prstGeom prst="line">
            <a:avLst/>
          </a:prstGeom>
          <a:ln>
            <a:solidFill>
              <a:schemeClr val="tx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타원 45"/>
          <p:cNvSpPr/>
          <p:nvPr/>
        </p:nvSpPr>
        <p:spPr>
          <a:xfrm>
            <a:off x="3737782" y="4533711"/>
            <a:ext cx="1006085" cy="57150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3810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rgbClr val="000000"/>
                </a:solidFill>
              </a:rPr>
              <a:t>필요</a:t>
            </a:r>
            <a:endParaRPr lang="en-US" altLang="ko-KR" sz="1100" b="1" dirty="0">
              <a:solidFill>
                <a:srgbClr val="000000"/>
              </a:solidFill>
            </a:endParaRPr>
          </a:p>
          <a:p>
            <a:pPr algn="ctr"/>
            <a:r>
              <a:rPr lang="ko-KR" altLang="en-US" sz="1100" b="1" dirty="0">
                <a:solidFill>
                  <a:srgbClr val="000000"/>
                </a:solidFill>
              </a:rPr>
              <a:t>시설</a:t>
            </a:r>
            <a:endParaRPr lang="en-US" altLang="ko-KR" sz="1100" b="1" dirty="0">
              <a:solidFill>
                <a:srgbClr val="000000"/>
              </a:solidFill>
            </a:endParaRPr>
          </a:p>
          <a:p>
            <a:pPr algn="ctr"/>
            <a:r>
              <a:rPr lang="ko-KR" altLang="en-US" sz="1100" b="1" dirty="0">
                <a:solidFill>
                  <a:srgbClr val="000000"/>
                </a:solidFill>
              </a:rPr>
              <a:t>장비</a:t>
            </a:r>
          </a:p>
        </p:txBody>
      </p:sp>
      <p:sp>
        <p:nvSpPr>
          <p:cNvPr id="49" name="타원 48"/>
          <p:cNvSpPr/>
          <p:nvPr/>
        </p:nvSpPr>
        <p:spPr>
          <a:xfrm>
            <a:off x="4976038" y="4529476"/>
            <a:ext cx="1006085" cy="57150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3810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rgbClr val="000000"/>
                </a:solidFill>
              </a:rPr>
              <a:t>소요</a:t>
            </a:r>
            <a:endParaRPr lang="en-US" altLang="ko-KR" sz="1100" b="1" dirty="0">
              <a:solidFill>
                <a:srgbClr val="000000"/>
              </a:solidFill>
            </a:endParaRPr>
          </a:p>
          <a:p>
            <a:pPr algn="ctr"/>
            <a:r>
              <a:rPr lang="ko-KR" altLang="en-US" sz="1100" b="1" dirty="0">
                <a:solidFill>
                  <a:srgbClr val="000000"/>
                </a:solidFill>
              </a:rPr>
              <a:t>인력</a:t>
            </a:r>
            <a:endParaRPr lang="en-US" altLang="ko-KR" sz="1100" b="1" dirty="0">
              <a:solidFill>
                <a:srgbClr val="000000"/>
              </a:solidFill>
            </a:endParaRPr>
          </a:p>
          <a:p>
            <a:pPr algn="ctr"/>
            <a:r>
              <a:rPr lang="ko-KR" altLang="en-US" sz="1100" b="1" dirty="0">
                <a:solidFill>
                  <a:srgbClr val="000000"/>
                </a:solidFill>
              </a:rPr>
              <a:t>규모</a:t>
            </a:r>
          </a:p>
        </p:txBody>
      </p:sp>
      <p:sp>
        <p:nvSpPr>
          <p:cNvPr id="69" name="아래쪽 화살표 68"/>
          <p:cNvSpPr/>
          <p:nvPr/>
        </p:nvSpPr>
        <p:spPr>
          <a:xfrm>
            <a:off x="4709310" y="4040045"/>
            <a:ext cx="243693" cy="1746411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FFFF"/>
              </a:solidFill>
            </a:endParaRPr>
          </a:p>
        </p:txBody>
      </p:sp>
      <p:cxnSp>
        <p:nvCxnSpPr>
          <p:cNvPr id="72" name="직선 화살표 연결선 71"/>
          <p:cNvCxnSpPr/>
          <p:nvPr/>
        </p:nvCxnSpPr>
        <p:spPr>
          <a:xfrm>
            <a:off x="6036476" y="6068817"/>
            <a:ext cx="851303" cy="1588"/>
          </a:xfrm>
          <a:prstGeom prst="straightConnector1">
            <a:avLst/>
          </a:prstGeom>
          <a:ln w="57150">
            <a:solidFill>
              <a:srgbClr val="0000FF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실행 추진 체계</a:t>
            </a:r>
            <a:endParaRPr lang="ko-KR" altLang="en-US" dirty="0"/>
          </a:p>
        </p:txBody>
      </p:sp>
      <p:sp>
        <p:nvSpPr>
          <p:cNvPr id="41" name="AutoShape 3"/>
          <p:cNvSpPr>
            <a:spLocks noChangeArrowheads="1"/>
          </p:cNvSpPr>
          <p:nvPr/>
        </p:nvSpPr>
        <p:spPr bwMode="auto">
          <a:xfrm>
            <a:off x="696486" y="1125539"/>
            <a:ext cx="8504370" cy="1446207"/>
          </a:xfrm>
          <a:prstGeom prst="roundRect">
            <a:avLst>
              <a:gd name="adj" fmla="val 3565"/>
            </a:avLst>
          </a:prstGeom>
          <a:solidFill>
            <a:srgbClr val="FFFFFF"/>
          </a:solidFill>
          <a:ln w="3175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latinLnBrk="0">
              <a:lnSpc>
                <a:spcPct val="120000"/>
              </a:lnSpc>
              <a:defRPr/>
            </a:pPr>
            <a:endParaRPr lang="ko-KR" altLang="en-US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▪ 진료아이템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병원내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도입 및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시행시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법규상 필요한 부문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정책적 검토사항 고려</a:t>
            </a: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▪ 인공관절수술비 지원 사업 관련 현황 파악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–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충청남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도 및 기타 타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지자체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(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사례 중심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)</a:t>
            </a:r>
            <a:endParaRPr lang="ko-KR" altLang="en-US" sz="1200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▪ 주요 대상자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(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선정과정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),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지자체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수술비 지원 현황 파악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수술비 이외 기타 지원 사항 검토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42" name="Rectangle 85"/>
          <p:cNvSpPr>
            <a:spLocks noChangeArrowheads="1"/>
          </p:cNvSpPr>
          <p:nvPr/>
        </p:nvSpPr>
        <p:spPr bwMode="auto">
          <a:xfrm>
            <a:off x="2012137" y="857232"/>
            <a:ext cx="5881728" cy="59265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r>
              <a:rPr lang="ko-KR" altLang="en-US" sz="1600" b="1" kern="0" dirty="0">
                <a:solidFill>
                  <a:srgbClr val="FFFFFF"/>
                </a:solidFill>
              </a:rPr>
              <a:t>법규 및 정책 </a:t>
            </a:r>
            <a:r>
              <a:rPr lang="en-US" altLang="ko-KR" sz="1600" b="1" kern="0" dirty="0">
                <a:solidFill>
                  <a:srgbClr val="FFFFFF"/>
                </a:solidFill>
              </a:rPr>
              <a:t>/ </a:t>
            </a:r>
            <a:r>
              <a:rPr lang="ko-KR" altLang="en-US" sz="1600" b="1" kern="0" dirty="0">
                <a:solidFill>
                  <a:srgbClr val="FFFFFF"/>
                </a:solidFill>
              </a:rPr>
              <a:t>타 기관 사례 </a:t>
            </a:r>
            <a:endParaRPr lang="en-US" altLang="ko-KR" sz="1600" b="1" kern="0" dirty="0">
              <a:solidFill>
                <a:srgbClr val="FFFFFF"/>
              </a:solidFill>
            </a:endParaRPr>
          </a:p>
        </p:txBody>
      </p:sp>
      <p:cxnSp>
        <p:nvCxnSpPr>
          <p:cNvPr id="7" name="직선 연결선 6"/>
          <p:cNvCxnSpPr/>
          <p:nvPr/>
        </p:nvCxnSpPr>
        <p:spPr>
          <a:xfrm rot="5400000">
            <a:off x="1421814" y="4892619"/>
            <a:ext cx="3786214" cy="172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 rot="16200000" flipH="1">
            <a:off x="4736599" y="4892689"/>
            <a:ext cx="3786214" cy="1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116357" y="2737576"/>
            <a:ext cx="3095647" cy="500066"/>
          </a:xfrm>
          <a:prstGeom prst="rect">
            <a:avLst/>
          </a:prstGeom>
          <a:solidFill>
            <a:schemeClr val="bg1"/>
          </a:solidFill>
          <a:ln>
            <a:solidFill>
              <a:srgbClr val="FF66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altLang="ko-KR" sz="1200" b="1" dirty="0">
                <a:solidFill>
                  <a:srgbClr val="000000"/>
                </a:solidFill>
              </a:rPr>
              <a:t>1)</a:t>
            </a:r>
            <a:r>
              <a:rPr lang="ko-KR" altLang="en-US" sz="1200" b="1" dirty="0">
                <a:solidFill>
                  <a:srgbClr val="000000"/>
                </a:solidFill>
              </a:rPr>
              <a:t>강릉의료원 공공의료사업 </a:t>
            </a:r>
            <a:r>
              <a:rPr lang="en-US" altLang="ko-KR" sz="1200" b="1" dirty="0">
                <a:solidFill>
                  <a:srgbClr val="000000"/>
                </a:solidFill>
              </a:rPr>
              <a:t>-</a:t>
            </a:r>
            <a:r>
              <a:rPr lang="ko-KR" altLang="en-US" sz="1200" b="1" dirty="0">
                <a:solidFill>
                  <a:srgbClr val="000000"/>
                </a:solidFill>
              </a:rPr>
              <a:t>인공관절</a:t>
            </a:r>
            <a:endParaRPr lang="en-US" altLang="ko-KR" sz="300" b="1" dirty="0">
              <a:solidFill>
                <a:srgbClr val="000000"/>
              </a:solidFill>
            </a:endParaRP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US" altLang="ko-KR" sz="1200" b="1" dirty="0">
                <a:solidFill>
                  <a:srgbClr val="000000"/>
                </a:solidFill>
              </a:rPr>
              <a:t>2)</a:t>
            </a:r>
            <a:r>
              <a:rPr lang="ko-KR" altLang="en-US" sz="1200" b="1" dirty="0">
                <a:solidFill>
                  <a:srgbClr val="000000"/>
                </a:solidFill>
              </a:rPr>
              <a:t>강릉의료원 </a:t>
            </a:r>
            <a:r>
              <a:rPr lang="en-US" altLang="ko-KR" sz="1200" b="1" dirty="0">
                <a:solidFill>
                  <a:srgbClr val="000000"/>
                </a:solidFill>
              </a:rPr>
              <a:t>+ </a:t>
            </a:r>
            <a:r>
              <a:rPr lang="ko-KR" altLang="en-US" sz="1200" b="1" dirty="0">
                <a:solidFill>
                  <a:srgbClr val="000000"/>
                </a:solidFill>
              </a:rPr>
              <a:t>강원도청 </a:t>
            </a:r>
            <a:r>
              <a:rPr lang="en-US" altLang="ko-KR" sz="1200" b="1" dirty="0">
                <a:solidFill>
                  <a:srgbClr val="000000"/>
                </a:solidFill>
              </a:rPr>
              <a:t>+ </a:t>
            </a:r>
            <a:r>
              <a:rPr lang="ko-KR" altLang="en-US" sz="1200" b="1" dirty="0">
                <a:solidFill>
                  <a:srgbClr val="000000"/>
                </a:solidFill>
              </a:rPr>
              <a:t>민간기업</a:t>
            </a:r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456669" y="2714620"/>
            <a:ext cx="3018256" cy="500066"/>
          </a:xfrm>
          <a:prstGeom prst="rect">
            <a:avLst/>
          </a:prstGeom>
          <a:solidFill>
            <a:schemeClr val="bg1"/>
          </a:solidFill>
          <a:ln>
            <a:solidFill>
              <a:srgbClr val="FF66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rgbClr val="000000"/>
                </a:solidFill>
              </a:rPr>
              <a:t>충남도청 </a:t>
            </a:r>
            <a:r>
              <a:rPr lang="en-US" altLang="ko-KR" sz="1200" b="1" dirty="0">
                <a:solidFill>
                  <a:srgbClr val="000000"/>
                </a:solidFill>
              </a:rPr>
              <a:t>+ </a:t>
            </a:r>
            <a:r>
              <a:rPr lang="ko-KR" altLang="en-US" sz="1200" b="1" dirty="0">
                <a:solidFill>
                  <a:srgbClr val="000000"/>
                </a:solidFill>
              </a:rPr>
              <a:t>천안의료원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6784490" y="2713826"/>
            <a:ext cx="3018256" cy="500066"/>
          </a:xfrm>
          <a:prstGeom prst="rect">
            <a:avLst/>
          </a:prstGeom>
          <a:solidFill>
            <a:schemeClr val="bg1"/>
          </a:solidFill>
          <a:ln>
            <a:solidFill>
              <a:srgbClr val="FF66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>
                <a:solidFill>
                  <a:srgbClr val="000000"/>
                </a:solidFill>
              </a:rPr>
              <a:t>고흥군청</a:t>
            </a:r>
            <a:r>
              <a:rPr lang="ko-KR" altLang="en-US" sz="1200" b="1" dirty="0">
                <a:solidFill>
                  <a:srgbClr val="000000"/>
                </a:solidFill>
              </a:rPr>
              <a:t> </a:t>
            </a:r>
            <a:r>
              <a:rPr lang="en-US" altLang="ko-KR" sz="1200" b="1" dirty="0">
                <a:solidFill>
                  <a:srgbClr val="000000"/>
                </a:solidFill>
              </a:rPr>
              <a:t>+ </a:t>
            </a:r>
            <a:r>
              <a:rPr lang="ko-KR" altLang="en-US" sz="1200" b="1" dirty="0">
                <a:solidFill>
                  <a:srgbClr val="000000"/>
                </a:solidFill>
              </a:rPr>
              <a:t>의료기관 미정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748148" y="5083155"/>
            <a:ext cx="1160868" cy="35719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>
                <a:solidFill>
                  <a:srgbClr val="000000"/>
                </a:solidFill>
              </a:rPr>
              <a:t>강원도청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735283" y="6428602"/>
            <a:ext cx="1160868" cy="35719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rgbClr val="000000"/>
                </a:solidFill>
              </a:rPr>
              <a:t>민간기업</a:t>
            </a:r>
            <a:endParaRPr lang="en-US" altLang="ko-KR" sz="1000" b="1" dirty="0">
              <a:solidFill>
                <a:srgbClr val="000000"/>
              </a:solidFill>
            </a:endParaRPr>
          </a:p>
          <a:p>
            <a:pPr algn="ctr"/>
            <a:r>
              <a:rPr lang="en-US" altLang="ko-KR" sz="1000" b="1" dirty="0">
                <a:solidFill>
                  <a:srgbClr val="000000"/>
                </a:solidFill>
              </a:rPr>
              <a:t>(</a:t>
            </a:r>
            <a:r>
              <a:rPr lang="ko-KR" altLang="en-US" sz="1000" b="1" dirty="0">
                <a:solidFill>
                  <a:srgbClr val="000000"/>
                </a:solidFill>
              </a:rPr>
              <a:t>삼성전기</a:t>
            </a:r>
            <a:r>
              <a:rPr lang="en-US" altLang="ko-KR" sz="1000" b="1" dirty="0">
                <a:solidFill>
                  <a:srgbClr val="000000"/>
                </a:solidFill>
              </a:rPr>
              <a:t>)</a:t>
            </a:r>
            <a:endParaRPr lang="ko-KR" altLang="en-US" sz="1000" b="1" dirty="0">
              <a:solidFill>
                <a:srgbClr val="000000"/>
              </a:solidFill>
            </a:endParaRPr>
          </a:p>
        </p:txBody>
      </p:sp>
      <p:sp>
        <p:nvSpPr>
          <p:cNvPr id="16" name="왼쪽 대괄호 15"/>
          <p:cNvSpPr/>
          <p:nvPr/>
        </p:nvSpPr>
        <p:spPr>
          <a:xfrm>
            <a:off x="515975" y="5249969"/>
            <a:ext cx="154782" cy="1357322"/>
          </a:xfrm>
          <a:prstGeom prst="leftBracke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6412" y="5535726"/>
            <a:ext cx="49244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3</a:t>
            </a:r>
            <a:r>
              <a:rPr lang="ko-KR" altLang="en-US" sz="1200" b="1" dirty="0">
                <a:solidFill>
                  <a:srgbClr val="000000"/>
                </a:solidFill>
              </a:rPr>
              <a:t>자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r>
              <a:rPr lang="ko-KR" altLang="en-US" sz="1200" b="1" dirty="0">
                <a:solidFill>
                  <a:srgbClr val="000000"/>
                </a:solidFill>
              </a:rPr>
              <a:t>협약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r>
              <a:rPr lang="ko-KR" altLang="en-US" sz="1200" b="1" dirty="0">
                <a:solidFill>
                  <a:srgbClr val="000000"/>
                </a:solidFill>
              </a:rPr>
              <a:t>체결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5718" y="4809090"/>
            <a:ext cx="25539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u="sng" dirty="0">
                <a:solidFill>
                  <a:srgbClr val="000000"/>
                </a:solidFill>
              </a:rPr>
              <a:t>2013</a:t>
            </a:r>
            <a:r>
              <a:rPr lang="ko-KR" altLang="en-US" sz="1100" u="sng" dirty="0">
                <a:solidFill>
                  <a:srgbClr val="000000"/>
                </a:solidFill>
              </a:rPr>
              <a:t>년 </a:t>
            </a:r>
            <a:r>
              <a:rPr lang="en-US" altLang="ko-KR" sz="1100" u="sng" dirty="0">
                <a:solidFill>
                  <a:srgbClr val="000000"/>
                </a:solidFill>
              </a:rPr>
              <a:t>5</a:t>
            </a:r>
            <a:r>
              <a:rPr lang="ko-KR" altLang="en-US" sz="1100" u="sng" dirty="0">
                <a:solidFill>
                  <a:srgbClr val="000000"/>
                </a:solidFill>
              </a:rPr>
              <a:t>월 협약</a:t>
            </a:r>
            <a:r>
              <a:rPr lang="en-US" altLang="ko-KR" sz="1100" u="sng" dirty="0">
                <a:solidFill>
                  <a:srgbClr val="000000"/>
                </a:solidFill>
              </a:rPr>
              <a:t>, </a:t>
            </a:r>
            <a:r>
              <a:rPr lang="ko-KR" altLang="en-US" sz="1100" u="sng" dirty="0">
                <a:solidFill>
                  <a:srgbClr val="000000"/>
                </a:solidFill>
              </a:rPr>
              <a:t>현재 </a:t>
            </a:r>
            <a:r>
              <a:rPr lang="en-US" altLang="ko-KR" sz="1100" u="sng" dirty="0">
                <a:solidFill>
                  <a:srgbClr val="000000"/>
                </a:solidFill>
              </a:rPr>
              <a:t>369</a:t>
            </a:r>
            <a:r>
              <a:rPr lang="ko-KR" altLang="en-US" sz="1100" u="sng" dirty="0">
                <a:solidFill>
                  <a:srgbClr val="000000"/>
                </a:solidFill>
              </a:rPr>
              <a:t>명 지원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09015" y="5045088"/>
            <a:ext cx="13930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rgbClr val="000000"/>
                </a:solidFill>
              </a:rPr>
              <a:t>시술 대상자 발굴</a:t>
            </a:r>
            <a:endParaRPr lang="en-US" altLang="ko-KR" sz="1100" dirty="0">
              <a:solidFill>
                <a:srgbClr val="000000"/>
              </a:solidFill>
            </a:endParaRPr>
          </a:p>
          <a:p>
            <a:r>
              <a:rPr lang="ko-KR" altLang="en-US" sz="1100" dirty="0">
                <a:solidFill>
                  <a:srgbClr val="000000"/>
                </a:solidFill>
              </a:rPr>
              <a:t>지원사업 홍보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09015" y="5642789"/>
            <a:ext cx="13156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rgbClr val="000000"/>
                </a:solidFill>
              </a:rPr>
              <a:t>시술 및</a:t>
            </a:r>
            <a:endParaRPr lang="en-US" altLang="ko-KR" sz="1100" dirty="0">
              <a:solidFill>
                <a:srgbClr val="000000"/>
              </a:solidFill>
            </a:endParaRPr>
          </a:p>
          <a:p>
            <a:r>
              <a:rPr lang="ko-KR" altLang="en-US" sz="1100" dirty="0" err="1">
                <a:solidFill>
                  <a:srgbClr val="000000"/>
                </a:solidFill>
              </a:rPr>
              <a:t>시술비</a:t>
            </a:r>
            <a:r>
              <a:rPr lang="ko-KR" altLang="en-US" sz="1100" dirty="0">
                <a:solidFill>
                  <a:srgbClr val="000000"/>
                </a:solidFill>
              </a:rPr>
              <a:t> </a:t>
            </a:r>
            <a:r>
              <a:rPr lang="en-US" altLang="ko-KR" sz="1100" dirty="0">
                <a:solidFill>
                  <a:srgbClr val="000000"/>
                </a:solidFill>
              </a:rPr>
              <a:t>30%</a:t>
            </a:r>
            <a:r>
              <a:rPr lang="ko-KR" altLang="en-US" sz="1100" dirty="0">
                <a:solidFill>
                  <a:srgbClr val="000000"/>
                </a:solidFill>
              </a:rPr>
              <a:t>지원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96354" y="6476290"/>
            <a:ext cx="13156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>
                <a:solidFill>
                  <a:srgbClr val="000000"/>
                </a:solidFill>
              </a:rPr>
              <a:t>시술비</a:t>
            </a:r>
            <a:r>
              <a:rPr lang="ko-KR" altLang="en-US" sz="1100" dirty="0">
                <a:solidFill>
                  <a:srgbClr val="000000"/>
                </a:solidFill>
              </a:rPr>
              <a:t> </a:t>
            </a:r>
            <a:r>
              <a:rPr lang="en-US" altLang="ko-KR" sz="1100" dirty="0">
                <a:solidFill>
                  <a:srgbClr val="000000"/>
                </a:solidFill>
              </a:rPr>
              <a:t>70%</a:t>
            </a:r>
            <a:r>
              <a:rPr lang="ko-KR" altLang="en-US" sz="1100" dirty="0">
                <a:solidFill>
                  <a:srgbClr val="000000"/>
                </a:solidFill>
              </a:rPr>
              <a:t>지원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3534061" y="3428206"/>
            <a:ext cx="2940864" cy="5715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585725" y="3475894"/>
            <a:ext cx="851303" cy="45237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tint val="66000"/>
                  <a:satMod val="160000"/>
                </a:schemeClr>
              </a:gs>
              <a:gs pos="50000">
                <a:schemeClr val="bg2">
                  <a:lumMod val="90000"/>
                  <a:tint val="44500"/>
                  <a:satMod val="160000"/>
                </a:schemeClr>
              </a:gs>
              <a:gs pos="100000">
                <a:schemeClr val="bg2">
                  <a:lumMod val="90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>
                <a:solidFill>
                  <a:srgbClr val="000000"/>
                </a:solidFill>
              </a:rPr>
              <a:t>사업명</a:t>
            </a:r>
            <a:endParaRPr lang="ko-KR" altLang="en-US" sz="1100" b="1" dirty="0">
              <a:solidFill>
                <a:srgbClr val="0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62758" y="3440080"/>
            <a:ext cx="1971373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rgbClr val="000000"/>
                </a:solidFill>
              </a:rPr>
              <a:t>취약계층 척추 및 어깨 질환 </a:t>
            </a:r>
            <a:endParaRPr lang="en-US" altLang="ko-KR" sz="1000" dirty="0">
              <a:solidFill>
                <a:srgbClr val="000000"/>
              </a:solidFill>
            </a:endParaRPr>
          </a:p>
          <a:p>
            <a:r>
              <a:rPr lang="ko-KR" altLang="en-US" sz="1000" dirty="0">
                <a:solidFill>
                  <a:srgbClr val="000000"/>
                </a:solidFill>
              </a:rPr>
              <a:t>진료지원 사업</a:t>
            </a:r>
            <a:endParaRPr lang="en-US" altLang="ko-KR" sz="1000" dirty="0">
              <a:solidFill>
                <a:srgbClr val="000000"/>
              </a:solidFill>
            </a:endParaRPr>
          </a:p>
          <a:p>
            <a:r>
              <a:rPr lang="en-US" altLang="ko-KR" sz="1000" dirty="0">
                <a:solidFill>
                  <a:srgbClr val="000000"/>
                </a:solidFill>
              </a:rPr>
              <a:t>(</a:t>
            </a:r>
            <a:r>
              <a:rPr lang="ko-KR" altLang="en-US" sz="1000" dirty="0">
                <a:solidFill>
                  <a:srgbClr val="000000"/>
                </a:solidFill>
              </a:rPr>
              <a:t>공공보건의료사업</a:t>
            </a:r>
            <a:r>
              <a:rPr lang="en-US" altLang="ko-KR" sz="1000" dirty="0">
                <a:solidFill>
                  <a:srgbClr val="000000"/>
                </a:solidFill>
              </a:rPr>
              <a:t>)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546926" y="4142586"/>
            <a:ext cx="2940864" cy="150019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3598587" y="4190274"/>
            <a:ext cx="851303" cy="45237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tint val="66000"/>
                  <a:satMod val="160000"/>
                </a:schemeClr>
              </a:gs>
              <a:gs pos="50000">
                <a:schemeClr val="bg2">
                  <a:lumMod val="90000"/>
                  <a:tint val="44500"/>
                  <a:satMod val="160000"/>
                </a:schemeClr>
              </a:gs>
              <a:gs pos="100000">
                <a:schemeClr val="bg2">
                  <a:lumMod val="90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rgbClr val="000000"/>
                </a:solidFill>
              </a:rPr>
              <a:t>수행체계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385368" y="4154461"/>
            <a:ext cx="1999265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1000" dirty="0">
                <a:solidFill>
                  <a:srgbClr val="000000"/>
                </a:solidFill>
              </a:rPr>
              <a:t>충남 </a:t>
            </a:r>
            <a:r>
              <a:rPr lang="en-US" altLang="ko-KR" sz="1000" dirty="0">
                <a:solidFill>
                  <a:srgbClr val="000000"/>
                </a:solidFill>
              </a:rPr>
              <a:t>16</a:t>
            </a:r>
            <a:r>
              <a:rPr lang="ko-KR" altLang="en-US" sz="1000" dirty="0">
                <a:solidFill>
                  <a:srgbClr val="000000"/>
                </a:solidFill>
              </a:rPr>
              <a:t>개 시∙군 보건소와 연계</a:t>
            </a:r>
            <a:endParaRPr lang="en-US" altLang="ko-KR" sz="1000" dirty="0">
              <a:solidFill>
                <a:srgbClr val="000000"/>
              </a:solidFill>
            </a:endParaRPr>
          </a:p>
          <a:p>
            <a:r>
              <a:rPr lang="ko-KR" altLang="en-US" sz="1000" dirty="0">
                <a:solidFill>
                  <a:srgbClr val="000000"/>
                </a:solidFill>
              </a:rPr>
              <a:t>읍</a:t>
            </a:r>
            <a:r>
              <a:rPr lang="en-US" altLang="ko-KR" sz="1000" dirty="0">
                <a:solidFill>
                  <a:srgbClr val="000000"/>
                </a:solidFill>
              </a:rPr>
              <a:t>,</a:t>
            </a:r>
            <a:r>
              <a:rPr lang="ko-KR" altLang="en-US" sz="1000" dirty="0">
                <a:solidFill>
                  <a:srgbClr val="000000"/>
                </a:solidFill>
              </a:rPr>
              <a:t>면</a:t>
            </a:r>
            <a:r>
              <a:rPr lang="en-US" altLang="ko-KR" sz="1000" dirty="0">
                <a:solidFill>
                  <a:srgbClr val="000000"/>
                </a:solidFill>
              </a:rPr>
              <a:t>,</a:t>
            </a:r>
            <a:r>
              <a:rPr lang="ko-KR" altLang="en-US" sz="1000" dirty="0">
                <a:solidFill>
                  <a:srgbClr val="000000"/>
                </a:solidFill>
              </a:rPr>
              <a:t>동사무소 통해 대상자발굴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31137" y="4666547"/>
            <a:ext cx="2566396" cy="9643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ko-KR" altLang="en-US" sz="1000" dirty="0">
                <a:solidFill>
                  <a:srgbClr val="000000"/>
                </a:solidFill>
              </a:rPr>
              <a:t> 보건소 담당자와 일정 조율 </a:t>
            </a:r>
            <a:r>
              <a:rPr lang="en-US" altLang="ko-KR" sz="1000" dirty="0">
                <a:solidFill>
                  <a:srgbClr val="000000"/>
                </a:solidFill>
                <a:sym typeface="Wingdings" pitchFamily="2" charset="2"/>
              </a:rPr>
              <a:t> </a:t>
            </a:r>
          </a:p>
          <a:p>
            <a:pPr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n-US" altLang="ko-KR" sz="1000" dirty="0">
                <a:solidFill>
                  <a:srgbClr val="000000"/>
                </a:solidFill>
                <a:sym typeface="Wingdings" pitchFamily="2" charset="2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sym typeface="Wingdings" pitchFamily="2" charset="2"/>
              </a:rPr>
              <a:t>의료원 차량지원 </a:t>
            </a:r>
            <a:r>
              <a:rPr lang="en-US" altLang="ko-KR" sz="1000" dirty="0">
                <a:solidFill>
                  <a:srgbClr val="000000"/>
                </a:solidFill>
                <a:sym typeface="Wingdings" pitchFamily="2" charset="2"/>
              </a:rPr>
              <a:t></a:t>
            </a:r>
          </a:p>
          <a:p>
            <a:pPr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n-US" altLang="ko-KR" sz="1000" dirty="0">
                <a:solidFill>
                  <a:srgbClr val="000000"/>
                </a:solidFill>
                <a:sym typeface="Wingdings" pitchFamily="2" charset="2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sym typeface="Wingdings" pitchFamily="2" charset="2"/>
              </a:rPr>
              <a:t>정형외과 외래 및 기본검사 시행 </a:t>
            </a:r>
            <a:r>
              <a:rPr lang="en-US" altLang="ko-KR" sz="1000" dirty="0">
                <a:solidFill>
                  <a:srgbClr val="000000"/>
                </a:solidFill>
                <a:sym typeface="Wingdings" pitchFamily="2" charset="2"/>
              </a:rPr>
              <a:t></a:t>
            </a:r>
          </a:p>
          <a:p>
            <a:pPr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n-US" altLang="ko-KR" sz="1000" dirty="0">
                <a:solidFill>
                  <a:srgbClr val="000000"/>
                </a:solidFill>
                <a:sym typeface="Wingdings" pitchFamily="2" charset="2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sym typeface="Wingdings" pitchFamily="2" charset="2"/>
              </a:rPr>
              <a:t>비수술적 치료 및 정밀 검진 시행 </a:t>
            </a:r>
            <a:r>
              <a:rPr lang="en-US" altLang="ko-KR" sz="1000" dirty="0">
                <a:solidFill>
                  <a:srgbClr val="000000"/>
                </a:solidFill>
                <a:sym typeface="Wingdings" pitchFamily="2" charset="2"/>
              </a:rPr>
              <a:t></a:t>
            </a:r>
          </a:p>
          <a:p>
            <a:pPr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n-US" altLang="ko-KR" sz="1000" dirty="0">
                <a:solidFill>
                  <a:srgbClr val="000000"/>
                </a:solidFill>
                <a:sym typeface="Wingdings" pitchFamily="2" charset="2"/>
              </a:rPr>
              <a:t> </a:t>
            </a:r>
            <a:r>
              <a:rPr lang="ko-KR" altLang="en-US" sz="1000" dirty="0">
                <a:solidFill>
                  <a:srgbClr val="000000"/>
                </a:solidFill>
                <a:sym typeface="Wingdings" pitchFamily="2" charset="2"/>
              </a:rPr>
              <a:t>수술 일정 조율 후 수술 시행</a:t>
            </a:r>
            <a:endParaRPr lang="en-US" altLang="ko-KR" sz="1000" dirty="0">
              <a:solidFill>
                <a:srgbClr val="000000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3534061" y="5785660"/>
            <a:ext cx="2940864" cy="5715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585725" y="5833348"/>
            <a:ext cx="851303" cy="45237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tint val="66000"/>
                  <a:satMod val="160000"/>
                </a:schemeClr>
              </a:gs>
              <a:gs pos="50000">
                <a:schemeClr val="bg2">
                  <a:lumMod val="90000"/>
                  <a:tint val="44500"/>
                  <a:satMod val="160000"/>
                </a:schemeClr>
              </a:gs>
              <a:gs pos="100000">
                <a:schemeClr val="bg2">
                  <a:lumMod val="90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rgbClr val="000000"/>
                </a:solidFill>
              </a:rPr>
              <a:t>사업결과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40146" y="5797534"/>
            <a:ext cx="1702606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rgbClr val="000000"/>
                </a:solidFill>
              </a:rPr>
              <a:t>검진 </a:t>
            </a:r>
            <a:r>
              <a:rPr lang="en-US" altLang="ko-KR" sz="1000" dirty="0">
                <a:solidFill>
                  <a:srgbClr val="000000"/>
                </a:solidFill>
              </a:rPr>
              <a:t>370</a:t>
            </a:r>
            <a:r>
              <a:rPr lang="ko-KR" altLang="en-US" sz="1000" dirty="0">
                <a:solidFill>
                  <a:srgbClr val="000000"/>
                </a:solidFill>
              </a:rPr>
              <a:t>명</a:t>
            </a:r>
            <a:r>
              <a:rPr lang="en-US" altLang="ko-KR" sz="1000" dirty="0">
                <a:solidFill>
                  <a:srgbClr val="000000"/>
                </a:solidFill>
              </a:rPr>
              <a:t>, </a:t>
            </a:r>
          </a:p>
          <a:p>
            <a:r>
              <a:rPr lang="ko-KR" altLang="en-US" sz="1000" dirty="0">
                <a:solidFill>
                  <a:srgbClr val="000000"/>
                </a:solidFill>
              </a:rPr>
              <a:t>시술 및 수술</a:t>
            </a:r>
            <a:r>
              <a:rPr lang="en-US" altLang="ko-KR" sz="1000" dirty="0">
                <a:solidFill>
                  <a:srgbClr val="000000"/>
                </a:solidFill>
              </a:rPr>
              <a:t>55</a:t>
            </a:r>
            <a:r>
              <a:rPr lang="ko-KR" altLang="en-US" sz="1000" dirty="0">
                <a:solidFill>
                  <a:srgbClr val="000000"/>
                </a:solidFill>
              </a:rPr>
              <a:t>명</a:t>
            </a:r>
            <a:endParaRPr lang="en-US" altLang="ko-KR" sz="1000" dirty="0">
              <a:solidFill>
                <a:srgbClr val="000000"/>
              </a:solidFill>
            </a:endParaRPr>
          </a:p>
          <a:p>
            <a:r>
              <a:rPr lang="ko-KR" altLang="en-US" sz="1000" dirty="0">
                <a:solidFill>
                  <a:srgbClr val="000000"/>
                </a:solidFill>
              </a:rPr>
              <a:t>비수술적 치료 </a:t>
            </a:r>
            <a:r>
              <a:rPr lang="en-US" altLang="ko-KR" sz="1000" dirty="0">
                <a:solidFill>
                  <a:srgbClr val="000000"/>
                </a:solidFill>
              </a:rPr>
              <a:t>60</a:t>
            </a:r>
            <a:r>
              <a:rPr lang="ko-KR" altLang="en-US" sz="1000" dirty="0">
                <a:solidFill>
                  <a:srgbClr val="000000"/>
                </a:solidFill>
              </a:rPr>
              <a:t>명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6823084" y="3416332"/>
            <a:ext cx="2940864" cy="5715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6874747" y="3464020"/>
            <a:ext cx="1148003" cy="45237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tint val="66000"/>
                  <a:satMod val="160000"/>
                </a:schemeClr>
              </a:gs>
              <a:gs pos="50000">
                <a:schemeClr val="bg2">
                  <a:lumMod val="90000"/>
                  <a:tint val="44500"/>
                  <a:satMod val="160000"/>
                </a:schemeClr>
              </a:gs>
              <a:gs pos="100000">
                <a:schemeClr val="bg2">
                  <a:lumMod val="90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rgbClr val="000000"/>
                </a:solidFill>
              </a:rPr>
              <a:t>사업공고</a:t>
            </a:r>
            <a:endParaRPr lang="en-US" altLang="ko-KR" sz="1100" b="1" dirty="0">
              <a:solidFill>
                <a:srgbClr val="000000"/>
              </a:solidFill>
            </a:endParaRPr>
          </a:p>
          <a:p>
            <a:pPr algn="ctr"/>
            <a:r>
              <a:rPr lang="en-US" altLang="ko-KR" sz="1000" b="1" dirty="0">
                <a:solidFill>
                  <a:srgbClr val="000000"/>
                </a:solidFill>
              </a:rPr>
              <a:t>(</a:t>
            </a:r>
            <a:r>
              <a:rPr lang="ko-KR" altLang="en-US" sz="1000" b="1" dirty="0">
                <a:solidFill>
                  <a:srgbClr val="000000"/>
                </a:solidFill>
              </a:rPr>
              <a:t>의료기관 모집</a:t>
            </a:r>
            <a:r>
              <a:rPr lang="en-US" altLang="ko-KR" sz="1000" b="1" dirty="0">
                <a:solidFill>
                  <a:srgbClr val="000000"/>
                </a:solidFill>
              </a:rPr>
              <a:t>)</a:t>
            </a:r>
            <a:endParaRPr lang="ko-KR" altLang="en-US" sz="1000" b="1" dirty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022749" y="3428206"/>
            <a:ext cx="1700402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rgbClr val="000000"/>
                </a:solidFill>
              </a:rPr>
              <a:t>저소득층 노인 인공관절</a:t>
            </a:r>
            <a:endParaRPr lang="en-US" altLang="ko-KR" sz="1000" dirty="0">
              <a:solidFill>
                <a:srgbClr val="000000"/>
              </a:solidFill>
            </a:endParaRPr>
          </a:p>
          <a:p>
            <a:r>
              <a:rPr lang="ko-KR" altLang="en-US" sz="1000" dirty="0">
                <a:solidFill>
                  <a:srgbClr val="000000"/>
                </a:solidFill>
              </a:rPr>
              <a:t>수술 협약</a:t>
            </a:r>
            <a:r>
              <a:rPr lang="en-US" altLang="ko-KR" sz="1000" dirty="0">
                <a:solidFill>
                  <a:srgbClr val="000000"/>
                </a:solidFill>
              </a:rPr>
              <a:t>-</a:t>
            </a:r>
            <a:r>
              <a:rPr lang="ko-KR" altLang="en-US" sz="1000" dirty="0">
                <a:solidFill>
                  <a:srgbClr val="000000"/>
                </a:solidFill>
              </a:rPr>
              <a:t>의료기관모집</a:t>
            </a:r>
            <a:endParaRPr lang="en-US" altLang="ko-KR" sz="1000" dirty="0">
              <a:solidFill>
                <a:srgbClr val="000000"/>
              </a:solidFill>
            </a:endParaRPr>
          </a:p>
          <a:p>
            <a:r>
              <a:rPr lang="en-US" altLang="ko-KR" sz="1000" dirty="0">
                <a:solidFill>
                  <a:srgbClr val="000000"/>
                </a:solidFill>
              </a:rPr>
              <a:t>2014</a:t>
            </a:r>
            <a:r>
              <a:rPr lang="ko-KR" altLang="en-US" sz="1000" dirty="0">
                <a:solidFill>
                  <a:srgbClr val="000000"/>
                </a:solidFill>
              </a:rPr>
              <a:t>년 </a:t>
            </a:r>
            <a:r>
              <a:rPr lang="en-US" altLang="ko-KR" sz="1000" dirty="0">
                <a:solidFill>
                  <a:srgbClr val="000000"/>
                </a:solidFill>
              </a:rPr>
              <a:t>1</a:t>
            </a:r>
            <a:r>
              <a:rPr lang="ko-KR" altLang="en-US" sz="1000" dirty="0">
                <a:solidFill>
                  <a:srgbClr val="000000"/>
                </a:solidFill>
              </a:rPr>
              <a:t>월 </a:t>
            </a:r>
            <a:r>
              <a:rPr lang="en-US" altLang="ko-KR" sz="1000" dirty="0">
                <a:solidFill>
                  <a:srgbClr val="000000"/>
                </a:solidFill>
              </a:rPr>
              <a:t>3</a:t>
            </a:r>
            <a:r>
              <a:rPr lang="ko-KR" altLang="en-US" sz="1000" dirty="0">
                <a:solidFill>
                  <a:srgbClr val="000000"/>
                </a:solidFill>
              </a:rPr>
              <a:t>일자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6836152" y="4856966"/>
            <a:ext cx="2940864" cy="5715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6887816" y="4904654"/>
            <a:ext cx="980153" cy="45237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tint val="66000"/>
                  <a:satMod val="160000"/>
                </a:schemeClr>
              </a:gs>
              <a:gs pos="50000">
                <a:schemeClr val="bg2">
                  <a:lumMod val="90000"/>
                  <a:tint val="44500"/>
                  <a:satMod val="160000"/>
                </a:schemeClr>
              </a:gs>
              <a:gs pos="100000">
                <a:schemeClr val="bg2">
                  <a:lumMod val="90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rgbClr val="000000"/>
                </a:solidFill>
              </a:rPr>
              <a:t>사업대상자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893899" y="4856965"/>
            <a:ext cx="2012136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rgbClr val="000000"/>
                </a:solidFill>
              </a:rPr>
              <a:t>만</a:t>
            </a:r>
            <a:r>
              <a:rPr lang="en-US" altLang="ko-KR" sz="1000" dirty="0">
                <a:solidFill>
                  <a:srgbClr val="000000"/>
                </a:solidFill>
              </a:rPr>
              <a:t> 60</a:t>
            </a:r>
            <a:r>
              <a:rPr lang="ko-KR" altLang="en-US" sz="1000" dirty="0" err="1">
                <a:solidFill>
                  <a:srgbClr val="000000"/>
                </a:solidFill>
              </a:rPr>
              <a:t>세이상</a:t>
            </a:r>
            <a:r>
              <a:rPr lang="ko-KR" altLang="en-US" sz="1000" dirty="0">
                <a:solidFill>
                  <a:srgbClr val="000000"/>
                </a:solidFill>
              </a:rPr>
              <a:t> </a:t>
            </a:r>
            <a:endParaRPr lang="en-US" altLang="ko-KR" sz="1000" dirty="0">
              <a:solidFill>
                <a:srgbClr val="000000"/>
              </a:solidFill>
            </a:endParaRPr>
          </a:p>
          <a:p>
            <a:r>
              <a:rPr lang="ko-KR" altLang="en-US" sz="1000" dirty="0" err="1">
                <a:solidFill>
                  <a:srgbClr val="000000"/>
                </a:solidFill>
              </a:rPr>
              <a:t>국민기초생활수급권자</a:t>
            </a:r>
            <a:endParaRPr lang="en-US" altLang="ko-KR" sz="1000" dirty="0">
              <a:solidFill>
                <a:srgbClr val="000000"/>
              </a:solidFill>
            </a:endParaRPr>
          </a:p>
          <a:p>
            <a:r>
              <a:rPr lang="ko-KR" altLang="en-US" sz="1000" dirty="0" err="1">
                <a:solidFill>
                  <a:srgbClr val="000000"/>
                </a:solidFill>
              </a:rPr>
              <a:t>차상위</a:t>
            </a:r>
            <a:r>
              <a:rPr lang="ko-KR" altLang="en-US" sz="1000" dirty="0">
                <a:solidFill>
                  <a:srgbClr val="000000"/>
                </a:solidFill>
              </a:rPr>
              <a:t> 본인부담경감대상자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6836187" y="5595290"/>
            <a:ext cx="2940864" cy="690441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887850" y="5642974"/>
            <a:ext cx="980153" cy="45237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tint val="66000"/>
                  <a:satMod val="160000"/>
                </a:schemeClr>
              </a:gs>
              <a:gs pos="50000">
                <a:schemeClr val="bg2">
                  <a:lumMod val="90000"/>
                  <a:tint val="44500"/>
                  <a:satMod val="160000"/>
                </a:schemeClr>
              </a:gs>
              <a:gs pos="100000">
                <a:schemeClr val="bg2">
                  <a:lumMod val="90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rgbClr val="000000"/>
                </a:solidFill>
              </a:rPr>
              <a:t>수술비</a:t>
            </a:r>
            <a:endParaRPr lang="en-US" altLang="ko-KR" sz="1000" b="1" dirty="0">
              <a:solidFill>
                <a:srgbClr val="000000"/>
              </a:solidFill>
            </a:endParaRPr>
          </a:p>
          <a:p>
            <a:pPr algn="ctr"/>
            <a:r>
              <a:rPr lang="ko-KR" altLang="en-US" sz="1000" b="1" dirty="0">
                <a:solidFill>
                  <a:srgbClr val="000000"/>
                </a:solidFill>
              </a:rPr>
              <a:t>지원범위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893934" y="5642785"/>
            <a:ext cx="1908812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rgbClr val="000000"/>
                </a:solidFill>
              </a:rPr>
              <a:t>수술에 소요되는</a:t>
            </a:r>
            <a:endParaRPr lang="en-US" altLang="ko-KR" sz="1000" dirty="0">
              <a:solidFill>
                <a:srgbClr val="000000"/>
              </a:solidFill>
            </a:endParaRPr>
          </a:p>
          <a:p>
            <a:r>
              <a:rPr lang="ko-KR" altLang="en-US" sz="1000" dirty="0">
                <a:solidFill>
                  <a:srgbClr val="000000"/>
                </a:solidFill>
              </a:rPr>
              <a:t>본인부담금</a:t>
            </a:r>
            <a:r>
              <a:rPr lang="en-US" altLang="ko-KR" sz="1000" dirty="0">
                <a:solidFill>
                  <a:srgbClr val="000000"/>
                </a:solidFill>
              </a:rPr>
              <a:t>, </a:t>
            </a:r>
            <a:r>
              <a:rPr lang="ko-KR" altLang="en-US" sz="1000" dirty="0" err="1">
                <a:solidFill>
                  <a:srgbClr val="000000"/>
                </a:solidFill>
              </a:rPr>
              <a:t>비급여</a:t>
            </a:r>
            <a:r>
              <a:rPr lang="ko-KR" altLang="en-US" sz="1000" dirty="0">
                <a:solidFill>
                  <a:srgbClr val="000000"/>
                </a:solidFill>
              </a:rPr>
              <a:t> 진료비</a:t>
            </a:r>
            <a:endParaRPr lang="en-US" altLang="ko-KR" sz="1000" dirty="0">
              <a:solidFill>
                <a:srgbClr val="000000"/>
              </a:solidFill>
            </a:endParaRPr>
          </a:p>
          <a:p>
            <a:endParaRPr lang="en-US" altLang="ko-KR" sz="300" dirty="0">
              <a:solidFill>
                <a:srgbClr val="000000"/>
              </a:solidFill>
            </a:endParaRPr>
          </a:p>
          <a:p>
            <a:r>
              <a:rPr lang="ko-KR" altLang="en-US" sz="1000" dirty="0">
                <a:solidFill>
                  <a:srgbClr val="000000"/>
                </a:solidFill>
              </a:rPr>
              <a:t>고흥군 </a:t>
            </a:r>
            <a:r>
              <a:rPr lang="en-US" altLang="ko-KR" sz="1000" dirty="0">
                <a:solidFill>
                  <a:srgbClr val="000000"/>
                </a:solidFill>
              </a:rPr>
              <a:t>50%, </a:t>
            </a:r>
            <a:r>
              <a:rPr lang="ko-KR" altLang="en-US" sz="1000" dirty="0">
                <a:solidFill>
                  <a:srgbClr val="000000"/>
                </a:solidFill>
              </a:rPr>
              <a:t>의료기관 </a:t>
            </a:r>
            <a:r>
              <a:rPr lang="en-US" altLang="ko-KR" sz="1000" dirty="0">
                <a:solidFill>
                  <a:srgbClr val="000000"/>
                </a:solidFill>
              </a:rPr>
              <a:t>50%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49" name="타원 48"/>
          <p:cNvSpPr/>
          <p:nvPr/>
        </p:nvSpPr>
        <p:spPr>
          <a:xfrm>
            <a:off x="3250395" y="2916077"/>
            <a:ext cx="154782" cy="142876"/>
          </a:xfrm>
          <a:prstGeom prst="ellipse">
            <a:avLst/>
          </a:prstGeom>
          <a:solidFill>
            <a:srgbClr val="FF8E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50" name="타원 49"/>
          <p:cNvSpPr/>
          <p:nvPr/>
        </p:nvSpPr>
        <p:spPr>
          <a:xfrm>
            <a:off x="6552317" y="2928140"/>
            <a:ext cx="154782" cy="142876"/>
          </a:xfrm>
          <a:prstGeom prst="ellipse">
            <a:avLst/>
          </a:prstGeom>
          <a:solidFill>
            <a:srgbClr val="FF8E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6823084" y="4142585"/>
            <a:ext cx="2940864" cy="5715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6874747" y="4190273"/>
            <a:ext cx="1148003" cy="45237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tint val="66000"/>
                  <a:satMod val="160000"/>
                </a:schemeClr>
              </a:gs>
              <a:gs pos="50000">
                <a:schemeClr val="bg2">
                  <a:lumMod val="90000"/>
                  <a:tint val="44500"/>
                  <a:satMod val="160000"/>
                </a:schemeClr>
              </a:gs>
              <a:gs pos="100000">
                <a:schemeClr val="bg2">
                  <a:lumMod val="90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rgbClr val="000000"/>
                </a:solidFill>
              </a:rPr>
              <a:t>협약 의료기관</a:t>
            </a:r>
            <a:endParaRPr lang="en-US" altLang="ko-KR" sz="1000" b="1" dirty="0">
              <a:solidFill>
                <a:srgbClr val="000000"/>
              </a:solidFill>
            </a:endParaRPr>
          </a:p>
          <a:p>
            <a:pPr algn="ctr"/>
            <a:r>
              <a:rPr lang="ko-KR" altLang="en-US" sz="1000" b="1" dirty="0">
                <a:solidFill>
                  <a:srgbClr val="000000"/>
                </a:solidFill>
              </a:rPr>
              <a:t>조건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009884" y="4154459"/>
            <a:ext cx="1857388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0000"/>
                </a:solidFill>
              </a:rPr>
              <a:t>5</a:t>
            </a:r>
            <a:r>
              <a:rPr lang="ko-KR" altLang="en-US" sz="1000" dirty="0">
                <a:solidFill>
                  <a:srgbClr val="000000"/>
                </a:solidFill>
              </a:rPr>
              <a:t>개 시군</a:t>
            </a:r>
            <a:r>
              <a:rPr lang="en-US" altLang="ko-KR" sz="1000" dirty="0">
                <a:solidFill>
                  <a:srgbClr val="000000"/>
                </a:solidFill>
              </a:rPr>
              <a:t>(</a:t>
            </a:r>
            <a:r>
              <a:rPr lang="ko-KR" altLang="en-US" sz="1000" dirty="0" err="1">
                <a:solidFill>
                  <a:srgbClr val="000000"/>
                </a:solidFill>
              </a:rPr>
              <a:t>고흥</a:t>
            </a:r>
            <a:r>
              <a:rPr lang="en-US" altLang="ko-KR" sz="1000" dirty="0">
                <a:solidFill>
                  <a:srgbClr val="000000"/>
                </a:solidFill>
              </a:rPr>
              <a:t>,</a:t>
            </a:r>
            <a:r>
              <a:rPr lang="ko-KR" altLang="en-US" sz="1000" dirty="0">
                <a:solidFill>
                  <a:srgbClr val="000000"/>
                </a:solidFill>
              </a:rPr>
              <a:t>보성</a:t>
            </a:r>
            <a:r>
              <a:rPr lang="en-US" altLang="ko-KR" sz="1000" dirty="0">
                <a:solidFill>
                  <a:srgbClr val="000000"/>
                </a:solidFill>
              </a:rPr>
              <a:t>,</a:t>
            </a:r>
            <a:r>
              <a:rPr lang="ko-KR" altLang="en-US" sz="1000" dirty="0">
                <a:solidFill>
                  <a:srgbClr val="000000"/>
                </a:solidFill>
              </a:rPr>
              <a:t>순천</a:t>
            </a:r>
            <a:r>
              <a:rPr lang="en-US" altLang="ko-KR" sz="1000" dirty="0">
                <a:solidFill>
                  <a:srgbClr val="000000"/>
                </a:solidFill>
              </a:rPr>
              <a:t>,</a:t>
            </a:r>
          </a:p>
          <a:p>
            <a:r>
              <a:rPr lang="ko-KR" altLang="en-US" sz="1000" dirty="0">
                <a:solidFill>
                  <a:srgbClr val="000000"/>
                </a:solidFill>
              </a:rPr>
              <a:t>광양</a:t>
            </a:r>
            <a:r>
              <a:rPr lang="en-US" altLang="ko-KR" sz="1000" dirty="0">
                <a:solidFill>
                  <a:srgbClr val="000000"/>
                </a:solidFill>
              </a:rPr>
              <a:t>,</a:t>
            </a:r>
            <a:r>
              <a:rPr lang="ko-KR" altLang="en-US" sz="1000" dirty="0">
                <a:solidFill>
                  <a:srgbClr val="000000"/>
                </a:solidFill>
              </a:rPr>
              <a:t>여수시 소재</a:t>
            </a:r>
            <a:r>
              <a:rPr lang="en-US" altLang="ko-KR" sz="1000" dirty="0">
                <a:solidFill>
                  <a:srgbClr val="000000"/>
                </a:solidFill>
              </a:rPr>
              <a:t>)</a:t>
            </a:r>
          </a:p>
          <a:p>
            <a:r>
              <a:rPr lang="ko-KR" altLang="en-US" sz="1000" dirty="0">
                <a:solidFill>
                  <a:srgbClr val="000000"/>
                </a:solidFill>
              </a:rPr>
              <a:t>수술실적 유</a:t>
            </a:r>
            <a:r>
              <a:rPr lang="en-US" altLang="ko-KR" sz="1000" dirty="0">
                <a:solidFill>
                  <a:srgbClr val="000000"/>
                </a:solidFill>
              </a:rPr>
              <a:t>, OS</a:t>
            </a:r>
            <a:r>
              <a:rPr lang="ko-KR" altLang="en-US" sz="1000" dirty="0">
                <a:solidFill>
                  <a:srgbClr val="000000"/>
                </a:solidFill>
              </a:rPr>
              <a:t>전문의 유</a:t>
            </a:r>
          </a:p>
        </p:txBody>
      </p:sp>
      <p:cxnSp>
        <p:nvCxnSpPr>
          <p:cNvPr id="55" name="직선 연결선 54"/>
          <p:cNvCxnSpPr>
            <a:stCxn id="13" idx="2"/>
            <a:endCxn id="14" idx="0"/>
          </p:cNvCxnSpPr>
          <p:nvPr/>
        </p:nvCxnSpPr>
        <p:spPr>
          <a:xfrm rot="5400000">
            <a:off x="828025" y="5928046"/>
            <a:ext cx="988257" cy="12865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타원 11"/>
          <p:cNvSpPr/>
          <p:nvPr/>
        </p:nvSpPr>
        <p:spPr>
          <a:xfrm>
            <a:off x="851268" y="5547596"/>
            <a:ext cx="928694" cy="785818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rgbClr val="000000"/>
                </a:solidFill>
              </a:rPr>
              <a:t>강릉</a:t>
            </a:r>
            <a:endParaRPr lang="en-US" altLang="ko-KR" sz="1100" b="1" dirty="0">
              <a:solidFill>
                <a:srgbClr val="000000"/>
              </a:solidFill>
            </a:endParaRPr>
          </a:p>
          <a:p>
            <a:pPr algn="ctr"/>
            <a:r>
              <a:rPr lang="ko-KR" altLang="en-US" sz="1100" b="1" dirty="0">
                <a:solidFill>
                  <a:srgbClr val="000000"/>
                </a:solidFill>
              </a:rPr>
              <a:t>의료원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232139" y="3380518"/>
            <a:ext cx="2940864" cy="126213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283803" y="3428206"/>
            <a:ext cx="851303" cy="45237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tint val="66000"/>
                  <a:satMod val="160000"/>
                </a:schemeClr>
              </a:gs>
              <a:gs pos="50000">
                <a:schemeClr val="bg2">
                  <a:lumMod val="90000"/>
                  <a:tint val="44500"/>
                  <a:satMod val="160000"/>
                </a:schemeClr>
              </a:gs>
              <a:gs pos="100000">
                <a:schemeClr val="bg2">
                  <a:lumMod val="90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>
                <a:solidFill>
                  <a:srgbClr val="000000"/>
                </a:solidFill>
              </a:rPr>
              <a:t>사업명</a:t>
            </a:r>
            <a:endParaRPr lang="ko-KR" altLang="en-US" sz="1100" b="1" dirty="0">
              <a:solidFill>
                <a:srgbClr val="00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160836" y="3392392"/>
            <a:ext cx="1971373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rgbClr val="000000"/>
                </a:solidFill>
              </a:rPr>
              <a:t>저소득 노인계층</a:t>
            </a:r>
            <a:endParaRPr lang="en-US" altLang="ko-KR" sz="1000" dirty="0">
              <a:solidFill>
                <a:srgbClr val="000000"/>
              </a:solidFill>
            </a:endParaRPr>
          </a:p>
          <a:p>
            <a:r>
              <a:rPr lang="ko-KR" altLang="en-US" sz="1000" dirty="0">
                <a:solidFill>
                  <a:srgbClr val="000000"/>
                </a:solidFill>
              </a:rPr>
              <a:t>인공관절수술비 지원</a:t>
            </a:r>
            <a:endParaRPr lang="en-US" altLang="ko-KR" sz="1000" dirty="0">
              <a:solidFill>
                <a:srgbClr val="000000"/>
              </a:solidFill>
            </a:endParaRPr>
          </a:p>
          <a:p>
            <a:r>
              <a:rPr lang="en-US" altLang="ko-KR" sz="1000" dirty="0">
                <a:solidFill>
                  <a:srgbClr val="000000"/>
                </a:solidFill>
              </a:rPr>
              <a:t>(</a:t>
            </a:r>
            <a:r>
              <a:rPr lang="ko-KR" altLang="en-US" sz="1000" dirty="0">
                <a:solidFill>
                  <a:srgbClr val="000000"/>
                </a:solidFill>
              </a:rPr>
              <a:t>공공보건의료사업</a:t>
            </a:r>
            <a:r>
              <a:rPr lang="en-US" altLang="ko-KR" sz="1000" dirty="0">
                <a:solidFill>
                  <a:srgbClr val="000000"/>
                </a:solidFill>
              </a:rPr>
              <a:t>)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283803" y="3999710"/>
            <a:ext cx="851303" cy="57150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tint val="66000"/>
                  <a:satMod val="160000"/>
                </a:schemeClr>
              </a:gs>
              <a:gs pos="50000">
                <a:schemeClr val="bg2">
                  <a:lumMod val="90000"/>
                  <a:tint val="44500"/>
                  <a:satMod val="160000"/>
                </a:schemeClr>
              </a:gs>
              <a:gs pos="100000">
                <a:schemeClr val="bg2">
                  <a:lumMod val="90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rgbClr val="000000"/>
                </a:solidFill>
              </a:rPr>
              <a:t>사업내용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160833" y="3957653"/>
            <a:ext cx="206383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000000"/>
                </a:solidFill>
              </a:rPr>
              <a:t>1</a:t>
            </a:r>
            <a:r>
              <a:rPr lang="ko-KR" altLang="en-US" sz="1000" dirty="0" err="1">
                <a:solidFill>
                  <a:srgbClr val="000000"/>
                </a:solidFill>
              </a:rPr>
              <a:t>차검진</a:t>
            </a:r>
            <a:r>
              <a:rPr lang="en-US" altLang="ko-KR" sz="1000" dirty="0">
                <a:solidFill>
                  <a:srgbClr val="000000"/>
                </a:solidFill>
              </a:rPr>
              <a:t>, 2</a:t>
            </a:r>
            <a:r>
              <a:rPr lang="ko-KR" altLang="en-US" sz="1000" dirty="0" err="1">
                <a:solidFill>
                  <a:srgbClr val="000000"/>
                </a:solidFill>
              </a:rPr>
              <a:t>차정밀</a:t>
            </a:r>
            <a:r>
              <a:rPr lang="en-US" altLang="ko-KR" sz="1000" dirty="0">
                <a:solidFill>
                  <a:srgbClr val="000000"/>
                </a:solidFill>
              </a:rPr>
              <a:t>, 3</a:t>
            </a:r>
            <a:r>
              <a:rPr lang="ko-KR" altLang="en-US" sz="1000" dirty="0" err="1">
                <a:solidFill>
                  <a:srgbClr val="000000"/>
                </a:solidFill>
              </a:rPr>
              <a:t>차수술</a:t>
            </a:r>
            <a:endParaRPr lang="en-US" altLang="ko-KR" sz="1000" dirty="0">
              <a:solidFill>
                <a:srgbClr val="000000"/>
              </a:solidFill>
            </a:endParaRPr>
          </a:p>
          <a:p>
            <a:r>
              <a:rPr lang="ko-KR" altLang="en-US" sz="1000" dirty="0">
                <a:solidFill>
                  <a:srgbClr val="000000"/>
                </a:solidFill>
              </a:rPr>
              <a:t>질환 </a:t>
            </a:r>
            <a:r>
              <a:rPr lang="en-US" altLang="ko-KR" sz="1000" dirty="0">
                <a:solidFill>
                  <a:srgbClr val="000000"/>
                </a:solidFill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</a:rPr>
              <a:t>무릎</a:t>
            </a:r>
            <a:r>
              <a:rPr lang="en-US" altLang="ko-KR" sz="1000" dirty="0">
                <a:solidFill>
                  <a:srgbClr val="000000"/>
                </a:solidFill>
              </a:rPr>
              <a:t>,</a:t>
            </a:r>
            <a:r>
              <a:rPr lang="ko-KR" altLang="en-US" sz="1000" dirty="0">
                <a:solidFill>
                  <a:srgbClr val="000000"/>
                </a:solidFill>
              </a:rPr>
              <a:t>어깨</a:t>
            </a:r>
            <a:r>
              <a:rPr lang="en-US" altLang="ko-KR" sz="1000" dirty="0">
                <a:solidFill>
                  <a:srgbClr val="000000"/>
                </a:solidFill>
              </a:rPr>
              <a:t>,</a:t>
            </a:r>
            <a:r>
              <a:rPr lang="ko-KR" altLang="en-US" sz="1000" dirty="0">
                <a:solidFill>
                  <a:srgbClr val="000000"/>
                </a:solidFill>
              </a:rPr>
              <a:t>엉덩이</a:t>
            </a:r>
            <a:r>
              <a:rPr lang="en-US" altLang="ko-KR" sz="1000" dirty="0">
                <a:solidFill>
                  <a:srgbClr val="000000"/>
                </a:solidFill>
              </a:rPr>
              <a:t>,</a:t>
            </a:r>
            <a:r>
              <a:rPr lang="ko-KR" altLang="en-US" sz="1000" dirty="0">
                <a:solidFill>
                  <a:srgbClr val="000000"/>
                </a:solidFill>
              </a:rPr>
              <a:t>발목</a:t>
            </a:r>
            <a:endParaRPr lang="en-US" altLang="ko-KR" sz="1000" dirty="0">
              <a:solidFill>
                <a:srgbClr val="000000"/>
              </a:solidFill>
            </a:endParaRPr>
          </a:p>
          <a:p>
            <a:r>
              <a:rPr lang="ko-KR" altLang="en-US" sz="1000" dirty="0" err="1">
                <a:solidFill>
                  <a:srgbClr val="000000"/>
                </a:solidFill>
              </a:rPr>
              <a:t>인공관절치환술</a:t>
            </a:r>
            <a:endParaRPr lang="en-US" altLang="ko-KR" sz="1000" dirty="0">
              <a:solidFill>
                <a:srgbClr val="000000"/>
              </a:solidFill>
            </a:endParaRPr>
          </a:p>
          <a:p>
            <a:r>
              <a:rPr lang="ko-KR" altLang="en-US" sz="1000" dirty="0">
                <a:solidFill>
                  <a:srgbClr val="000000"/>
                </a:solidFill>
              </a:rPr>
              <a:t>비용지원 </a:t>
            </a:r>
            <a:r>
              <a:rPr lang="en-US" altLang="ko-KR" sz="1000" dirty="0">
                <a:solidFill>
                  <a:srgbClr val="000000"/>
                </a:solidFill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</a:rPr>
              <a:t>본인부담금</a:t>
            </a:r>
            <a:r>
              <a:rPr lang="en-US" altLang="ko-KR" sz="1000" dirty="0">
                <a:solidFill>
                  <a:srgbClr val="000000"/>
                </a:solidFill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</a:rPr>
              <a:t>간병인</a:t>
            </a:r>
          </a:p>
        </p:txBody>
      </p:sp>
      <p:cxnSp>
        <p:nvCxnSpPr>
          <p:cNvPr id="62" name="직선 연결선 61"/>
          <p:cNvCxnSpPr/>
          <p:nvPr/>
        </p:nvCxnSpPr>
        <p:spPr>
          <a:xfrm>
            <a:off x="64527" y="4749715"/>
            <a:ext cx="3250394" cy="1588"/>
          </a:xfrm>
          <a:prstGeom prst="line">
            <a:avLst/>
          </a:prstGeom>
          <a:ln>
            <a:solidFill>
              <a:srgbClr val="FF66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실행 추진 체계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696486" y="1196977"/>
            <a:ext cx="8504370" cy="1079897"/>
          </a:xfrm>
          <a:prstGeom prst="roundRect">
            <a:avLst>
              <a:gd name="adj" fmla="val 3565"/>
            </a:avLst>
          </a:prstGeom>
          <a:solidFill>
            <a:srgbClr val="FFFFFF"/>
          </a:solidFill>
          <a:ln w="3175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latinLnBrk="0">
              <a:lnSpc>
                <a:spcPct val="120000"/>
              </a:lnSpc>
              <a:defRPr/>
            </a:pPr>
            <a:endParaRPr lang="ko-KR" altLang="en-US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▪ 주요 대상 수술의 </a:t>
            </a:r>
            <a:r>
              <a:rPr lang="ko-KR" altLang="en-US" sz="1200" b="1" kern="0" dirty="0">
                <a:solidFill>
                  <a:sysClr val="windowText" lastClr="000000"/>
                </a:solidFill>
                <a:sym typeface="Wingdings" pitchFamily="2" charset="2"/>
              </a:rPr>
              <a:t>연도별 증감 현황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: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고관절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치환술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슬관절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치환술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→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건강보험공단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주요수술통계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 2012</a:t>
            </a:r>
            <a:endParaRPr lang="ko-KR" altLang="en-US" sz="120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6" name="Rectangle 85"/>
          <p:cNvSpPr>
            <a:spLocks noChangeArrowheads="1"/>
          </p:cNvSpPr>
          <p:nvPr/>
        </p:nvSpPr>
        <p:spPr bwMode="auto">
          <a:xfrm>
            <a:off x="2976916" y="979489"/>
            <a:ext cx="4144698" cy="5048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r>
              <a:rPr lang="ko-KR" altLang="en-US" sz="1600" b="1" kern="0" dirty="0">
                <a:solidFill>
                  <a:srgbClr val="FFFFFF"/>
                </a:solidFill>
              </a:rPr>
              <a:t>수요</a:t>
            </a:r>
            <a:r>
              <a:rPr lang="en-US" altLang="ko-KR" sz="1600" b="1" kern="0" dirty="0">
                <a:solidFill>
                  <a:srgbClr val="FFFFFF"/>
                </a:solidFill>
              </a:rPr>
              <a:t>(</a:t>
            </a:r>
            <a:r>
              <a:rPr lang="ko-KR" altLang="en-US" sz="1600" b="1" kern="0" dirty="0">
                <a:solidFill>
                  <a:srgbClr val="FFFFFF"/>
                </a:solidFill>
              </a:rPr>
              <a:t>환자 및 사업 </a:t>
            </a:r>
            <a:r>
              <a:rPr lang="ko-KR" altLang="en-US" sz="1600" b="1" kern="0" dirty="0" err="1">
                <a:solidFill>
                  <a:srgbClr val="FFFFFF"/>
                </a:solidFill>
              </a:rPr>
              <a:t>대상층</a:t>
            </a:r>
            <a:r>
              <a:rPr lang="en-US" altLang="ko-KR" sz="1600" b="1" kern="0" dirty="0">
                <a:solidFill>
                  <a:srgbClr val="FFFFFF"/>
                </a:solidFill>
              </a:rPr>
              <a:t>) </a:t>
            </a:r>
            <a:r>
              <a:rPr lang="ko-KR" altLang="en-US" sz="1600" b="1" kern="0" dirty="0">
                <a:solidFill>
                  <a:srgbClr val="FFFFFF"/>
                </a:solidFill>
              </a:rPr>
              <a:t>특성 분석</a:t>
            </a:r>
            <a:endParaRPr lang="en-US" altLang="ko-KR" sz="1600" b="1" kern="0" dirty="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2483" y="2863974"/>
            <a:ext cx="2095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>
                <a:solidFill>
                  <a:srgbClr val="000000"/>
                </a:solidFill>
              </a:rPr>
              <a:t>고관절치환술 연도별 현황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87029" y="2863974"/>
            <a:ext cx="2095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 err="1">
                <a:solidFill>
                  <a:srgbClr val="000000"/>
                </a:solidFill>
              </a:rPr>
              <a:t>슬관절치환술</a:t>
            </a:r>
            <a:r>
              <a:rPr lang="ko-KR" altLang="en-US" sz="1200" b="1" dirty="0">
                <a:solidFill>
                  <a:srgbClr val="000000"/>
                </a:solidFill>
              </a:rPr>
              <a:t> 연도별 현황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490" y="3212977"/>
            <a:ext cx="454418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5483" y="3212977"/>
            <a:ext cx="4503121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실행 추진 체계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696486" y="1196977"/>
            <a:ext cx="8504370" cy="1079897"/>
          </a:xfrm>
          <a:prstGeom prst="roundRect">
            <a:avLst>
              <a:gd name="adj" fmla="val 3565"/>
            </a:avLst>
          </a:prstGeom>
          <a:solidFill>
            <a:srgbClr val="FFFFFF"/>
          </a:solidFill>
          <a:ln w="3175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latinLnBrk="0">
              <a:lnSpc>
                <a:spcPct val="120000"/>
              </a:lnSpc>
              <a:defRPr/>
            </a:pPr>
            <a:endParaRPr lang="ko-KR" altLang="en-US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▪ 주요 대상 수술의 </a:t>
            </a:r>
            <a:r>
              <a:rPr lang="ko-KR" altLang="en-US" sz="1200" b="1" kern="0" dirty="0">
                <a:solidFill>
                  <a:sysClr val="windowText" lastClr="000000"/>
                </a:solidFill>
                <a:sym typeface="Wingdings" pitchFamily="2" charset="2"/>
              </a:rPr>
              <a:t>지역별 현황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: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고관절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치환술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슬관절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치환술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→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건강보험공단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주요수술통계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 2012</a:t>
            </a:r>
            <a:endParaRPr lang="ko-KR" altLang="en-US" sz="120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6" name="Rectangle 85"/>
          <p:cNvSpPr>
            <a:spLocks noChangeArrowheads="1"/>
          </p:cNvSpPr>
          <p:nvPr/>
        </p:nvSpPr>
        <p:spPr bwMode="auto">
          <a:xfrm>
            <a:off x="2976916" y="979489"/>
            <a:ext cx="4144698" cy="5048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r>
              <a:rPr lang="ko-KR" altLang="en-US" sz="1600" b="1" kern="0" dirty="0">
                <a:solidFill>
                  <a:srgbClr val="FFFFFF"/>
                </a:solidFill>
              </a:rPr>
              <a:t>수요</a:t>
            </a:r>
            <a:r>
              <a:rPr lang="en-US" altLang="ko-KR" sz="1600" b="1" kern="0" dirty="0">
                <a:solidFill>
                  <a:srgbClr val="FFFFFF"/>
                </a:solidFill>
              </a:rPr>
              <a:t>(</a:t>
            </a:r>
            <a:r>
              <a:rPr lang="ko-KR" altLang="en-US" sz="1600" b="1" kern="0" dirty="0">
                <a:solidFill>
                  <a:srgbClr val="FFFFFF"/>
                </a:solidFill>
              </a:rPr>
              <a:t>환자 및 사업 </a:t>
            </a:r>
            <a:r>
              <a:rPr lang="ko-KR" altLang="en-US" sz="1600" b="1" kern="0" dirty="0" err="1">
                <a:solidFill>
                  <a:srgbClr val="FFFFFF"/>
                </a:solidFill>
              </a:rPr>
              <a:t>대상층</a:t>
            </a:r>
            <a:r>
              <a:rPr lang="en-US" altLang="ko-KR" sz="1600" b="1" kern="0" dirty="0">
                <a:solidFill>
                  <a:srgbClr val="FFFFFF"/>
                </a:solidFill>
              </a:rPr>
              <a:t>) </a:t>
            </a:r>
            <a:r>
              <a:rPr lang="ko-KR" altLang="en-US" sz="1600" b="1" kern="0" dirty="0">
                <a:solidFill>
                  <a:srgbClr val="FFFFFF"/>
                </a:solidFill>
              </a:rPr>
              <a:t>특성 분석</a:t>
            </a:r>
            <a:endParaRPr lang="en-US" altLang="ko-KR" sz="1600" b="1" kern="0" dirty="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2480" y="2863974"/>
            <a:ext cx="29450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>
                <a:solidFill>
                  <a:srgbClr val="000000"/>
                </a:solidFill>
              </a:rPr>
              <a:t>고관절치환술 인구 </a:t>
            </a:r>
            <a:r>
              <a:rPr lang="en-US" altLang="ko-KR" sz="1200" b="1" dirty="0">
                <a:solidFill>
                  <a:srgbClr val="000000"/>
                </a:solidFill>
              </a:rPr>
              <a:t>10</a:t>
            </a:r>
            <a:r>
              <a:rPr lang="ko-KR" altLang="en-US" sz="1200" b="1" dirty="0" err="1">
                <a:solidFill>
                  <a:srgbClr val="000000"/>
                </a:solidFill>
              </a:rPr>
              <a:t>만명당</a:t>
            </a:r>
            <a:r>
              <a:rPr lang="ko-KR" altLang="en-US" sz="1200" b="1" dirty="0">
                <a:solidFill>
                  <a:srgbClr val="000000"/>
                </a:solidFill>
              </a:rPr>
              <a:t> 수술건수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87026" y="2863974"/>
            <a:ext cx="29450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 err="1">
                <a:solidFill>
                  <a:srgbClr val="000000"/>
                </a:solidFill>
              </a:rPr>
              <a:t>슬관절치환술</a:t>
            </a:r>
            <a:r>
              <a:rPr lang="ko-KR" altLang="en-US" sz="1200" b="1" dirty="0">
                <a:solidFill>
                  <a:srgbClr val="000000"/>
                </a:solidFill>
              </a:rPr>
              <a:t> 인구 </a:t>
            </a:r>
            <a:r>
              <a:rPr lang="en-US" altLang="ko-KR" sz="1200" b="1" dirty="0">
                <a:solidFill>
                  <a:srgbClr val="000000"/>
                </a:solidFill>
              </a:rPr>
              <a:t>10</a:t>
            </a:r>
            <a:r>
              <a:rPr lang="ko-KR" altLang="en-US" sz="1200" b="1" dirty="0" err="1">
                <a:solidFill>
                  <a:srgbClr val="000000"/>
                </a:solidFill>
              </a:rPr>
              <a:t>만명당</a:t>
            </a:r>
            <a:r>
              <a:rPr lang="ko-KR" altLang="en-US" sz="1200" b="1" dirty="0">
                <a:solidFill>
                  <a:srgbClr val="000000"/>
                </a:solidFill>
              </a:rPr>
              <a:t> 수술건수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489" y="3212976"/>
            <a:ext cx="4446494" cy="24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65035" y="3212976"/>
            <a:ext cx="4446494" cy="24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실행 추진 체계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696486" y="1196977"/>
            <a:ext cx="8504370" cy="1079897"/>
          </a:xfrm>
          <a:prstGeom prst="roundRect">
            <a:avLst>
              <a:gd name="adj" fmla="val 3565"/>
            </a:avLst>
          </a:prstGeom>
          <a:solidFill>
            <a:srgbClr val="FFFFFF"/>
          </a:solidFill>
          <a:ln w="3175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latinLnBrk="0">
              <a:lnSpc>
                <a:spcPct val="120000"/>
              </a:lnSpc>
              <a:defRPr/>
            </a:pPr>
            <a:endParaRPr lang="ko-KR" altLang="en-US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▪ 주요 대상 수술의 </a:t>
            </a:r>
            <a:r>
              <a:rPr lang="ko-KR" altLang="en-US" sz="1200" b="1" kern="0" dirty="0">
                <a:solidFill>
                  <a:sysClr val="windowText" lastClr="000000"/>
                </a:solidFill>
                <a:sym typeface="Wingdings" pitchFamily="2" charset="2"/>
              </a:rPr>
              <a:t>지역 이용 특성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: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고관절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치환술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슬관절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치환술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→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건강보험공단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주요수술통계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 2012</a:t>
            </a:r>
            <a:endParaRPr lang="ko-KR" altLang="en-US" sz="120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6" name="Rectangle 85"/>
          <p:cNvSpPr>
            <a:spLocks noChangeArrowheads="1"/>
          </p:cNvSpPr>
          <p:nvPr/>
        </p:nvSpPr>
        <p:spPr bwMode="auto">
          <a:xfrm>
            <a:off x="2976916" y="979489"/>
            <a:ext cx="4144698" cy="5048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r>
              <a:rPr lang="ko-KR" altLang="en-US" sz="1600" b="1" kern="0" dirty="0">
                <a:solidFill>
                  <a:srgbClr val="FFFFFF"/>
                </a:solidFill>
              </a:rPr>
              <a:t>수요</a:t>
            </a:r>
            <a:r>
              <a:rPr lang="en-US" altLang="ko-KR" sz="1600" b="1" kern="0" dirty="0">
                <a:solidFill>
                  <a:srgbClr val="FFFFFF"/>
                </a:solidFill>
              </a:rPr>
              <a:t>(</a:t>
            </a:r>
            <a:r>
              <a:rPr lang="ko-KR" altLang="en-US" sz="1600" b="1" kern="0" dirty="0">
                <a:solidFill>
                  <a:srgbClr val="FFFFFF"/>
                </a:solidFill>
              </a:rPr>
              <a:t>환자 및 사업 </a:t>
            </a:r>
            <a:r>
              <a:rPr lang="ko-KR" altLang="en-US" sz="1600" b="1" kern="0" dirty="0" err="1">
                <a:solidFill>
                  <a:srgbClr val="FFFFFF"/>
                </a:solidFill>
              </a:rPr>
              <a:t>대상층</a:t>
            </a:r>
            <a:r>
              <a:rPr lang="en-US" altLang="ko-KR" sz="1600" b="1" kern="0" dirty="0">
                <a:solidFill>
                  <a:srgbClr val="FFFFFF"/>
                </a:solidFill>
              </a:rPr>
              <a:t>) </a:t>
            </a:r>
            <a:r>
              <a:rPr lang="ko-KR" altLang="en-US" sz="1600" b="1" kern="0" dirty="0">
                <a:solidFill>
                  <a:srgbClr val="FFFFFF"/>
                </a:solidFill>
              </a:rPr>
              <a:t>특성 분석</a:t>
            </a:r>
            <a:endParaRPr lang="en-US" altLang="ko-KR" sz="1600" b="1" kern="0" dirty="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2483" y="2863974"/>
            <a:ext cx="3177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>
                <a:solidFill>
                  <a:srgbClr val="000000"/>
                </a:solidFill>
              </a:rPr>
              <a:t>지역별 고관절치환술 지역환자 친화도</a:t>
            </a:r>
            <a:r>
              <a:rPr lang="en-US" altLang="ko-KR" sz="1200" b="1" dirty="0">
                <a:solidFill>
                  <a:srgbClr val="000000"/>
                </a:solidFill>
              </a:rPr>
              <a:t>(RI)]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09020" y="2863974"/>
            <a:ext cx="3177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>
                <a:solidFill>
                  <a:srgbClr val="000000"/>
                </a:solidFill>
              </a:rPr>
              <a:t>지역별 </a:t>
            </a:r>
            <a:r>
              <a:rPr lang="ko-KR" altLang="en-US" sz="1200" b="1" dirty="0" err="1">
                <a:solidFill>
                  <a:srgbClr val="000000"/>
                </a:solidFill>
              </a:rPr>
              <a:t>슬관절치환술</a:t>
            </a:r>
            <a:r>
              <a:rPr lang="ko-KR" altLang="en-US" sz="1200" b="1" dirty="0">
                <a:solidFill>
                  <a:srgbClr val="000000"/>
                </a:solidFill>
              </a:rPr>
              <a:t> 지역환자 친화도</a:t>
            </a:r>
            <a:r>
              <a:rPr lang="en-US" altLang="ko-KR" sz="1200" b="1" dirty="0">
                <a:solidFill>
                  <a:srgbClr val="000000"/>
                </a:solidFill>
              </a:rPr>
              <a:t>(RI)]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491" y="3284984"/>
            <a:ext cx="4552019" cy="2524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7518" y="3284984"/>
            <a:ext cx="4552019" cy="2530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실행 추진 체계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696486" y="1196977"/>
            <a:ext cx="8504370" cy="1079897"/>
          </a:xfrm>
          <a:prstGeom prst="roundRect">
            <a:avLst>
              <a:gd name="adj" fmla="val 3565"/>
            </a:avLst>
          </a:prstGeom>
          <a:solidFill>
            <a:srgbClr val="FFFFFF"/>
          </a:solidFill>
          <a:ln w="3175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latinLnBrk="0">
              <a:lnSpc>
                <a:spcPct val="120000"/>
              </a:lnSpc>
              <a:defRPr/>
            </a:pPr>
            <a:endParaRPr lang="ko-KR" altLang="en-US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▪ 주요 대상 수술의 </a:t>
            </a:r>
            <a:r>
              <a:rPr lang="ko-KR" altLang="en-US" sz="1200" b="1" kern="0" dirty="0">
                <a:solidFill>
                  <a:sysClr val="windowText" lastClr="000000"/>
                </a:solidFill>
                <a:sym typeface="Wingdings" pitchFamily="2" charset="2"/>
              </a:rPr>
              <a:t>지역 </a:t>
            </a:r>
            <a:r>
              <a:rPr lang="ko-KR" altLang="en-US" sz="1200" b="1" kern="0" dirty="0" err="1">
                <a:solidFill>
                  <a:sysClr val="windowText" lastClr="000000"/>
                </a:solidFill>
                <a:sym typeface="Wingdings" pitchFamily="2" charset="2"/>
              </a:rPr>
              <a:t>유출입</a:t>
            </a:r>
            <a:r>
              <a:rPr lang="ko-KR" altLang="en-US" sz="1200" b="1" kern="0" dirty="0">
                <a:solidFill>
                  <a:sysClr val="windowText" lastClr="000000"/>
                </a:solidFill>
                <a:sym typeface="Wingdings" pitchFamily="2" charset="2"/>
              </a:rPr>
              <a:t> 양상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: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고관절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치환술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→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건강보험공단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주요수술통계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 2012</a:t>
            </a:r>
            <a:endParaRPr lang="ko-KR" altLang="en-US" sz="120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6" name="Rectangle 85"/>
          <p:cNvSpPr>
            <a:spLocks noChangeArrowheads="1"/>
          </p:cNvSpPr>
          <p:nvPr/>
        </p:nvSpPr>
        <p:spPr bwMode="auto">
          <a:xfrm>
            <a:off x="2976916" y="979489"/>
            <a:ext cx="4144698" cy="5048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r>
              <a:rPr lang="ko-KR" altLang="en-US" sz="1600" b="1" kern="0" dirty="0">
                <a:solidFill>
                  <a:srgbClr val="FFFFFF"/>
                </a:solidFill>
              </a:rPr>
              <a:t>수요</a:t>
            </a:r>
            <a:r>
              <a:rPr lang="en-US" altLang="ko-KR" sz="1600" b="1" kern="0" dirty="0">
                <a:solidFill>
                  <a:srgbClr val="FFFFFF"/>
                </a:solidFill>
              </a:rPr>
              <a:t>(</a:t>
            </a:r>
            <a:r>
              <a:rPr lang="ko-KR" altLang="en-US" sz="1600" b="1" kern="0" dirty="0">
                <a:solidFill>
                  <a:srgbClr val="FFFFFF"/>
                </a:solidFill>
              </a:rPr>
              <a:t>환자 및 사업 </a:t>
            </a:r>
            <a:r>
              <a:rPr lang="ko-KR" altLang="en-US" sz="1600" b="1" kern="0" dirty="0" err="1">
                <a:solidFill>
                  <a:srgbClr val="FFFFFF"/>
                </a:solidFill>
              </a:rPr>
              <a:t>대상층</a:t>
            </a:r>
            <a:r>
              <a:rPr lang="en-US" altLang="ko-KR" sz="1600" b="1" kern="0" dirty="0">
                <a:solidFill>
                  <a:srgbClr val="FFFFFF"/>
                </a:solidFill>
              </a:rPr>
              <a:t>) </a:t>
            </a:r>
            <a:r>
              <a:rPr lang="ko-KR" altLang="en-US" sz="1600" b="1" kern="0" dirty="0">
                <a:solidFill>
                  <a:srgbClr val="FFFFFF"/>
                </a:solidFill>
              </a:rPr>
              <a:t>특성 분석</a:t>
            </a:r>
            <a:endParaRPr lang="en-US" altLang="ko-KR" sz="1600" b="1" kern="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2480" y="2863974"/>
            <a:ext cx="34900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>
                <a:solidFill>
                  <a:srgbClr val="000000"/>
                </a:solidFill>
              </a:rPr>
              <a:t>충청남도 주민의 고관절치환술 수술 지역 분포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09839" y="2863974"/>
            <a:ext cx="45223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>
                <a:solidFill>
                  <a:srgbClr val="000000"/>
                </a:solidFill>
              </a:rPr>
              <a:t>충청남도 소재 의료기관의 고관절치환술 수술 환자 지역 분포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489" y="3286596"/>
            <a:ext cx="4571930" cy="2541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1106" y="3284984"/>
            <a:ext cx="4571930" cy="2541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실행 추진 체계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696486" y="1196977"/>
            <a:ext cx="8504370" cy="1079897"/>
          </a:xfrm>
          <a:prstGeom prst="roundRect">
            <a:avLst>
              <a:gd name="adj" fmla="val 3565"/>
            </a:avLst>
          </a:prstGeom>
          <a:solidFill>
            <a:srgbClr val="FFFFFF"/>
          </a:solidFill>
          <a:ln w="3175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latinLnBrk="0">
              <a:lnSpc>
                <a:spcPct val="120000"/>
              </a:lnSpc>
              <a:defRPr/>
            </a:pPr>
            <a:endParaRPr lang="ko-KR" altLang="en-US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▪ 주요 대상 수술의 </a:t>
            </a:r>
            <a:r>
              <a:rPr lang="ko-KR" altLang="en-US" sz="1200" b="1" kern="0" dirty="0">
                <a:solidFill>
                  <a:sysClr val="windowText" lastClr="000000"/>
                </a:solidFill>
                <a:sym typeface="Wingdings" pitchFamily="2" charset="2"/>
              </a:rPr>
              <a:t>지역 </a:t>
            </a:r>
            <a:r>
              <a:rPr lang="ko-KR" altLang="en-US" sz="1200" b="1" kern="0" dirty="0" err="1">
                <a:solidFill>
                  <a:sysClr val="windowText" lastClr="000000"/>
                </a:solidFill>
                <a:sym typeface="Wingdings" pitchFamily="2" charset="2"/>
              </a:rPr>
              <a:t>유출입</a:t>
            </a:r>
            <a:r>
              <a:rPr lang="ko-KR" altLang="en-US" sz="1200" b="1" kern="0" dirty="0">
                <a:solidFill>
                  <a:sysClr val="windowText" lastClr="000000"/>
                </a:solidFill>
                <a:sym typeface="Wingdings" pitchFamily="2" charset="2"/>
              </a:rPr>
              <a:t> 양상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: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슬관절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치환술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→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건강보험공단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주요수술통계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 2012</a:t>
            </a:r>
            <a:endParaRPr lang="ko-KR" altLang="en-US" sz="120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6" name="Rectangle 85"/>
          <p:cNvSpPr>
            <a:spLocks noChangeArrowheads="1"/>
          </p:cNvSpPr>
          <p:nvPr/>
        </p:nvSpPr>
        <p:spPr bwMode="auto">
          <a:xfrm>
            <a:off x="2976916" y="979489"/>
            <a:ext cx="4144698" cy="5048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r>
              <a:rPr lang="ko-KR" altLang="en-US" sz="1600" b="1" kern="0" dirty="0">
                <a:solidFill>
                  <a:srgbClr val="FFFFFF"/>
                </a:solidFill>
              </a:rPr>
              <a:t>수요</a:t>
            </a:r>
            <a:r>
              <a:rPr lang="en-US" altLang="ko-KR" sz="1600" b="1" kern="0" dirty="0">
                <a:solidFill>
                  <a:srgbClr val="FFFFFF"/>
                </a:solidFill>
              </a:rPr>
              <a:t>(</a:t>
            </a:r>
            <a:r>
              <a:rPr lang="ko-KR" altLang="en-US" sz="1600" b="1" kern="0" dirty="0">
                <a:solidFill>
                  <a:srgbClr val="FFFFFF"/>
                </a:solidFill>
              </a:rPr>
              <a:t>환자 및 사업 </a:t>
            </a:r>
            <a:r>
              <a:rPr lang="ko-KR" altLang="en-US" sz="1600" b="1" kern="0" dirty="0" err="1">
                <a:solidFill>
                  <a:srgbClr val="FFFFFF"/>
                </a:solidFill>
              </a:rPr>
              <a:t>대상층</a:t>
            </a:r>
            <a:r>
              <a:rPr lang="en-US" altLang="ko-KR" sz="1600" b="1" kern="0" dirty="0">
                <a:solidFill>
                  <a:srgbClr val="FFFFFF"/>
                </a:solidFill>
              </a:rPr>
              <a:t>) </a:t>
            </a:r>
            <a:r>
              <a:rPr lang="ko-KR" altLang="en-US" sz="1600" b="1" kern="0" dirty="0">
                <a:solidFill>
                  <a:srgbClr val="FFFFFF"/>
                </a:solidFill>
              </a:rPr>
              <a:t>특성 분석</a:t>
            </a:r>
            <a:endParaRPr lang="en-US" altLang="ko-KR" sz="1600" b="1" kern="0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480" y="2863974"/>
            <a:ext cx="34900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>
                <a:solidFill>
                  <a:srgbClr val="000000"/>
                </a:solidFill>
              </a:rPr>
              <a:t>충청남도 주민의 </a:t>
            </a:r>
            <a:r>
              <a:rPr lang="ko-KR" altLang="en-US" sz="1200" b="1" dirty="0" err="1">
                <a:solidFill>
                  <a:srgbClr val="000000"/>
                </a:solidFill>
              </a:rPr>
              <a:t>슬관절치환술</a:t>
            </a:r>
            <a:r>
              <a:rPr lang="ko-KR" altLang="en-US" sz="1200" b="1" dirty="0">
                <a:solidFill>
                  <a:srgbClr val="000000"/>
                </a:solidFill>
              </a:rPr>
              <a:t> 수술 지역 분포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31009" y="2863974"/>
            <a:ext cx="45223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>
                <a:solidFill>
                  <a:srgbClr val="000000"/>
                </a:solidFill>
              </a:rPr>
              <a:t>충청남도 소재 의료기관의 </a:t>
            </a:r>
            <a:r>
              <a:rPr lang="ko-KR" altLang="en-US" sz="1200" b="1" dirty="0" err="1">
                <a:solidFill>
                  <a:srgbClr val="000000"/>
                </a:solidFill>
              </a:rPr>
              <a:t>슬관절치환술</a:t>
            </a:r>
            <a:r>
              <a:rPr lang="ko-KR" altLang="en-US" sz="1200" b="1" dirty="0">
                <a:solidFill>
                  <a:srgbClr val="000000"/>
                </a:solidFill>
              </a:rPr>
              <a:t> 수술 환자 지역 분포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490" y="3284984"/>
            <a:ext cx="4533806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9018" y="3284984"/>
            <a:ext cx="4533806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실행 추진 체계</a:t>
            </a:r>
            <a:endParaRPr lang="ko-KR" altLang="en-US" b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696486" y="1196977"/>
            <a:ext cx="8504370" cy="1079897"/>
          </a:xfrm>
          <a:prstGeom prst="roundRect">
            <a:avLst>
              <a:gd name="adj" fmla="val 3565"/>
            </a:avLst>
          </a:prstGeom>
          <a:solidFill>
            <a:srgbClr val="FFFFFF"/>
          </a:solidFill>
          <a:ln w="3175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latinLnBrk="0">
              <a:lnSpc>
                <a:spcPct val="120000"/>
              </a:lnSpc>
              <a:defRPr/>
            </a:pPr>
            <a:endParaRPr lang="ko-KR" altLang="en-US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▪ 주요 수술 대상 수요 추계 시나리오 적용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-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추계 기간 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2015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년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~ 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2017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년</a:t>
            </a:r>
            <a:endParaRPr lang="ko-KR" altLang="en-US" sz="120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6" name="Rectangle 85"/>
          <p:cNvSpPr>
            <a:spLocks noChangeArrowheads="1"/>
          </p:cNvSpPr>
          <p:nvPr/>
        </p:nvSpPr>
        <p:spPr bwMode="auto">
          <a:xfrm>
            <a:off x="2976916" y="979489"/>
            <a:ext cx="4144698" cy="5048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r>
              <a:rPr lang="ko-KR" altLang="en-US" sz="1600" b="1" kern="0" dirty="0">
                <a:solidFill>
                  <a:srgbClr val="FFFFFF"/>
                </a:solidFill>
              </a:rPr>
              <a:t>수요</a:t>
            </a:r>
            <a:r>
              <a:rPr lang="en-US" altLang="ko-KR" sz="1600" b="1" kern="0" dirty="0">
                <a:solidFill>
                  <a:srgbClr val="FFFFFF"/>
                </a:solidFill>
              </a:rPr>
              <a:t> </a:t>
            </a:r>
            <a:r>
              <a:rPr lang="ko-KR" altLang="en-US" sz="1600" b="1" kern="0" dirty="0">
                <a:solidFill>
                  <a:srgbClr val="FFFFFF"/>
                </a:solidFill>
              </a:rPr>
              <a:t>추계 시나리오</a:t>
            </a:r>
            <a:endParaRPr lang="en-US" altLang="ko-KR" sz="1600" b="1" kern="0" dirty="0">
              <a:solidFill>
                <a:srgbClr val="FFFFFF"/>
              </a:solidFill>
            </a:endParaRPr>
          </a:p>
        </p:txBody>
      </p:sp>
      <p:sp>
        <p:nvSpPr>
          <p:cNvPr id="7" name="AutoShape 19"/>
          <p:cNvSpPr>
            <a:spLocks noChangeArrowheads="1"/>
          </p:cNvSpPr>
          <p:nvPr/>
        </p:nvSpPr>
        <p:spPr bwMode="auto">
          <a:xfrm>
            <a:off x="704726" y="2603590"/>
            <a:ext cx="1926538" cy="864096"/>
          </a:xfrm>
          <a:prstGeom prst="homePlate">
            <a:avLst>
              <a:gd name="adj" fmla="val 9612"/>
            </a:avLst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>
              <a:defRPr/>
            </a:pPr>
            <a:r>
              <a:rPr lang="en-US" altLang="ko-KR" sz="1200" b="1" kern="0" dirty="0">
                <a:solidFill>
                  <a:srgbClr val="333333"/>
                </a:solidFill>
              </a:rPr>
              <a:t>1. </a:t>
            </a:r>
            <a:r>
              <a:rPr lang="ko-KR" altLang="en-US" sz="1200" b="1" kern="0" dirty="0">
                <a:solidFill>
                  <a:srgbClr val="333333"/>
                </a:solidFill>
              </a:rPr>
              <a:t>주요 수술 대상 선정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2845531" y="2589617"/>
            <a:ext cx="6131810" cy="878073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주요</a:t>
            </a: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수술의 연령별 수술 분포 특성 분석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주요 대상 연령층 기준 추계 적용</a:t>
            </a:r>
          </a:p>
        </p:txBody>
      </p:sp>
      <p:sp>
        <p:nvSpPr>
          <p:cNvPr id="9" name="AutoShape 19"/>
          <p:cNvSpPr>
            <a:spLocks noChangeArrowheads="1"/>
          </p:cNvSpPr>
          <p:nvPr/>
        </p:nvSpPr>
        <p:spPr bwMode="auto">
          <a:xfrm>
            <a:off x="704726" y="3736375"/>
            <a:ext cx="1926538" cy="864096"/>
          </a:xfrm>
          <a:prstGeom prst="homePlate">
            <a:avLst>
              <a:gd name="adj" fmla="val 9612"/>
            </a:avLst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>
              <a:defRPr/>
            </a:pPr>
            <a:r>
              <a:rPr lang="en-US" altLang="ko-KR" sz="1200" b="1" kern="0" dirty="0">
                <a:solidFill>
                  <a:srgbClr val="333333"/>
                </a:solidFill>
              </a:rPr>
              <a:t>2. </a:t>
            </a:r>
            <a:r>
              <a:rPr lang="ko-KR" altLang="en-US" sz="1200" b="1" kern="0" dirty="0">
                <a:solidFill>
                  <a:srgbClr val="333333"/>
                </a:solidFill>
              </a:rPr>
              <a:t>인구 추계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2845531" y="3722402"/>
            <a:ext cx="6131810" cy="878073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통계청 시도별 장래인구 추계 결과에 따른 충청남도 인구 추계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충청남도 대비</a:t>
            </a: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 err="1">
                <a:solidFill>
                  <a:srgbClr val="000000"/>
                </a:solidFill>
              </a:rPr>
              <a:t>의료권</a:t>
            </a:r>
            <a:r>
              <a:rPr lang="ko-KR" altLang="en-US" sz="1200" b="1" dirty="0">
                <a:solidFill>
                  <a:srgbClr val="000000"/>
                </a:solidFill>
              </a:rPr>
              <a:t> </a:t>
            </a:r>
            <a:r>
              <a:rPr lang="en-US" altLang="ko-KR" sz="1200" b="1" dirty="0">
                <a:solidFill>
                  <a:srgbClr val="000000"/>
                </a:solidFill>
              </a:rPr>
              <a:t>2012</a:t>
            </a:r>
            <a:r>
              <a:rPr lang="ko-KR" altLang="en-US" sz="1200" b="1" dirty="0">
                <a:solidFill>
                  <a:srgbClr val="000000"/>
                </a:solidFill>
              </a:rPr>
              <a:t>년 현재 주요 대상 연령층 비율</a:t>
            </a:r>
          </a:p>
        </p:txBody>
      </p:sp>
      <p:sp>
        <p:nvSpPr>
          <p:cNvPr id="11" name="AutoShape 19"/>
          <p:cNvSpPr>
            <a:spLocks noChangeArrowheads="1"/>
          </p:cNvSpPr>
          <p:nvPr/>
        </p:nvSpPr>
        <p:spPr bwMode="auto">
          <a:xfrm>
            <a:off x="704726" y="4869160"/>
            <a:ext cx="1926538" cy="864096"/>
          </a:xfrm>
          <a:prstGeom prst="homePlate">
            <a:avLst>
              <a:gd name="adj" fmla="val 9612"/>
            </a:avLst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latinLnBrk="0">
              <a:defRPr/>
            </a:pPr>
            <a:r>
              <a:rPr lang="en-US" altLang="ko-KR" sz="1200" b="1" kern="0" dirty="0">
                <a:solidFill>
                  <a:srgbClr val="333333"/>
                </a:solidFill>
              </a:rPr>
              <a:t>3. </a:t>
            </a:r>
            <a:r>
              <a:rPr lang="ko-KR" altLang="en-US" sz="1200" b="1" kern="0" dirty="0">
                <a:solidFill>
                  <a:srgbClr val="333333"/>
                </a:solidFill>
              </a:rPr>
              <a:t>수술건수 추계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2845531" y="4855187"/>
            <a:ext cx="6131810" cy="878073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주요 대상 인구수 대비 수술건수 적용 추계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추계 대상 기간 중 상승을 감안한 기준 적용</a:t>
            </a:r>
            <a:endParaRPr lang="en-US" altLang="ko-KR" sz="1200" b="1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b="1" dirty="0">
                <a:solidFill>
                  <a:srgbClr val="000000"/>
                </a:solidFill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</a:rPr>
              <a:t>공공보건의료사업 대상 추계 </a:t>
            </a:r>
            <a:r>
              <a:rPr lang="en-US" altLang="ko-KR" sz="1200" b="1" dirty="0">
                <a:solidFill>
                  <a:srgbClr val="000000"/>
                </a:solidFill>
              </a:rPr>
              <a:t>: 65</a:t>
            </a:r>
            <a:r>
              <a:rPr lang="ko-KR" altLang="en-US" sz="1200" b="1" dirty="0">
                <a:solidFill>
                  <a:srgbClr val="000000"/>
                </a:solidFill>
              </a:rPr>
              <a:t>세 이상 의료급여 환자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실행 추진 체계</a:t>
            </a:r>
            <a:endParaRPr lang="ko-KR" altLang="en-US" dirty="0"/>
          </a:p>
        </p:txBody>
      </p:sp>
      <p:sp>
        <p:nvSpPr>
          <p:cNvPr id="41" name="AutoShape 3"/>
          <p:cNvSpPr>
            <a:spLocks noChangeArrowheads="1"/>
          </p:cNvSpPr>
          <p:nvPr/>
        </p:nvSpPr>
        <p:spPr bwMode="auto">
          <a:xfrm>
            <a:off x="696486" y="1196977"/>
            <a:ext cx="8504370" cy="1079897"/>
          </a:xfrm>
          <a:prstGeom prst="roundRect">
            <a:avLst>
              <a:gd name="adj" fmla="val 3565"/>
            </a:avLst>
          </a:prstGeom>
          <a:solidFill>
            <a:srgbClr val="FFFFFF"/>
          </a:solidFill>
          <a:ln w="3175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latinLnBrk="0">
              <a:lnSpc>
                <a:spcPct val="120000"/>
              </a:lnSpc>
              <a:defRPr/>
            </a:pPr>
            <a:endParaRPr lang="ko-KR" altLang="en-US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en-US" altLang="ko-KR" sz="1200" b="1" kern="0" dirty="0">
                <a:solidFill>
                  <a:sysClr val="windowText" lastClr="000000"/>
                </a:solidFill>
                <a:sym typeface="Wingdings" pitchFamily="2" charset="2"/>
              </a:rPr>
              <a:t>1. </a:t>
            </a:r>
            <a:r>
              <a:rPr lang="ko-KR" altLang="en-US" sz="1200" b="1" kern="0" dirty="0">
                <a:solidFill>
                  <a:sysClr val="windowText" lastClr="000000"/>
                </a:solidFill>
                <a:sym typeface="Wingdings" pitchFamily="2" charset="2"/>
              </a:rPr>
              <a:t>주요 대상 수술의 연령 특성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: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고관절치환술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슬관절치환술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→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건강보험공단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주요수술통계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 2012</a:t>
            </a:r>
            <a:endParaRPr lang="ko-KR" altLang="en-US" sz="120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42" name="Rectangle 85"/>
          <p:cNvSpPr>
            <a:spLocks noChangeArrowheads="1"/>
          </p:cNvSpPr>
          <p:nvPr/>
        </p:nvSpPr>
        <p:spPr bwMode="auto">
          <a:xfrm>
            <a:off x="2976916" y="979489"/>
            <a:ext cx="4144698" cy="5048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r>
              <a:rPr lang="ko-KR" altLang="en-US" sz="1600" b="1" kern="0" dirty="0">
                <a:solidFill>
                  <a:srgbClr val="FFFFFF"/>
                </a:solidFill>
              </a:rPr>
              <a:t>수요</a:t>
            </a:r>
            <a:r>
              <a:rPr lang="en-US" altLang="ko-KR" sz="1600" b="1" kern="0" dirty="0">
                <a:solidFill>
                  <a:srgbClr val="FFFFFF"/>
                </a:solidFill>
              </a:rPr>
              <a:t> </a:t>
            </a:r>
            <a:r>
              <a:rPr lang="ko-KR" altLang="en-US" sz="1600" b="1" kern="0" dirty="0">
                <a:solidFill>
                  <a:srgbClr val="FFFFFF"/>
                </a:solidFill>
              </a:rPr>
              <a:t>추계 시나리오</a:t>
            </a:r>
            <a:endParaRPr lang="en-US" altLang="ko-KR" sz="1600" b="1" kern="0" dirty="0">
              <a:solidFill>
                <a:srgbClr val="FFFFFF"/>
              </a:solidFill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818541" y="2865649"/>
          <a:ext cx="8190912" cy="3456388"/>
        </p:xfrm>
        <a:graphic>
          <a:graphicData uri="http://schemas.openxmlformats.org/drawingml/2006/table">
            <a:tbl>
              <a:tblPr/>
              <a:tblGrid>
                <a:gridCol w="1023864"/>
                <a:gridCol w="1023864"/>
                <a:gridCol w="1023864"/>
                <a:gridCol w="1023864"/>
                <a:gridCol w="1023864"/>
                <a:gridCol w="1023864"/>
                <a:gridCol w="1023864"/>
                <a:gridCol w="1023864"/>
              </a:tblGrid>
              <a:tr h="26587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2008</a:t>
                      </a:r>
                      <a:r>
                        <a:rPr lang="ko-KR" altLang="en-US" sz="1100" b="0" i="0" u="none" strike="noStrike"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2009</a:t>
                      </a:r>
                      <a:r>
                        <a:rPr lang="ko-KR" altLang="en-US" sz="1100" b="0" i="0" u="none" strike="noStrike"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2010</a:t>
                      </a:r>
                      <a:r>
                        <a:rPr lang="ko-KR" altLang="en-US" sz="1100" b="0" i="0" u="none" strike="noStrike"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2011</a:t>
                      </a:r>
                      <a:r>
                        <a:rPr lang="ko-KR" altLang="en-US" sz="1100" b="0" i="0" u="none" strike="noStrike"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2012</a:t>
                      </a:r>
                      <a:r>
                        <a:rPr lang="ko-KR" altLang="en-US" sz="1100" b="0" i="0" u="none" strike="noStrike"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65876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고관절치환술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50~64</a:t>
                      </a:r>
                      <a:r>
                        <a:rPr lang="ko-KR" altLang="en-US" sz="1100" b="0" i="0" u="none" strike="noStrike" dirty="0">
                          <a:latin typeface="맑은 고딕"/>
                        </a:rPr>
                        <a:t>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수술인원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2,728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2,875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3,153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3,177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3,342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비율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35.1%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34.9%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35.6%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37.0%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34.7%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65</a:t>
                      </a:r>
                      <a:r>
                        <a:rPr lang="ko-KR" altLang="en-US" sz="1100" b="0" i="0" u="none" strike="noStrike">
                          <a:latin typeface="맑은 고딕"/>
                        </a:rPr>
                        <a:t>세이상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수술인원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2,951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3,138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3,393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3,207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3,719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비율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38.0%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38.1%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38.4%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37.3%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38.7%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latin typeface="맑은 고딕"/>
                        </a:rPr>
                        <a:t>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수술인원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5,679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6,013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6,546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6,384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7,061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비율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73.0%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73.0%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74.0%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74.3%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73.4%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76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latin typeface="맑은 고딕"/>
                        </a:rPr>
                        <a:t>슬관절치환술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50~64</a:t>
                      </a:r>
                      <a:r>
                        <a:rPr lang="ko-KR" altLang="en-US" sz="1100" b="0" i="0" u="none" strike="noStrike">
                          <a:latin typeface="맑은 고딕"/>
                        </a:rPr>
                        <a:t>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수술인원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9,684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11,160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12,071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10,938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11,706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비율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23.5%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23.4%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22.6%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21.4%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20.5%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65</a:t>
                      </a:r>
                      <a:r>
                        <a:rPr lang="ko-KR" altLang="en-US" sz="1100" b="0" i="0" u="none" strike="noStrike">
                          <a:latin typeface="맑은 고딕"/>
                        </a:rPr>
                        <a:t>세이상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수술인원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31,185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36,135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40,879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39,829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45,259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비율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75.6%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75.8%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76.6%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78.0%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79.1%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latin typeface="맑은 고딕"/>
                        </a:rPr>
                        <a:t>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수술인원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40,869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47,295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52,950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50,767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56,965 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비율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99.1%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99.2%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99.3%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99.4%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99.5%</a:t>
                      </a:r>
                    </a:p>
                  </a:txBody>
                  <a:tcPr marL="99060" marR="990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27670" y="2564909"/>
            <a:ext cx="2566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>
                <a:solidFill>
                  <a:srgbClr val="000000"/>
                </a:solidFill>
              </a:rPr>
              <a:t>주요 대상 수술 연령별 환자 구성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실행 추진 체계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696486" y="1196975"/>
            <a:ext cx="8504370" cy="1871985"/>
          </a:xfrm>
          <a:prstGeom prst="roundRect">
            <a:avLst>
              <a:gd name="adj" fmla="val 3565"/>
            </a:avLst>
          </a:prstGeom>
          <a:solidFill>
            <a:srgbClr val="FFFFFF"/>
          </a:solidFill>
          <a:ln w="3175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latinLnBrk="0">
              <a:lnSpc>
                <a:spcPct val="120000"/>
              </a:lnSpc>
              <a:defRPr/>
            </a:pPr>
            <a:endParaRPr lang="ko-KR" altLang="en-US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en-US" altLang="ko-KR" sz="1200" b="1" kern="0" dirty="0">
                <a:solidFill>
                  <a:sysClr val="windowText" lastClr="000000"/>
                </a:solidFill>
                <a:sym typeface="Wingdings" pitchFamily="2" charset="2"/>
              </a:rPr>
              <a:t>2. </a:t>
            </a:r>
            <a:r>
              <a:rPr lang="ko-KR" altLang="en-US" sz="1200" b="1" kern="0" dirty="0">
                <a:solidFill>
                  <a:sysClr val="windowText" lastClr="000000"/>
                </a:solidFill>
                <a:sym typeface="Wingdings" pitchFamily="2" charset="2"/>
              </a:rPr>
              <a:t>주요 대상 수술 연령의 </a:t>
            </a:r>
            <a:r>
              <a:rPr lang="ko-KR" altLang="en-US" sz="1200" b="1" kern="0" dirty="0" err="1">
                <a:solidFill>
                  <a:sysClr val="windowText" lastClr="000000"/>
                </a:solidFill>
                <a:sym typeface="Wingdings" pitchFamily="2" charset="2"/>
              </a:rPr>
              <a:t>의료권</a:t>
            </a:r>
            <a:r>
              <a:rPr lang="ko-KR" altLang="en-US" sz="1200" b="1" kern="0" dirty="0">
                <a:solidFill>
                  <a:sysClr val="windowText" lastClr="000000"/>
                </a:solidFill>
                <a:sym typeface="Wingdings" pitchFamily="2" charset="2"/>
              </a:rPr>
              <a:t> 내 인구 추계</a:t>
            </a:r>
            <a:endParaRPr lang="en-US" altLang="ko-KR" sz="1200" b="1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충청남도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: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통계청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장래인구추계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 2010</a:t>
            </a:r>
          </a:p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의료권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: 2012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년 현재 충청남도 인구 대비 비율이 지속 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  ※ 2012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년 충청남도 대비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의료권의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50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세 이상 인구 비율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: 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12.1%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6" name="Rectangle 85"/>
          <p:cNvSpPr>
            <a:spLocks noChangeArrowheads="1"/>
          </p:cNvSpPr>
          <p:nvPr/>
        </p:nvSpPr>
        <p:spPr bwMode="auto">
          <a:xfrm>
            <a:off x="2976916" y="979489"/>
            <a:ext cx="4144698" cy="5048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r>
              <a:rPr lang="ko-KR" altLang="en-US" sz="1600" b="1" kern="0" dirty="0">
                <a:solidFill>
                  <a:srgbClr val="FFFFFF"/>
                </a:solidFill>
              </a:rPr>
              <a:t>수요</a:t>
            </a:r>
            <a:r>
              <a:rPr lang="en-US" altLang="ko-KR" sz="1600" b="1" kern="0" dirty="0">
                <a:solidFill>
                  <a:srgbClr val="FFFFFF"/>
                </a:solidFill>
              </a:rPr>
              <a:t> </a:t>
            </a:r>
            <a:r>
              <a:rPr lang="ko-KR" altLang="en-US" sz="1600" b="1" kern="0" dirty="0">
                <a:solidFill>
                  <a:srgbClr val="FFFFFF"/>
                </a:solidFill>
              </a:rPr>
              <a:t>추계 시나리오</a:t>
            </a:r>
            <a:endParaRPr lang="en-US" altLang="ko-KR" sz="1600" b="1" kern="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4406" y="3429003"/>
            <a:ext cx="17139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[50</a:t>
            </a:r>
            <a:r>
              <a:rPr lang="ko-KR" altLang="en-US" sz="1200" b="1" dirty="0">
                <a:solidFill>
                  <a:srgbClr val="000000"/>
                </a:solidFill>
              </a:rPr>
              <a:t>세 이상 인구 추계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740533" y="3861048"/>
          <a:ext cx="8268916" cy="1296144"/>
        </p:xfrm>
        <a:graphic>
          <a:graphicData uri="http://schemas.openxmlformats.org/drawingml/2006/table">
            <a:tbl>
              <a:tblPr/>
              <a:tblGrid>
                <a:gridCol w="948406"/>
                <a:gridCol w="1185508"/>
                <a:gridCol w="1289239"/>
                <a:gridCol w="1289239"/>
                <a:gridCol w="1185508"/>
                <a:gridCol w="1185508"/>
                <a:gridCol w="1185508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2012</a:t>
                      </a:r>
                      <a:r>
                        <a:rPr lang="ko-KR" altLang="en-US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2013</a:t>
                      </a:r>
                      <a:r>
                        <a:rPr lang="ko-KR" altLang="en-US" sz="11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2014</a:t>
                      </a:r>
                      <a:r>
                        <a:rPr lang="ko-KR" altLang="en-US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2015</a:t>
                      </a:r>
                      <a:r>
                        <a:rPr lang="ko-KR" altLang="en-US" sz="1100" b="0" i="0" u="none" strike="noStrike"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2016</a:t>
                      </a:r>
                      <a:r>
                        <a:rPr lang="ko-KR" altLang="en-US" sz="1100" b="0" i="0" u="none" strike="noStrike"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2017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충청남도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706,789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754,467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780,579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806,848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832,348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857,518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latin typeface="맑은 고딕"/>
                        </a:rPr>
                        <a:t>의료권</a:t>
                      </a:r>
                      <a:endParaRPr lang="ko-KR" altLang="en-US" sz="1100" b="0" i="0" u="none" strike="noStrike" dirty="0"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85,731</a:t>
                      </a:r>
                      <a:endParaRPr lang="en-US" altLang="ko-KR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91,515</a:t>
                      </a:r>
                      <a:endParaRPr lang="en-US" altLang="ko-KR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94,682</a:t>
                      </a:r>
                      <a:endParaRPr lang="en-US" altLang="ko-KR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latin typeface="맑은 고딕"/>
                        </a:rPr>
                        <a:t>97,868</a:t>
                      </a:r>
                      <a:endParaRPr lang="en-US" altLang="ko-KR" sz="1100" b="0" i="0" u="none" strike="noStrike" dirty="0"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latin typeface="맑은 고딕"/>
                        </a:rPr>
                        <a:t>100,961</a:t>
                      </a:r>
                      <a:endParaRPr lang="en-US" altLang="ko-KR" sz="1100" b="0" i="0" u="none" strike="noStrike" dirty="0"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104,014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실행 추진 체계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696486" y="1196975"/>
            <a:ext cx="8504370" cy="2088009"/>
          </a:xfrm>
          <a:prstGeom prst="roundRect">
            <a:avLst>
              <a:gd name="adj" fmla="val 3565"/>
            </a:avLst>
          </a:prstGeom>
          <a:solidFill>
            <a:srgbClr val="FFFFFF"/>
          </a:solidFill>
          <a:ln w="3175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latinLnBrk="0">
              <a:lnSpc>
                <a:spcPct val="150000"/>
              </a:lnSpc>
              <a:defRPr/>
            </a:pPr>
            <a:endParaRPr lang="en-US" altLang="ko-KR" sz="1200" b="1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en-US" altLang="ko-KR" sz="1200" b="1" kern="0" dirty="0">
                <a:solidFill>
                  <a:sysClr val="windowText" lastClr="000000"/>
                </a:solidFill>
                <a:sym typeface="Wingdings" pitchFamily="2" charset="2"/>
              </a:rPr>
              <a:t>3. </a:t>
            </a:r>
            <a:r>
              <a:rPr lang="ko-KR" altLang="en-US" sz="1200" b="1" kern="0" dirty="0">
                <a:solidFill>
                  <a:sysClr val="windowText" lastClr="000000"/>
                </a:solidFill>
                <a:sym typeface="Wingdings" pitchFamily="2" charset="2"/>
              </a:rPr>
              <a:t>수술 건수 추계</a:t>
            </a:r>
            <a:endParaRPr lang="en-US" altLang="ko-KR" sz="1200" b="1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en-US" altLang="ko-KR" sz="1200" b="1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연도별 주요 수술 건수 추계 자료 생성 시점을 감안하여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2012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년은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충청남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도 평균을 적용하였으며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</a:t>
            </a:r>
          </a:p>
          <a:p>
            <a:pPr latinLnBrk="0">
              <a:lnSpc>
                <a:spcPct val="150000"/>
              </a:lnSpc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향후 의료원을 통한 공급을 통해 현재의 낮은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RI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수준이 상승됨을 감안하여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2017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년 충청북도 평균 수준을 적용함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 (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수도권 접근 용이성에 의한 수요 유출을 감안하여 지리적 특성이 유사한 충청북도를 적용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)</a:t>
            </a:r>
          </a:p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2012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년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: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충청남도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50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세 이상 인구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10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만명당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수술건수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 2017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년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: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충청북도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50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세 이상 인구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10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만명당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수술건수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6" name="Rectangle 85"/>
          <p:cNvSpPr>
            <a:spLocks noChangeArrowheads="1"/>
          </p:cNvSpPr>
          <p:nvPr/>
        </p:nvSpPr>
        <p:spPr bwMode="auto">
          <a:xfrm>
            <a:off x="2976916" y="979489"/>
            <a:ext cx="4144698" cy="5048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r>
              <a:rPr lang="ko-KR" altLang="en-US" sz="1600" b="1" kern="0" dirty="0">
                <a:solidFill>
                  <a:srgbClr val="FFFFFF"/>
                </a:solidFill>
              </a:rPr>
              <a:t>수요</a:t>
            </a:r>
            <a:r>
              <a:rPr lang="en-US" altLang="ko-KR" sz="1600" b="1" kern="0" dirty="0">
                <a:solidFill>
                  <a:srgbClr val="FFFFFF"/>
                </a:solidFill>
              </a:rPr>
              <a:t> </a:t>
            </a:r>
            <a:r>
              <a:rPr lang="ko-KR" altLang="en-US" sz="1600" b="1" kern="0" dirty="0">
                <a:solidFill>
                  <a:srgbClr val="FFFFFF"/>
                </a:solidFill>
              </a:rPr>
              <a:t>추계 시나리오</a:t>
            </a:r>
            <a:endParaRPr lang="en-US" altLang="ko-KR" sz="1600" b="1" kern="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650" y="3557565"/>
            <a:ext cx="2204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>
                <a:solidFill>
                  <a:srgbClr val="000000"/>
                </a:solidFill>
              </a:rPr>
              <a:t>주요 수술 종류별 추계 결과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662524" y="3917032"/>
          <a:ext cx="8502943" cy="2392288"/>
        </p:xfrm>
        <a:graphic>
          <a:graphicData uri="http://schemas.openxmlformats.org/drawingml/2006/table">
            <a:tbl>
              <a:tblPr/>
              <a:tblGrid>
                <a:gridCol w="873603"/>
                <a:gridCol w="1705084"/>
                <a:gridCol w="987376"/>
                <a:gridCol w="987376"/>
                <a:gridCol w="987376"/>
                <a:gridCol w="987376"/>
                <a:gridCol w="987376"/>
                <a:gridCol w="987376"/>
              </a:tblGrid>
              <a:tr h="29903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2012</a:t>
                      </a:r>
                      <a:r>
                        <a:rPr lang="ko-KR" altLang="en-US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2013</a:t>
                      </a:r>
                      <a:r>
                        <a:rPr lang="ko-KR" altLang="en-US" sz="11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2014</a:t>
                      </a:r>
                      <a:r>
                        <a:rPr lang="ko-KR" altLang="en-US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2015</a:t>
                      </a:r>
                      <a:r>
                        <a:rPr lang="ko-KR" altLang="en-US" sz="1100" b="0" i="0" u="none" strike="noStrike"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2016</a:t>
                      </a:r>
                      <a:r>
                        <a:rPr lang="ko-KR" altLang="en-US" sz="1100" b="0" i="0" u="none" strike="noStrike"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2017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99036"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1100" b="0" i="0" u="none" strike="noStrike" dirty="0" err="1">
                          <a:latin typeface="맑은 고딕"/>
                        </a:rPr>
                        <a:t>의료권</a:t>
                      </a:r>
                      <a:r>
                        <a:rPr lang="ko-KR" altLang="en-US" sz="1100" b="0" i="0" u="none" strike="noStrike" dirty="0">
                          <a:latin typeface="맑은 고딕"/>
                        </a:rPr>
                        <a:t> 인구수</a:t>
                      </a:r>
                      <a:r>
                        <a:rPr lang="en-US" altLang="ko-KR" sz="1100" b="0" i="0" u="none" strike="noStrike" dirty="0">
                          <a:latin typeface="맑은 고딕"/>
                        </a:rPr>
                        <a:t>(50</a:t>
                      </a:r>
                      <a:r>
                        <a:rPr lang="ko-KR" altLang="en-US" sz="1100" b="0" i="0" u="none" strike="noStrike" dirty="0" err="1">
                          <a:latin typeface="맑은 고딕"/>
                        </a:rPr>
                        <a:t>세이상</a:t>
                      </a:r>
                      <a:r>
                        <a:rPr lang="en-US" altLang="ko-KR" sz="1100" b="0" i="0" u="none" strike="noStrike" dirty="0"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85,731</a:t>
                      </a:r>
                      <a:endParaRPr lang="en-US" altLang="ko-KR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91,515</a:t>
                      </a:r>
                      <a:endParaRPr lang="en-US" altLang="ko-KR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94,682</a:t>
                      </a:r>
                      <a:endParaRPr lang="en-US" altLang="ko-KR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latin typeface="맑은 고딕"/>
                        </a:rPr>
                        <a:t>97,868</a:t>
                      </a:r>
                      <a:endParaRPr lang="en-US" altLang="ko-KR" sz="1100" b="0" i="0" u="none" strike="noStrike" dirty="0"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latin typeface="맑은 고딕"/>
                        </a:rPr>
                        <a:t>100,961</a:t>
                      </a:r>
                      <a:endParaRPr lang="en-US" altLang="ko-KR" sz="1100" b="0" i="0" u="none" strike="noStrike" dirty="0"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104,014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072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1100" b="0" i="0" u="none" strike="noStrike" dirty="0" err="1" smtClean="0">
                          <a:latin typeface="맑은 고딕"/>
                        </a:rPr>
                        <a:t>고관절</a:t>
                      </a:r>
                      <a:endParaRPr lang="en-US" altLang="ko-KR" sz="1100" b="0" i="0" u="none" strike="noStrike" dirty="0" smtClean="0">
                        <a:latin typeface="맑은 고딕"/>
                      </a:endParaRPr>
                    </a:p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1100" b="0" i="0" u="none" strike="noStrike" dirty="0" err="1" smtClean="0">
                          <a:latin typeface="맑은 고딕"/>
                        </a:rPr>
                        <a:t>치환술</a:t>
                      </a:r>
                      <a:endParaRPr lang="ko-KR" altLang="en-US" sz="1100" b="0" i="0" u="none" strike="noStrike" dirty="0"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1100" b="0" i="0" u="none" strike="noStrike" dirty="0">
                          <a:latin typeface="맑은 고딕"/>
                        </a:rPr>
                        <a:t>인구 </a:t>
                      </a:r>
                      <a:r>
                        <a:rPr lang="en-US" altLang="ko-KR" sz="1100" b="0" i="0" u="none" strike="noStrike" dirty="0">
                          <a:latin typeface="맑은 고딕"/>
                        </a:rPr>
                        <a:t>10</a:t>
                      </a:r>
                      <a:r>
                        <a:rPr lang="ko-KR" altLang="en-US" sz="1100" b="0" i="0" u="none" strike="noStrike" dirty="0" err="1">
                          <a:latin typeface="맑은 고딕"/>
                        </a:rPr>
                        <a:t>만명당</a:t>
                      </a:r>
                      <a:r>
                        <a:rPr lang="ko-KR" altLang="en-US" sz="1100" b="0" i="0" u="none" strike="noStrike" dirty="0">
                          <a:latin typeface="맑은 고딕"/>
                        </a:rPr>
                        <a:t> </a:t>
                      </a:r>
                      <a:r>
                        <a:rPr lang="ko-KR" altLang="en-US" sz="1100" b="0" i="0" u="none" strike="noStrike" dirty="0" smtClean="0">
                          <a:latin typeface="맑은 고딕"/>
                        </a:rPr>
                        <a:t>수술건수</a:t>
                      </a:r>
                      <a:endParaRPr lang="en-US" altLang="ko-KR" sz="1100" b="0" i="0" u="none" strike="noStrike" dirty="0" smtClean="0">
                        <a:latin typeface="맑은 고딕"/>
                      </a:endParaRPr>
                    </a:p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en-US" altLang="ko-KR" sz="1100" b="0" i="0" u="none" strike="noStrike" dirty="0" smtClean="0">
                          <a:latin typeface="맑은 고딕"/>
                        </a:rPr>
                        <a:t>(</a:t>
                      </a:r>
                      <a:r>
                        <a:rPr lang="en-US" altLang="ko-KR" sz="1100" b="0" i="0" u="none" strike="noStrike" dirty="0">
                          <a:latin typeface="맑은 고딕"/>
                        </a:rPr>
                        <a:t>50</a:t>
                      </a:r>
                      <a:r>
                        <a:rPr lang="ko-KR" altLang="en-US" sz="1100" b="0" i="0" u="none" strike="noStrike" dirty="0" err="1">
                          <a:latin typeface="맑은 고딕"/>
                        </a:rPr>
                        <a:t>세이상</a:t>
                      </a:r>
                      <a:r>
                        <a:rPr lang="en-US" altLang="ko-KR" sz="1100" b="0" i="0" u="none" strike="noStrike" dirty="0"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19.1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22.4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25.6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28.9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32.1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35.4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0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1100" b="0" i="0" u="none" strike="noStrike" dirty="0">
                          <a:latin typeface="맑은 고딕"/>
                        </a:rPr>
                        <a:t>수술건수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맑은 고딕"/>
                        </a:rPr>
                        <a:t>17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맑은 고딕"/>
                        </a:rPr>
                        <a:t>21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072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1100" b="0" i="0" u="none" strike="noStrike" dirty="0" err="1" smtClean="0">
                          <a:latin typeface="맑은 고딕"/>
                        </a:rPr>
                        <a:t>슬관절</a:t>
                      </a:r>
                      <a:endParaRPr lang="en-US" altLang="ko-KR" sz="1100" b="0" i="0" u="none" strike="noStrike" dirty="0" smtClean="0">
                        <a:latin typeface="맑은 고딕"/>
                      </a:endParaRPr>
                    </a:p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1100" b="0" i="0" u="none" strike="noStrike" dirty="0" err="1" smtClean="0">
                          <a:latin typeface="맑은 고딕"/>
                        </a:rPr>
                        <a:t>치환술</a:t>
                      </a:r>
                      <a:endParaRPr lang="ko-KR" altLang="en-US" sz="1100" b="0" i="0" u="none" strike="noStrike" dirty="0"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1100" b="0" i="0" u="none" strike="noStrike" dirty="0">
                          <a:latin typeface="맑은 고딕"/>
                        </a:rPr>
                        <a:t>인구 </a:t>
                      </a:r>
                      <a:r>
                        <a:rPr lang="en-US" altLang="ko-KR" sz="1100" b="0" i="0" u="none" strike="noStrike" dirty="0">
                          <a:latin typeface="맑은 고딕"/>
                        </a:rPr>
                        <a:t>10</a:t>
                      </a:r>
                      <a:r>
                        <a:rPr lang="ko-KR" altLang="en-US" sz="1100" b="0" i="0" u="none" strike="noStrike" dirty="0" err="1">
                          <a:latin typeface="맑은 고딕"/>
                        </a:rPr>
                        <a:t>만명당</a:t>
                      </a:r>
                      <a:r>
                        <a:rPr lang="ko-KR" altLang="en-US" sz="1100" b="0" i="0" u="none" strike="noStrike" dirty="0">
                          <a:latin typeface="맑은 고딕"/>
                        </a:rPr>
                        <a:t> </a:t>
                      </a:r>
                      <a:r>
                        <a:rPr lang="ko-KR" altLang="en-US" sz="1100" b="0" i="0" u="none" strike="noStrike" dirty="0" smtClean="0">
                          <a:latin typeface="맑은 고딕"/>
                        </a:rPr>
                        <a:t>수술건수</a:t>
                      </a:r>
                      <a:endParaRPr lang="en-US" altLang="ko-KR" sz="1100" b="0" i="0" u="none" strike="noStrike" dirty="0" smtClean="0">
                        <a:latin typeface="맑은 고딕"/>
                      </a:endParaRPr>
                    </a:p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en-US" altLang="ko-KR" sz="1100" b="0" i="0" u="none" strike="noStrike" dirty="0" smtClean="0">
                          <a:latin typeface="맑은 고딕"/>
                        </a:rPr>
                        <a:t>(50</a:t>
                      </a:r>
                      <a:r>
                        <a:rPr lang="ko-KR" altLang="en-US" sz="1100" b="0" i="0" u="none" strike="noStrike" dirty="0" err="1">
                          <a:latin typeface="맑은 고딕"/>
                        </a:rPr>
                        <a:t>세이상</a:t>
                      </a:r>
                      <a:r>
                        <a:rPr lang="en-US" altLang="ko-KR" sz="1100" b="0" i="0" u="none" strike="noStrike" dirty="0"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맑은 고딕"/>
                        </a:rPr>
                        <a:t>172.8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맑은 고딕"/>
                        </a:rPr>
                        <a:t>193.9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215.0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236.2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257.3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278.5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0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ko-KR" altLang="en-US" sz="1100" b="0" i="0" u="none" strike="noStrike" dirty="0">
                          <a:latin typeface="맑은 고딕"/>
                        </a:rPr>
                        <a:t>수술건수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맑은 고딕"/>
                        </a:rPr>
                        <a:t>149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맑은 고딕"/>
                        </a:rPr>
                        <a:t>178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204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232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260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실행 추진 체계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696486" y="1196975"/>
            <a:ext cx="8504370" cy="1871985"/>
          </a:xfrm>
          <a:prstGeom prst="roundRect">
            <a:avLst>
              <a:gd name="adj" fmla="val 3565"/>
            </a:avLst>
          </a:prstGeom>
          <a:solidFill>
            <a:srgbClr val="FFFFFF"/>
          </a:solidFill>
          <a:ln w="3175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latinLnBrk="0">
              <a:lnSpc>
                <a:spcPct val="120000"/>
              </a:lnSpc>
              <a:defRPr/>
            </a:pPr>
            <a:endParaRPr lang="ko-KR" altLang="en-US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en-US" altLang="ko-KR" sz="1200" b="1" kern="0" dirty="0">
                <a:solidFill>
                  <a:sysClr val="windowText" lastClr="000000"/>
                </a:solidFill>
                <a:sym typeface="Wingdings" pitchFamily="2" charset="2"/>
              </a:rPr>
              <a:t>3. </a:t>
            </a:r>
            <a:r>
              <a:rPr lang="ko-KR" altLang="en-US" sz="1200" b="1" kern="0" dirty="0">
                <a:solidFill>
                  <a:sysClr val="windowText" lastClr="000000"/>
                </a:solidFill>
                <a:sym typeface="Wingdings" pitchFamily="2" charset="2"/>
              </a:rPr>
              <a:t>수술 건수 추계</a:t>
            </a:r>
            <a:endParaRPr lang="en-US" altLang="ko-KR" sz="1200" b="1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전체 수술 대상자 중 공공보건의료사업 대상은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65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세 이상 의료급여 환자로 산정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2012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년 기준 전체 수술건수 대비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65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세 이상 의료급여환자 수술건수 비율 적용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고관절치환술 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3.9%,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슬관절치환술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7.0%</a:t>
            </a:r>
          </a:p>
        </p:txBody>
      </p:sp>
      <p:sp>
        <p:nvSpPr>
          <p:cNvPr id="6" name="Rectangle 85"/>
          <p:cNvSpPr>
            <a:spLocks noChangeArrowheads="1"/>
          </p:cNvSpPr>
          <p:nvPr/>
        </p:nvSpPr>
        <p:spPr bwMode="auto">
          <a:xfrm>
            <a:off x="2976916" y="979489"/>
            <a:ext cx="4144698" cy="5048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r>
              <a:rPr lang="ko-KR" altLang="en-US" sz="1600" b="1" kern="0" dirty="0">
                <a:solidFill>
                  <a:srgbClr val="FFFFFF"/>
                </a:solidFill>
              </a:rPr>
              <a:t>수요</a:t>
            </a:r>
            <a:r>
              <a:rPr lang="en-US" altLang="ko-KR" sz="1600" b="1" kern="0" dirty="0">
                <a:solidFill>
                  <a:srgbClr val="FFFFFF"/>
                </a:solidFill>
              </a:rPr>
              <a:t>(</a:t>
            </a:r>
            <a:r>
              <a:rPr lang="ko-KR" altLang="en-US" sz="1600" b="1" kern="0" dirty="0">
                <a:solidFill>
                  <a:srgbClr val="FFFFFF"/>
                </a:solidFill>
              </a:rPr>
              <a:t>환자 및 사업 </a:t>
            </a:r>
            <a:r>
              <a:rPr lang="ko-KR" altLang="en-US" sz="1600" b="1" kern="0" dirty="0" err="1">
                <a:solidFill>
                  <a:srgbClr val="FFFFFF"/>
                </a:solidFill>
              </a:rPr>
              <a:t>대상층</a:t>
            </a:r>
            <a:r>
              <a:rPr lang="en-US" altLang="ko-KR" sz="1600" b="1" kern="0" dirty="0">
                <a:solidFill>
                  <a:srgbClr val="FFFFFF"/>
                </a:solidFill>
              </a:rPr>
              <a:t>) </a:t>
            </a:r>
            <a:r>
              <a:rPr lang="ko-KR" altLang="en-US" sz="1600" b="1" kern="0" dirty="0">
                <a:solidFill>
                  <a:srgbClr val="FFFFFF"/>
                </a:solidFill>
              </a:rPr>
              <a:t>시나리오</a:t>
            </a:r>
            <a:endParaRPr lang="en-US" altLang="ko-KR" sz="1600" b="1" kern="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653" y="3476505"/>
            <a:ext cx="27655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>
                <a:solidFill>
                  <a:srgbClr val="000000"/>
                </a:solidFill>
              </a:rPr>
              <a:t>공공보건의료사업 대상자 추계 결과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662524" y="3861049"/>
          <a:ext cx="8502945" cy="2088230"/>
        </p:xfrm>
        <a:graphic>
          <a:graphicData uri="http://schemas.openxmlformats.org/drawingml/2006/table">
            <a:tbl>
              <a:tblPr/>
              <a:tblGrid>
                <a:gridCol w="926917"/>
                <a:gridCol w="1232021"/>
                <a:gridCol w="1120288"/>
                <a:gridCol w="1120288"/>
                <a:gridCol w="1030150"/>
                <a:gridCol w="1030150"/>
                <a:gridCol w="1030150"/>
                <a:gridCol w="1012981"/>
              </a:tblGrid>
              <a:tr h="41764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2012</a:t>
                      </a:r>
                      <a:r>
                        <a:rPr lang="ko-KR" altLang="en-US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2013</a:t>
                      </a:r>
                      <a:r>
                        <a:rPr lang="ko-KR" altLang="en-US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2014</a:t>
                      </a:r>
                      <a:r>
                        <a:rPr lang="ko-KR" altLang="en-US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2015</a:t>
                      </a:r>
                      <a:r>
                        <a:rPr lang="ko-KR" altLang="en-US" sz="1100" b="0" i="0" u="none" strike="noStrike"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2016</a:t>
                      </a:r>
                      <a:r>
                        <a:rPr lang="ko-KR" altLang="en-US" sz="1100" b="0" i="0" u="none" strike="noStrike"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2017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41764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고관절치환술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latin typeface="맑은 고딕"/>
                        </a:rPr>
                        <a:t>전체수술건수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맑은 고딕"/>
                        </a:rPr>
                        <a:t>17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맑은 고딕"/>
                        </a:rPr>
                        <a:t>21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6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65</a:t>
                      </a:r>
                      <a:r>
                        <a:rPr lang="ko-KR" altLang="en-US" sz="1100" b="0" i="0" u="none" strike="noStrike" dirty="0" err="1">
                          <a:latin typeface="맑은 고딕"/>
                        </a:rPr>
                        <a:t>세이상의료급여</a:t>
                      </a:r>
                      <a:endParaRPr lang="ko-KR" altLang="en-US" sz="1100" b="0" i="0" u="none" strike="noStrike" dirty="0"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1 </a:t>
                      </a:r>
                      <a:endParaRPr lang="en-US" altLang="ko-KR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1</a:t>
                      </a:r>
                      <a:endParaRPr lang="en-US" altLang="ko-KR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1</a:t>
                      </a:r>
                      <a:endParaRPr lang="en-US" altLang="ko-KR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2 </a:t>
                      </a: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latin typeface="맑은 고딕"/>
                        </a:rPr>
                        <a:t>2</a:t>
                      </a:r>
                      <a:endParaRPr lang="en-US" altLang="ko-KR" sz="1100" b="0" i="0" u="none" strike="noStrike" dirty="0"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2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64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latin typeface="맑은 고딕"/>
                        </a:rPr>
                        <a:t>슬관절치환술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전체수술건수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맑은 고딕"/>
                        </a:rPr>
                        <a:t>149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맑은 고딕"/>
                        </a:rPr>
                        <a:t>178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204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232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260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290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6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latin typeface="맑은 고딕"/>
                        </a:rPr>
                        <a:t>65</a:t>
                      </a:r>
                      <a:r>
                        <a:rPr lang="ko-KR" altLang="en-US" sz="1100" b="0" i="0" u="none" strike="noStrike" dirty="0" err="1">
                          <a:latin typeface="맑은 고딕"/>
                        </a:rPr>
                        <a:t>세이상의료급여</a:t>
                      </a:r>
                      <a:endParaRPr lang="ko-KR" altLang="en-US" sz="1100" b="0" i="0" u="none" strike="noStrike" dirty="0"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11 </a:t>
                      </a:r>
                      <a:endParaRPr lang="en-US" altLang="ko-KR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13</a:t>
                      </a:r>
                      <a:endParaRPr lang="en-US" altLang="ko-KR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15</a:t>
                      </a:r>
                      <a:endParaRPr lang="en-US" altLang="ko-KR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latin typeface="맑은 고딕"/>
                        </a:rPr>
                        <a:t>17</a:t>
                      </a:r>
                      <a:endParaRPr lang="en-US" altLang="ko-KR" sz="1100" b="0" i="0" u="none" strike="noStrike" dirty="0"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latin typeface="맑은 고딕"/>
                        </a:rPr>
                        <a:t>19</a:t>
                      </a:r>
                      <a:endParaRPr lang="en-US" altLang="ko-KR" sz="1100" b="0" i="0" u="none" strike="noStrike" dirty="0"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21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실행 추진 체계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696486" y="1196978"/>
            <a:ext cx="8504370" cy="2376038"/>
          </a:xfrm>
          <a:prstGeom prst="roundRect">
            <a:avLst>
              <a:gd name="adj" fmla="val 3565"/>
            </a:avLst>
          </a:prstGeom>
          <a:solidFill>
            <a:srgbClr val="FFFFFF"/>
          </a:solidFill>
          <a:ln w="3175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latinLnBrk="0">
              <a:lnSpc>
                <a:spcPct val="120000"/>
              </a:lnSpc>
              <a:defRPr/>
            </a:pPr>
            <a:endParaRPr lang="ko-KR" altLang="en-US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▪ 고려사항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: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의료권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내 유사 규모 또는 관절전문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의료기관과의 경쟁력 비교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/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전문의 수 및 시설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장비</a:t>
            </a: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▪ 정형외과 이외 진료지원과 및 재활의학과 현황 함께 비교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▪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의료권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내 정형외과 전문의를 보유한 </a:t>
            </a:r>
            <a:r>
              <a:rPr lang="ko-KR" altLang="en-US" sz="1200" kern="0" dirty="0" err="1" smtClean="0">
                <a:solidFill>
                  <a:sysClr val="windowText" lastClr="000000"/>
                </a:solidFill>
                <a:sym typeface="Wingdings" pitchFamily="2" charset="2"/>
              </a:rPr>
              <a:t>병원급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 이상 기관은 서산중앙병원임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 정형외과 전문의 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3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인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(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열위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), 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재활의학과 전문의 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1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인 보유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(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동등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), 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특수의료장비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(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동등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)</a:t>
            </a:r>
          </a:p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진료실적 기준 </a:t>
            </a:r>
            <a:r>
              <a:rPr lang="ko-KR" altLang="en-US" sz="1200" kern="0" dirty="0" err="1" smtClean="0">
                <a:solidFill>
                  <a:sysClr val="windowText" lastClr="000000"/>
                </a:solidFill>
                <a:sym typeface="Wingdings" pitchFamily="2" charset="2"/>
              </a:rPr>
              <a:t>고관절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 관련 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S72 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점유율 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75.9%(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우위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), </a:t>
            </a:r>
            <a:r>
              <a:rPr lang="ko-KR" altLang="en-US" sz="1200" kern="0" dirty="0" err="1" smtClean="0">
                <a:solidFill>
                  <a:sysClr val="windowText" lastClr="000000"/>
                </a:solidFill>
                <a:sym typeface="Wingdings" pitchFamily="2" charset="2"/>
              </a:rPr>
              <a:t>슬관절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 관련 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M17 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점유율 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21.5%(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열위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)</a:t>
            </a:r>
          </a:p>
          <a:p>
            <a:pPr latinLnBrk="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 err="1" smtClean="0">
                <a:solidFill>
                  <a:sysClr val="windowText" lastClr="000000"/>
                </a:solidFill>
                <a:sym typeface="Wingdings" pitchFamily="2" charset="2"/>
              </a:rPr>
              <a:t>일당요양급여비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 수준이 전체 대비 관내와 </a:t>
            </a:r>
            <a:r>
              <a:rPr lang="ko-KR" altLang="en-US" sz="1200" kern="0" dirty="0" err="1" smtClean="0">
                <a:solidFill>
                  <a:sysClr val="windowText" lastClr="000000"/>
                </a:solidFill>
                <a:sym typeface="Wingdings" pitchFamily="2" charset="2"/>
              </a:rPr>
              <a:t>의료권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 모두 낮음 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: </a:t>
            </a:r>
            <a:r>
              <a:rPr lang="ko-KR" altLang="en-US" sz="1200" kern="0" dirty="0" err="1" smtClean="0">
                <a:solidFill>
                  <a:sysClr val="windowText" lastClr="000000"/>
                </a:solidFill>
                <a:sym typeface="Wingdings" pitchFamily="2" charset="2"/>
              </a:rPr>
              <a:t>의료권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 내 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2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개 기관 모두 수술 중심 서비스 제공 기능 약함</a:t>
            </a:r>
            <a:endParaRPr lang="en-US" altLang="ko-KR" sz="1200" kern="0" dirty="0" smtClean="0">
              <a:solidFill>
                <a:sysClr val="windowText" lastClr="000000"/>
              </a:solidFill>
              <a:sym typeface="Wingdings" pitchFamily="2" charset="2"/>
            </a:endParaRPr>
          </a:p>
          <a:p>
            <a:pPr algn="ctr" latinLnBrk="0">
              <a:lnSpc>
                <a:spcPct val="150000"/>
              </a:lnSpc>
              <a:defRPr/>
            </a:pPr>
            <a:r>
              <a:rPr lang="en-US" altLang="ko-KR" sz="1200" b="1" kern="0" dirty="0" smtClean="0">
                <a:solidFill>
                  <a:schemeClr val="bg2">
                    <a:lumMod val="50000"/>
                  </a:schemeClr>
                </a:solidFill>
                <a:sym typeface="Wingdings" pitchFamily="2" charset="2"/>
              </a:rPr>
              <a:t>[</a:t>
            </a:r>
            <a:r>
              <a:rPr lang="ko-KR" altLang="en-US" sz="1200" b="1" kern="0" dirty="0" smtClean="0">
                <a:solidFill>
                  <a:schemeClr val="bg2">
                    <a:lumMod val="50000"/>
                  </a:schemeClr>
                </a:solidFill>
                <a:sym typeface="Wingdings" pitchFamily="2" charset="2"/>
              </a:rPr>
              <a:t>현재 정형외과 경쟁력은 열위라 볼 수 있으나 </a:t>
            </a:r>
            <a:r>
              <a:rPr lang="ko-KR" altLang="en-US" sz="1200" b="1" kern="0" dirty="0" err="1" smtClean="0">
                <a:solidFill>
                  <a:schemeClr val="bg2">
                    <a:lumMod val="50000"/>
                  </a:schemeClr>
                </a:solidFill>
                <a:sym typeface="Wingdings" pitchFamily="2" charset="2"/>
              </a:rPr>
              <a:t>의료권</a:t>
            </a:r>
            <a:r>
              <a:rPr lang="ko-KR" altLang="en-US" sz="1200" b="1" kern="0" dirty="0" smtClean="0">
                <a:solidFill>
                  <a:schemeClr val="bg2">
                    <a:lumMod val="50000"/>
                  </a:schemeClr>
                </a:solidFill>
                <a:sym typeface="Wingdings" pitchFamily="2" charset="2"/>
              </a:rPr>
              <a:t> 내 </a:t>
            </a:r>
            <a:r>
              <a:rPr lang="en-US" altLang="ko-KR" sz="1200" b="1" kern="0" dirty="0" smtClean="0">
                <a:solidFill>
                  <a:schemeClr val="bg2">
                    <a:lumMod val="50000"/>
                  </a:schemeClr>
                </a:solidFill>
                <a:sym typeface="Wingdings" pitchFamily="2" charset="2"/>
              </a:rPr>
              <a:t>2</a:t>
            </a:r>
            <a:r>
              <a:rPr lang="ko-KR" altLang="en-US" sz="1200" b="1" kern="0" dirty="0" smtClean="0">
                <a:solidFill>
                  <a:schemeClr val="bg2">
                    <a:lumMod val="50000"/>
                  </a:schemeClr>
                </a:solidFill>
                <a:sym typeface="Wingdings" pitchFamily="2" charset="2"/>
              </a:rPr>
              <a:t>개 기관 모두 </a:t>
            </a:r>
            <a:r>
              <a:rPr lang="ko-KR" altLang="en-US" sz="1200" b="1" kern="0" dirty="0" err="1" smtClean="0">
                <a:solidFill>
                  <a:schemeClr val="bg2">
                    <a:lumMod val="50000"/>
                  </a:schemeClr>
                </a:solidFill>
                <a:sym typeface="Wingdings" pitchFamily="2" charset="2"/>
              </a:rPr>
              <a:t>의료권</a:t>
            </a:r>
            <a:r>
              <a:rPr lang="ko-KR" altLang="en-US" sz="1200" b="1" kern="0" dirty="0" smtClean="0">
                <a:solidFill>
                  <a:schemeClr val="bg2">
                    <a:lumMod val="50000"/>
                  </a:schemeClr>
                </a:solidFill>
                <a:sym typeface="Wingdings" pitchFamily="2" charset="2"/>
              </a:rPr>
              <a:t> 외 기관 대비 낮음</a:t>
            </a:r>
            <a:r>
              <a:rPr lang="en-US" altLang="ko-KR" sz="1200" b="1" kern="0" dirty="0" smtClean="0">
                <a:solidFill>
                  <a:schemeClr val="bg2">
                    <a:lumMod val="50000"/>
                  </a:schemeClr>
                </a:solidFill>
                <a:sym typeface="Wingdings" pitchFamily="2" charset="2"/>
              </a:rPr>
              <a:t>]</a:t>
            </a:r>
            <a:endParaRPr lang="en-US" altLang="ko-KR" sz="1200" b="1" kern="0" dirty="0">
              <a:solidFill>
                <a:schemeClr val="bg2">
                  <a:lumMod val="50000"/>
                </a:schemeClr>
              </a:solidFill>
              <a:sym typeface="Wingdings" pitchFamily="2" charset="2"/>
            </a:endParaRPr>
          </a:p>
        </p:txBody>
      </p:sp>
      <p:sp>
        <p:nvSpPr>
          <p:cNvPr id="6" name="Rectangle 85"/>
          <p:cNvSpPr>
            <a:spLocks noChangeArrowheads="1"/>
          </p:cNvSpPr>
          <p:nvPr/>
        </p:nvSpPr>
        <p:spPr bwMode="auto">
          <a:xfrm>
            <a:off x="2976916" y="979489"/>
            <a:ext cx="4144698" cy="5048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r>
              <a:rPr lang="ko-KR" altLang="en-US" sz="1600" b="1" kern="0" dirty="0">
                <a:solidFill>
                  <a:srgbClr val="FFFFFF"/>
                </a:solidFill>
              </a:rPr>
              <a:t>경쟁력 분석</a:t>
            </a:r>
            <a:endParaRPr lang="en-US" altLang="ko-KR" sz="1600" b="1" kern="0" dirty="0">
              <a:solidFill>
                <a:srgbClr val="FFFFFF"/>
              </a:solidFill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584517" y="3980172"/>
          <a:ext cx="8668281" cy="960996"/>
        </p:xfrm>
        <a:graphic>
          <a:graphicData uri="http://schemas.openxmlformats.org/drawingml/2006/table">
            <a:tbl>
              <a:tblPr/>
              <a:tblGrid>
                <a:gridCol w="2746024"/>
                <a:gridCol w="741924"/>
                <a:gridCol w="654523"/>
                <a:gridCol w="654523"/>
                <a:gridCol w="838608"/>
                <a:gridCol w="736337"/>
                <a:gridCol w="823668"/>
                <a:gridCol w="736337"/>
                <a:gridCol w="736337"/>
              </a:tblGrid>
              <a:tr h="2402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기관명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종별</a:t>
                      </a: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병상수</a:t>
                      </a: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전문의수</a:t>
                      </a: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특수의료장비</a:t>
                      </a: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02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정형외과</a:t>
                      </a: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신경외과</a:t>
                      </a: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재활의학과</a:t>
                      </a: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CT</a:t>
                      </a: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MRI</a:t>
                      </a: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4024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충청남도 서산의료원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종합병원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205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 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24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서산중앙병원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종합병원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299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28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3 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823" marR="6823" marT="62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6509" y="3645024"/>
            <a:ext cx="19960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 err="1">
                <a:solidFill>
                  <a:srgbClr val="000000"/>
                </a:solidFill>
              </a:rPr>
              <a:t>의료권</a:t>
            </a:r>
            <a:r>
              <a:rPr lang="ko-KR" altLang="en-US" sz="1200" b="1" dirty="0">
                <a:solidFill>
                  <a:srgbClr val="000000"/>
                </a:solidFill>
              </a:rPr>
              <a:t> 내 경쟁기관 현황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6509" y="5032226"/>
            <a:ext cx="2358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000000"/>
                </a:solidFill>
              </a:rPr>
              <a:t>[</a:t>
            </a:r>
            <a:r>
              <a:rPr lang="ko-KR" altLang="en-US" sz="1200" b="1" dirty="0" smtClean="0">
                <a:solidFill>
                  <a:srgbClr val="000000"/>
                </a:solidFill>
              </a:rPr>
              <a:t>다빈도 상병 진료 점유율 비교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560512" y="5373216"/>
          <a:ext cx="8712968" cy="1008112"/>
        </p:xfrm>
        <a:graphic>
          <a:graphicData uri="http://schemas.openxmlformats.org/drawingml/2006/table">
            <a:tbl>
              <a:tblPr/>
              <a:tblGrid>
                <a:gridCol w="516753"/>
                <a:gridCol w="670902"/>
                <a:gridCol w="1087807"/>
                <a:gridCol w="611343"/>
                <a:gridCol w="611343"/>
                <a:gridCol w="394134"/>
                <a:gridCol w="919643"/>
                <a:gridCol w="980953"/>
                <a:gridCol w="980953"/>
                <a:gridCol w="646379"/>
                <a:gridCol w="646379"/>
                <a:gridCol w="646379"/>
              </a:tblGrid>
              <a:tr h="25202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분류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상병코드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상병명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서산의료원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입원일당 요양급여비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20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(ⓐ)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관내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(ⓑ)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입원일수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(ⓒ)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점유율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(ⓒ/ⓐ)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점유율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(ⓒ/ⓑ)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관내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의료원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고관절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S72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대퇴골의 골절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7,189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4,718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65.6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3,582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49.8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1" i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맑은 고딕"/>
                        </a:rPr>
                        <a:t>75.9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160,730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132,476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119,095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슬관절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M17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무릎관절증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9,235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1,304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14.1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3.0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1" i="0" u="none" strike="noStrike" dirty="0">
                          <a:solidFill>
                            <a:srgbClr val="FF0000"/>
                          </a:solidFill>
                          <a:latin typeface="맑은 고딕"/>
                        </a:rPr>
                        <a:t>21.5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288,691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121,550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142,936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실행 추진 체계</a:t>
            </a:r>
            <a:endParaRPr lang="ko-KR" altLang="en-US" dirty="0"/>
          </a:p>
        </p:txBody>
      </p:sp>
      <p:sp>
        <p:nvSpPr>
          <p:cNvPr id="42" name="Rectangle 85"/>
          <p:cNvSpPr>
            <a:spLocks noChangeArrowheads="1"/>
          </p:cNvSpPr>
          <p:nvPr/>
        </p:nvSpPr>
        <p:spPr bwMode="auto">
          <a:xfrm>
            <a:off x="309530" y="2571744"/>
            <a:ext cx="1589130" cy="249634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none" anchor="ctr"/>
          <a:lstStyle/>
          <a:p>
            <a:pPr algn="ctr" latinLnBrk="0">
              <a:defRPr/>
            </a:pPr>
            <a:r>
              <a:rPr lang="ko-KR" altLang="en-US" sz="1400" b="1" kern="0" dirty="0">
                <a:solidFill>
                  <a:srgbClr val="FFFFFF"/>
                </a:solidFill>
              </a:rPr>
              <a:t>시설 및 </a:t>
            </a:r>
            <a:endParaRPr lang="en-US" altLang="ko-KR" sz="1400" b="1" kern="0" dirty="0">
              <a:solidFill>
                <a:srgbClr val="FFFFFF"/>
              </a:solidFill>
            </a:endParaRPr>
          </a:p>
          <a:p>
            <a:pPr algn="ctr" latinLnBrk="0">
              <a:defRPr/>
            </a:pPr>
            <a:r>
              <a:rPr lang="ko-KR" altLang="en-US" sz="1400" b="1" kern="0" dirty="0">
                <a:solidFill>
                  <a:srgbClr val="FFFFFF"/>
                </a:solidFill>
              </a:rPr>
              <a:t>장비</a:t>
            </a:r>
            <a:endParaRPr lang="en-US" altLang="ko-KR" sz="1400" b="1" kern="0" dirty="0">
              <a:solidFill>
                <a:srgbClr val="FFFFFF"/>
              </a:solidFill>
            </a:endParaRPr>
          </a:p>
          <a:p>
            <a:pPr algn="ctr" latinLnBrk="0">
              <a:defRPr/>
            </a:pPr>
            <a:r>
              <a:rPr lang="en-US" altLang="ko-KR" sz="1400" b="1" kern="0" dirty="0">
                <a:solidFill>
                  <a:srgbClr val="FFFFFF"/>
                </a:solidFill>
              </a:rPr>
              <a:t>(Hardware)</a:t>
            </a:r>
          </a:p>
        </p:txBody>
      </p:sp>
      <p:sp>
        <p:nvSpPr>
          <p:cNvPr id="41" name="AutoShape 3"/>
          <p:cNvSpPr>
            <a:spLocks noChangeArrowheads="1"/>
          </p:cNvSpPr>
          <p:nvPr/>
        </p:nvSpPr>
        <p:spPr bwMode="auto">
          <a:xfrm>
            <a:off x="2090545" y="2595682"/>
            <a:ext cx="7505925" cy="2496342"/>
          </a:xfrm>
          <a:prstGeom prst="roundRect">
            <a:avLst>
              <a:gd name="adj" fmla="val 3565"/>
            </a:avLst>
          </a:prstGeom>
          <a:solidFill>
            <a:schemeClr val="bg1"/>
          </a:solidFill>
          <a:ln w="3175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latinLnBrk="0">
              <a:lnSpc>
                <a:spcPct val="120000"/>
              </a:lnSpc>
              <a:defRPr/>
            </a:pPr>
            <a:endParaRPr lang="ko-KR" altLang="en-US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▪ 고려사항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: </a:t>
            </a:r>
            <a:r>
              <a:rPr lang="ko-KR" altLang="en-US" sz="1200" dirty="0">
                <a:solidFill>
                  <a:srgbClr val="000000"/>
                </a:solidFill>
              </a:rPr>
              <a:t>내부 시설</a:t>
            </a:r>
            <a:r>
              <a:rPr lang="en-US" altLang="ko-KR" sz="1200" dirty="0">
                <a:solidFill>
                  <a:srgbClr val="000000"/>
                </a:solidFill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</a:rPr>
              <a:t>장비에 관련한 신규 투자 및 개선 과제</a:t>
            </a:r>
            <a:endParaRPr lang="en-US" altLang="ko-KR" sz="1200" dirty="0">
              <a:solidFill>
                <a:srgbClr val="000000"/>
              </a:solidFill>
            </a:endParaRPr>
          </a:p>
          <a:p>
            <a:endParaRPr lang="en-US" altLang="ko-KR" sz="1200" dirty="0">
              <a:solidFill>
                <a:srgbClr val="000000"/>
              </a:solidFill>
            </a:endParaRPr>
          </a:p>
          <a:p>
            <a:endParaRPr lang="en-US" altLang="ko-KR" sz="1200" dirty="0">
              <a:solidFill>
                <a:srgbClr val="000000"/>
              </a:solidFill>
            </a:endParaRPr>
          </a:p>
          <a:p>
            <a:endParaRPr lang="en-US" altLang="ko-KR" sz="1200" dirty="0">
              <a:solidFill>
                <a:srgbClr val="000000"/>
              </a:solidFill>
            </a:endParaRPr>
          </a:p>
          <a:p>
            <a:endParaRPr lang="en-US" altLang="ko-KR" sz="1200" dirty="0">
              <a:solidFill>
                <a:srgbClr val="000000"/>
              </a:solidFill>
            </a:endParaRPr>
          </a:p>
          <a:p>
            <a:endParaRPr lang="en-US" altLang="ko-KR" sz="1200" dirty="0">
              <a:solidFill>
                <a:srgbClr val="000000"/>
              </a:solidFill>
            </a:endParaRPr>
          </a:p>
          <a:p>
            <a:endParaRPr lang="en-US" altLang="ko-KR" sz="1200" dirty="0">
              <a:solidFill>
                <a:srgbClr val="000000"/>
              </a:solidFill>
            </a:endParaRPr>
          </a:p>
          <a:p>
            <a:endParaRPr lang="en-US" altLang="ko-KR" sz="1200" dirty="0">
              <a:solidFill>
                <a:srgbClr val="000000"/>
              </a:solidFill>
            </a:endParaRPr>
          </a:p>
          <a:p>
            <a:endParaRPr lang="en-US" altLang="ko-KR" sz="1200" dirty="0">
              <a:solidFill>
                <a:srgbClr val="000000"/>
              </a:solidFill>
            </a:endParaRPr>
          </a:p>
          <a:p>
            <a:endParaRPr lang="en-US" altLang="ko-KR" sz="1200" dirty="0">
              <a:solidFill>
                <a:srgbClr val="000000"/>
              </a:solidFill>
            </a:endParaRPr>
          </a:p>
          <a:p>
            <a:endParaRPr lang="en-US" altLang="ko-KR" sz="1200" dirty="0">
              <a:solidFill>
                <a:srgbClr val="000000"/>
              </a:solidFill>
            </a:endParaRPr>
          </a:p>
          <a:p>
            <a:endParaRPr lang="en-US" altLang="ko-KR" sz="1200" dirty="0">
              <a:solidFill>
                <a:srgbClr val="000000"/>
              </a:solidFill>
            </a:endParaRPr>
          </a:p>
          <a:p>
            <a:endParaRPr lang="en-US" altLang="ko-KR" sz="1200" dirty="0">
              <a:solidFill>
                <a:srgbClr val="000000"/>
              </a:solidFill>
            </a:endParaRPr>
          </a:p>
          <a:p>
            <a:endParaRPr lang="en-US" altLang="ko-KR" sz="1200" dirty="0">
              <a:solidFill>
                <a:srgbClr val="000000"/>
              </a:solidFill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403981" y="3004569"/>
          <a:ext cx="6683481" cy="19434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4458"/>
                <a:gridCol w="869886"/>
                <a:gridCol w="1470432"/>
                <a:gridCol w="2968705"/>
              </a:tblGrid>
              <a:tr h="3074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현재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인공관절수술 증가</a:t>
                      </a: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고려사항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74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1)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수술건수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/1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일</a:t>
                      </a: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수요상황 고려하여 평균 증가건수 예상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745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2)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수술장비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기구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추가 구입 장비 목록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효율성 고려</a:t>
                      </a: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dirty="0" smtClean="0">
                        <a:latin typeface="+mn-ea"/>
                        <a:ea typeface="+mn-ea"/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639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3)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수술실 등 </a:t>
                      </a:r>
                      <a:endParaRPr lang="en-US" altLang="ko-KR" sz="1100" dirty="0" smtClean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시설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개실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예측되는 수요 충족 가능성</a:t>
                      </a:r>
                      <a:endParaRPr lang="en-US" altLang="ko-KR" sz="1100" b="1" dirty="0" smtClean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운영상 예상되는 어려움</a:t>
                      </a:r>
                      <a:endParaRPr lang="en-US" altLang="ko-KR" sz="1100" b="1" dirty="0" smtClean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수술실 이외 기타 지원 시설 고려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322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4) 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재활치료실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 추가적인 재활환자 수용 가능성</a:t>
                      </a:r>
                      <a:endParaRPr lang="en-US" altLang="ko-KR" sz="1100" b="1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1100" b="1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재활치료장비 추가 도입 목록</a:t>
                      </a:r>
                      <a:endParaRPr lang="ko-KR" altLang="en-US" sz="1100" b="1" dirty="0">
                        <a:latin typeface="+mn-ea"/>
                        <a:ea typeface="+mn-ea"/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85"/>
          <p:cNvSpPr>
            <a:spLocks noChangeArrowheads="1"/>
          </p:cNvSpPr>
          <p:nvPr/>
        </p:nvSpPr>
        <p:spPr bwMode="auto">
          <a:xfrm>
            <a:off x="309530" y="5234513"/>
            <a:ext cx="1589130" cy="109969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none" anchor="ctr"/>
          <a:lstStyle/>
          <a:p>
            <a:pPr algn="ctr" latinLnBrk="0">
              <a:defRPr/>
            </a:pPr>
            <a:r>
              <a:rPr lang="ko-KR" altLang="en-US" sz="1400" b="1" kern="0" dirty="0">
                <a:solidFill>
                  <a:srgbClr val="FFFFFF"/>
                </a:solidFill>
              </a:rPr>
              <a:t>인력</a:t>
            </a:r>
            <a:endParaRPr lang="en-US" altLang="ko-KR" sz="1400" b="1" kern="0" dirty="0">
              <a:solidFill>
                <a:srgbClr val="FFFFFF"/>
              </a:solidFill>
            </a:endParaRPr>
          </a:p>
          <a:p>
            <a:pPr algn="ctr" latinLnBrk="0">
              <a:defRPr/>
            </a:pPr>
            <a:r>
              <a:rPr lang="en-US" altLang="ko-KR" sz="1400" b="1" kern="0" dirty="0">
                <a:solidFill>
                  <a:srgbClr val="FFFFFF"/>
                </a:solidFill>
              </a:rPr>
              <a:t>(Humanware)</a:t>
            </a: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2076665" y="5236044"/>
            <a:ext cx="7519808" cy="1038605"/>
          </a:xfrm>
          <a:prstGeom prst="roundRect">
            <a:avLst>
              <a:gd name="adj" fmla="val 3565"/>
            </a:avLst>
          </a:prstGeom>
          <a:solidFill>
            <a:schemeClr val="bg1"/>
          </a:solidFill>
          <a:ln w="3175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▪ 고려사항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: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인공관절수술 증가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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재활 및 공공보건의료사업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(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가정간호 등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)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확대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/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인력변동사항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13" name="AutoShape 3"/>
          <p:cNvSpPr>
            <a:spLocks noChangeArrowheads="1"/>
          </p:cNvSpPr>
          <p:nvPr/>
        </p:nvSpPr>
        <p:spPr bwMode="auto">
          <a:xfrm>
            <a:off x="696486" y="1020732"/>
            <a:ext cx="8504370" cy="1303331"/>
          </a:xfrm>
          <a:prstGeom prst="roundRect">
            <a:avLst>
              <a:gd name="adj" fmla="val 3565"/>
            </a:avLst>
          </a:prstGeom>
          <a:solidFill>
            <a:srgbClr val="FFFFFF"/>
          </a:solidFill>
          <a:ln w="3175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latinLnBrk="0">
              <a:lnSpc>
                <a:spcPct val="120000"/>
              </a:lnSpc>
              <a:defRPr/>
            </a:pPr>
            <a:endParaRPr lang="ko-KR" altLang="en-US" kern="0" dirty="0">
              <a:solidFill>
                <a:srgbClr val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rgbClr val="000000"/>
                </a:solidFill>
                <a:sym typeface="Wingdings" pitchFamily="2" charset="2"/>
              </a:rPr>
              <a:t>▪ 사업 실행을 위해 필요한 필요시설의 고려 </a:t>
            </a:r>
            <a:r>
              <a:rPr lang="en-US" altLang="ko-KR" sz="1200" kern="0" dirty="0">
                <a:solidFill>
                  <a:srgbClr val="000000"/>
                </a:solidFill>
                <a:sym typeface="Wingdings" pitchFamily="2" charset="2"/>
              </a:rPr>
              <a:t>: </a:t>
            </a:r>
            <a:r>
              <a:rPr lang="ko-KR" altLang="en-US" sz="1200" kern="0" dirty="0">
                <a:solidFill>
                  <a:srgbClr val="000000"/>
                </a:solidFill>
                <a:sym typeface="Wingdings" pitchFamily="2" charset="2"/>
              </a:rPr>
              <a:t>수술실</a:t>
            </a:r>
            <a:r>
              <a:rPr lang="en-US" altLang="ko-KR" sz="1200" kern="0" dirty="0">
                <a:solidFill>
                  <a:srgbClr val="000000"/>
                </a:solidFill>
                <a:sym typeface="Wingdings" pitchFamily="2" charset="2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sym typeface="Wingdings" pitchFamily="2" charset="2"/>
              </a:rPr>
              <a:t>재활치료실</a:t>
            </a:r>
            <a:r>
              <a:rPr lang="en-US" altLang="ko-KR" sz="1200" kern="0" dirty="0">
                <a:solidFill>
                  <a:srgbClr val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>
                <a:solidFill>
                  <a:srgbClr val="000000"/>
                </a:solidFill>
                <a:sym typeface="Wingdings" pitchFamily="2" charset="2"/>
              </a:rPr>
              <a:t>등</a:t>
            </a:r>
            <a:endParaRPr lang="en-US" altLang="ko-KR" sz="1200" kern="0" dirty="0">
              <a:solidFill>
                <a:srgbClr val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rgbClr val="000000"/>
                </a:solidFill>
                <a:sym typeface="Wingdings" pitchFamily="2" charset="2"/>
              </a:rPr>
              <a:t>▪ 필요한 진단 및 수술 장비</a:t>
            </a:r>
            <a:r>
              <a:rPr lang="en-US" altLang="ko-KR" sz="1200" kern="0" dirty="0">
                <a:solidFill>
                  <a:srgbClr val="000000"/>
                </a:solidFill>
                <a:sym typeface="Wingdings" pitchFamily="2" charset="2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sym typeface="Wingdings" pitchFamily="2" charset="2"/>
              </a:rPr>
              <a:t>기구에 대한 고려</a:t>
            </a: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rgbClr val="000000"/>
                </a:solidFill>
                <a:sym typeface="Wingdings" pitchFamily="2" charset="2"/>
              </a:rPr>
              <a:t>▪ 가정간호를 위한 차량</a:t>
            </a:r>
            <a:r>
              <a:rPr lang="en-US" altLang="ko-KR" sz="1200" kern="0" dirty="0">
                <a:solidFill>
                  <a:srgbClr val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>
                <a:solidFill>
                  <a:srgbClr val="000000"/>
                </a:solidFill>
                <a:sym typeface="Wingdings" pitchFamily="2" charset="2"/>
              </a:rPr>
              <a:t>등</a:t>
            </a:r>
            <a:endParaRPr lang="en-US" altLang="ko-KR" sz="1200" kern="0" dirty="0">
              <a:solidFill>
                <a:srgbClr val="000000"/>
              </a:solidFill>
              <a:sym typeface="Wingdings" pitchFamily="2" charset="2"/>
            </a:endParaRPr>
          </a:p>
        </p:txBody>
      </p:sp>
      <p:sp>
        <p:nvSpPr>
          <p:cNvPr id="14" name="Rectangle 85"/>
          <p:cNvSpPr>
            <a:spLocks noChangeArrowheads="1"/>
          </p:cNvSpPr>
          <p:nvPr/>
        </p:nvSpPr>
        <p:spPr bwMode="auto">
          <a:xfrm>
            <a:off x="2976916" y="857234"/>
            <a:ext cx="4144698" cy="5048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r>
              <a:rPr lang="ko-KR" altLang="en-US" sz="1600" b="1" kern="0" dirty="0">
                <a:solidFill>
                  <a:srgbClr val="FFFFFF"/>
                </a:solidFill>
              </a:rPr>
              <a:t>투자 계획</a:t>
            </a:r>
            <a:endParaRPr lang="en-US" altLang="ko-KR" sz="1600" b="1" kern="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실행 추진 체계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696486" y="1196976"/>
            <a:ext cx="8504370" cy="1583953"/>
          </a:xfrm>
          <a:prstGeom prst="roundRect">
            <a:avLst>
              <a:gd name="adj" fmla="val 3565"/>
            </a:avLst>
          </a:prstGeom>
          <a:solidFill>
            <a:srgbClr val="FFFFFF"/>
          </a:solidFill>
          <a:ln w="3175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latinLnBrk="0">
              <a:lnSpc>
                <a:spcPct val="120000"/>
              </a:lnSpc>
              <a:defRPr/>
            </a:pPr>
            <a:endParaRPr lang="ko-KR" altLang="en-US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▪ 전체 수술 중 의료원이 시행할 수 있는 수요 추계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수술별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주요 상병코드를 기준으로 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2013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년 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1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월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~2013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년 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12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월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의료권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및 의료원의 입원실인원을 비교하여 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 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점유율을 산정하였으며 해당 점유율이 향후 지속된다고 가정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</a:p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건당진료비는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2012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년 종합병원 진료비를 기준으로 산정하였으며 연도별 평균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2%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상승 적용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7" name="Rectangle 85"/>
          <p:cNvSpPr>
            <a:spLocks noChangeArrowheads="1"/>
          </p:cNvSpPr>
          <p:nvPr/>
        </p:nvSpPr>
        <p:spPr bwMode="auto">
          <a:xfrm>
            <a:off x="2976916" y="979489"/>
            <a:ext cx="4144698" cy="5048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r>
              <a:rPr lang="ko-KR" altLang="en-US" sz="1600" b="1" kern="0" dirty="0">
                <a:solidFill>
                  <a:srgbClr val="FFFFFF"/>
                </a:solidFill>
              </a:rPr>
              <a:t>의료수익 </a:t>
            </a:r>
            <a:r>
              <a:rPr lang="ko-KR" altLang="en-US" sz="1600" b="1" kern="0" dirty="0" smtClean="0">
                <a:solidFill>
                  <a:srgbClr val="FFFFFF"/>
                </a:solidFill>
              </a:rPr>
              <a:t>추정 </a:t>
            </a:r>
            <a:r>
              <a:rPr lang="en-US" altLang="ko-KR" sz="1600" b="1" kern="0" dirty="0" smtClean="0">
                <a:solidFill>
                  <a:srgbClr val="FFFFFF"/>
                </a:solidFill>
              </a:rPr>
              <a:t>(1</a:t>
            </a:r>
            <a:r>
              <a:rPr lang="ko-KR" altLang="en-US" sz="1600" b="1" kern="0" dirty="0" smtClean="0">
                <a:solidFill>
                  <a:srgbClr val="FFFFFF"/>
                </a:solidFill>
              </a:rPr>
              <a:t>안</a:t>
            </a:r>
            <a:r>
              <a:rPr lang="en-US" altLang="ko-KR" sz="1600" b="1" kern="0" dirty="0" smtClean="0">
                <a:solidFill>
                  <a:srgbClr val="FFFFFF"/>
                </a:solidFill>
              </a:rPr>
              <a:t>)</a:t>
            </a:r>
            <a:endParaRPr lang="en-US" altLang="ko-KR" sz="1600" b="1" kern="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2525" y="2908361"/>
            <a:ext cx="1479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>
                <a:solidFill>
                  <a:srgbClr val="000000"/>
                </a:solidFill>
              </a:rPr>
              <a:t>주요 수술 점유율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41847" y="4337399"/>
            <a:ext cx="8931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000" dirty="0">
                <a:solidFill>
                  <a:srgbClr val="000000"/>
                </a:solidFill>
              </a:rPr>
              <a:t>(</a:t>
            </a:r>
            <a:r>
              <a:rPr lang="ko-KR" altLang="en-US" sz="1000" dirty="0">
                <a:solidFill>
                  <a:srgbClr val="000000"/>
                </a:solidFill>
              </a:rPr>
              <a:t>단위 </a:t>
            </a:r>
            <a:r>
              <a:rPr lang="en-US" altLang="ko-KR" sz="1000" dirty="0">
                <a:solidFill>
                  <a:srgbClr val="000000"/>
                </a:solidFill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</a:rPr>
              <a:t>천원</a:t>
            </a:r>
            <a:r>
              <a:rPr lang="en-US" altLang="ko-KR" sz="1000" dirty="0">
                <a:solidFill>
                  <a:srgbClr val="000000"/>
                </a:solidFill>
              </a:rPr>
              <a:t>)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740534" y="3212976"/>
          <a:ext cx="8424933" cy="864096"/>
        </p:xfrm>
        <a:graphic>
          <a:graphicData uri="http://schemas.openxmlformats.org/drawingml/2006/table">
            <a:tbl>
              <a:tblPr/>
              <a:tblGrid>
                <a:gridCol w="1050988"/>
                <a:gridCol w="991874"/>
                <a:gridCol w="1078663"/>
                <a:gridCol w="1325852"/>
                <a:gridCol w="1325852"/>
                <a:gridCol w="1325852"/>
                <a:gridCol w="1325852"/>
              </a:tblGrid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수술명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latin typeface="맑은 고딕"/>
                        </a:rPr>
                        <a:t>상병코드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latin typeface="맑은 고딕"/>
                        </a:rPr>
                        <a:t>상병명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 smtClean="0">
                          <a:latin typeface="맑은 고딕"/>
                        </a:rPr>
                        <a:t>의료권</a:t>
                      </a:r>
                      <a:r>
                        <a:rPr lang="ko-KR" altLang="en-US" sz="1100" b="0" i="0" u="none" strike="noStrike" dirty="0" smtClean="0">
                          <a:latin typeface="맑은 고딕"/>
                        </a:rPr>
                        <a:t> 입원실인원</a:t>
                      </a:r>
                      <a:endParaRPr lang="ko-KR" altLang="en-US" sz="1100" b="0" i="0" u="none" strike="noStrike" dirty="0"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latin typeface="맑은 고딕"/>
                        </a:rPr>
                        <a:t>관내입원실인원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latin typeface="맑은 고딕"/>
                        </a:rPr>
                        <a:t>의료원 입원실인원</a:t>
                      </a:r>
                      <a:endParaRPr lang="ko-KR" altLang="en-US" sz="1100" b="0" i="0" u="none" strike="noStrike" dirty="0"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latin typeface="맑은 고딕"/>
                        </a:rPr>
                        <a:t>점유율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latin typeface="맑은 고딕"/>
                        </a:rPr>
                        <a:t>고관절치환술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latin typeface="맑은 고딕"/>
                        </a:rPr>
                        <a:t>S72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latin typeface="맑은 고딕"/>
                        </a:rPr>
                        <a:t>대퇴골의 골절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latin typeface="맑은 고딕"/>
                        </a:rPr>
                        <a:t>225</a:t>
                      </a:r>
                      <a:endParaRPr lang="en-US" altLang="ko-KR" sz="1100" b="0" i="0" u="none" strike="noStrike" dirty="0"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latin typeface="맑은 고딕"/>
                        </a:rPr>
                        <a:t>133</a:t>
                      </a:r>
                      <a:endParaRPr lang="en-US" altLang="ko-KR" sz="1100" b="0" i="0" u="none" strike="noStrike" dirty="0"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latin typeface="맑은 고딕"/>
                        </a:rPr>
                        <a:t>93</a:t>
                      </a:r>
                      <a:endParaRPr lang="en-US" altLang="ko-KR" sz="1100" b="0" i="0" u="none" strike="noStrike" dirty="0"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latin typeface="맑은 고딕"/>
                        </a:rPr>
                        <a:t>41.3%</a:t>
                      </a:r>
                      <a:endParaRPr lang="en-US" altLang="ko-KR" sz="1100" b="0" i="0" u="none" strike="noStrike" dirty="0"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 err="1">
                          <a:latin typeface="맑은 고딕"/>
                        </a:rPr>
                        <a:t>슬관절치환술</a:t>
                      </a:r>
                      <a:endParaRPr lang="ko-KR" altLang="en-US" sz="1100" b="0" i="0" u="none" strike="noStrike" dirty="0"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latin typeface="맑은 고딕"/>
                        </a:rPr>
                        <a:t>M17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latin typeface="맑은 고딕"/>
                        </a:rPr>
                        <a:t>무릎관절증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latin typeface="맑은 고딕"/>
                        </a:rPr>
                        <a:t>457</a:t>
                      </a:r>
                      <a:endParaRPr lang="en-US" altLang="ko-KR" sz="1100" b="0" i="0" u="none" strike="noStrike" dirty="0"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latin typeface="맑은 고딕"/>
                        </a:rPr>
                        <a:t>66</a:t>
                      </a:r>
                      <a:endParaRPr lang="en-US" altLang="ko-KR" sz="1100" b="0" i="0" u="none" strike="noStrike" dirty="0"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latin typeface="맑은 고딕"/>
                        </a:rPr>
                        <a:t>8</a:t>
                      </a:r>
                      <a:endParaRPr lang="en-US" altLang="ko-KR" sz="1100" b="0" i="0" u="none" strike="noStrike" dirty="0"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latin typeface="맑은 고딕"/>
                        </a:rPr>
                        <a:t>1.8%</a:t>
                      </a:r>
                      <a:endParaRPr lang="en-US" altLang="ko-KR" sz="1100" b="0" i="0" u="none" strike="noStrike" dirty="0">
                        <a:latin typeface="맑은 고딕"/>
                      </a:endParaRPr>
                    </a:p>
                  </a:txBody>
                  <a:tcPr marL="0" marR="78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62526" y="4221093"/>
            <a:ext cx="16337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>
                <a:solidFill>
                  <a:srgbClr val="000000"/>
                </a:solidFill>
              </a:rPr>
              <a:t>의료수익 추계 결과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740534" y="4581128"/>
          <a:ext cx="8502943" cy="1731640"/>
        </p:xfrm>
        <a:graphic>
          <a:graphicData uri="http://schemas.openxmlformats.org/drawingml/2006/table">
            <a:tbl>
              <a:tblPr/>
              <a:tblGrid>
                <a:gridCol w="1044642"/>
                <a:gridCol w="1386002"/>
                <a:gridCol w="1072307"/>
                <a:gridCol w="1072307"/>
                <a:gridCol w="986030"/>
                <a:gridCol w="986030"/>
                <a:gridCol w="986030"/>
                <a:gridCol w="969595"/>
              </a:tblGrid>
              <a:tr h="21645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2012</a:t>
                      </a:r>
                      <a:r>
                        <a:rPr lang="ko-KR" altLang="en-US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2013</a:t>
                      </a:r>
                      <a:r>
                        <a:rPr lang="ko-KR" altLang="en-US" sz="11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2014</a:t>
                      </a:r>
                      <a:r>
                        <a:rPr lang="ko-KR" altLang="en-US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2015</a:t>
                      </a:r>
                      <a:r>
                        <a:rPr lang="ko-KR" altLang="en-US" sz="1100" b="0" i="0" u="none" strike="noStrike"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2016</a:t>
                      </a:r>
                      <a:r>
                        <a:rPr lang="ko-KR" altLang="en-US" sz="1100" b="0" i="0" u="none" strike="noStrike"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2017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1645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latin typeface="맑은 고딕"/>
                        </a:rPr>
                        <a:t>고관절치환술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수술건수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10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4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latin typeface="맑은 고딕"/>
                        </a:rPr>
                        <a:t>수술건당진료비</a:t>
                      </a:r>
                      <a:endParaRPr lang="ko-KR" altLang="en-US" sz="1100" b="0" i="0" u="none" strike="noStrike" dirty="0"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7,812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7,969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8,128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8,291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8,456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8,626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4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의료수익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54,895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69,168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83,990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99,377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115,345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131,913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45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latin typeface="맑은 고딕"/>
                        </a:rPr>
                        <a:t>슬관절치환술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수술건수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4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 smtClean="0">
                          <a:latin typeface="맑은 고딕"/>
                        </a:rPr>
                        <a:t>수술건당진료비</a:t>
                      </a:r>
                      <a:endParaRPr lang="en-US" altLang="ko-KR" sz="1100" b="0" i="0" u="none" strike="noStrike" dirty="0"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7,628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7,781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7,937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8,095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8,257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8,422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4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의료수익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19,897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24,246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28,343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32,878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37,583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42,757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45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latin typeface="맑은 고딕"/>
                        </a:rPr>
                        <a:t>의료수익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74,793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93,414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112,333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132,254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152,928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174,671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실행 추진 체계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696486" y="1196976"/>
            <a:ext cx="8504370" cy="2376040"/>
          </a:xfrm>
          <a:prstGeom prst="roundRect">
            <a:avLst>
              <a:gd name="adj" fmla="val 3565"/>
            </a:avLst>
          </a:prstGeom>
          <a:solidFill>
            <a:srgbClr val="FFFFFF"/>
          </a:solidFill>
          <a:ln w="3175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latinLnBrk="0">
              <a:lnSpc>
                <a:spcPct val="120000"/>
              </a:lnSpc>
              <a:defRPr/>
            </a:pPr>
            <a:endParaRPr lang="ko-KR" altLang="en-US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▪ 전체 수술 중 의료원이 시행할 수 있는 수요 추계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 1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안의 경우 실제 사업 수행을 통한 실익이 매우 낮게 추정됨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. 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이는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, 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현재 </a:t>
            </a:r>
            <a:r>
              <a:rPr lang="ko-KR" altLang="en-US" sz="1200" kern="0" dirty="0" err="1" smtClean="0">
                <a:solidFill>
                  <a:sysClr val="windowText" lastClr="000000"/>
                </a:solidFill>
                <a:sym typeface="Wingdings" pitchFamily="2" charset="2"/>
              </a:rPr>
              <a:t>의료권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 내 관련 상병의 진료 경향이 비수술적</a:t>
            </a:r>
            <a:endParaRPr lang="en-US" altLang="ko-KR" sz="1200" kern="0" dirty="0" smtClean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  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행태로 진행되며 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RI 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수준이 매우 낮아 점유율을 적용하는데 제약이 존재</a:t>
            </a:r>
            <a:endParaRPr lang="en-US" altLang="ko-KR" sz="1200" kern="0" dirty="0" smtClean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 고관절치환술 관련 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S72 RI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65.6%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로 비교적 현실적 지표라 고려하고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, </a:t>
            </a:r>
            <a:r>
              <a:rPr lang="ko-KR" altLang="en-US" sz="1200" kern="0" dirty="0" err="1" smtClean="0">
                <a:solidFill>
                  <a:sysClr val="windowText" lastClr="000000"/>
                </a:solidFill>
                <a:sym typeface="Wingdings" pitchFamily="2" charset="2"/>
              </a:rPr>
              <a:t>슬관절치환술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 관련 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M17 RI 14.1%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임</a:t>
            </a:r>
            <a:endParaRPr lang="en-US" altLang="ko-KR" sz="1200" kern="0" dirty="0" smtClean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일당진료비의 경우 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M17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은 관내와 의료원이 전체 대비 절반 수준으로 변이가 존재한다고 판단할 수 있음</a:t>
            </a:r>
            <a:endParaRPr lang="en-US" altLang="ko-KR" sz="1200" kern="0" dirty="0" smtClean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- 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따라서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, 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고관절치환술 점유율은 이용 결과를 적용하되</a:t>
            </a: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 err="1" smtClean="0">
                <a:solidFill>
                  <a:sysClr val="windowText" lastClr="000000"/>
                </a:solidFill>
                <a:sym typeface="Wingdings" pitchFamily="2" charset="2"/>
              </a:rPr>
              <a:t>슬관절치환술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 점유율은 병상 규모 비율을 목표로 적용함</a:t>
            </a:r>
            <a:endParaRPr lang="en-US" altLang="ko-KR" sz="1200" kern="0" dirty="0" smtClean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buFontTx/>
              <a:buChar char="-"/>
              <a:defRPr/>
            </a:pPr>
            <a:r>
              <a:rPr lang="en-US" altLang="ko-KR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ko-KR" altLang="en-US" sz="1200" kern="0" dirty="0" err="1" smtClean="0">
                <a:solidFill>
                  <a:sysClr val="windowText" lastClr="000000"/>
                </a:solidFill>
                <a:sym typeface="Wingdings" pitchFamily="2" charset="2"/>
              </a:rPr>
              <a:t>건당진료비는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2012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년 종합병원 진료비를 기준으로 산정하였으며 연도별 평균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2%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상승 적용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6" name="Rectangle 85"/>
          <p:cNvSpPr>
            <a:spLocks noChangeArrowheads="1"/>
          </p:cNvSpPr>
          <p:nvPr/>
        </p:nvSpPr>
        <p:spPr bwMode="auto">
          <a:xfrm>
            <a:off x="2976916" y="979489"/>
            <a:ext cx="4144698" cy="5048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r>
              <a:rPr lang="ko-KR" altLang="en-US" sz="1600" b="1" kern="0" dirty="0">
                <a:solidFill>
                  <a:srgbClr val="FFFFFF"/>
                </a:solidFill>
              </a:rPr>
              <a:t>의료수익 </a:t>
            </a:r>
            <a:r>
              <a:rPr lang="ko-KR" altLang="en-US" sz="1600" b="1" kern="0" dirty="0" smtClean="0">
                <a:solidFill>
                  <a:srgbClr val="FFFFFF"/>
                </a:solidFill>
              </a:rPr>
              <a:t>추정 </a:t>
            </a:r>
            <a:r>
              <a:rPr lang="en-US" altLang="ko-KR" sz="1600" b="1" kern="0" dirty="0" smtClean="0">
                <a:solidFill>
                  <a:srgbClr val="FFFFFF"/>
                </a:solidFill>
              </a:rPr>
              <a:t>(2</a:t>
            </a:r>
            <a:r>
              <a:rPr lang="ko-KR" altLang="en-US" sz="1600" b="1" kern="0" dirty="0" smtClean="0">
                <a:solidFill>
                  <a:srgbClr val="FFFFFF"/>
                </a:solidFill>
              </a:rPr>
              <a:t>안</a:t>
            </a:r>
            <a:r>
              <a:rPr lang="en-US" altLang="ko-KR" sz="1600" b="1" kern="0" dirty="0" smtClean="0">
                <a:solidFill>
                  <a:srgbClr val="FFFFFF"/>
                </a:solidFill>
              </a:rPr>
              <a:t>)</a:t>
            </a:r>
            <a:endParaRPr lang="en-US" altLang="ko-KR" sz="1600" b="1" kern="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41847" y="3977354"/>
            <a:ext cx="8931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000" dirty="0">
                <a:solidFill>
                  <a:srgbClr val="000000"/>
                </a:solidFill>
              </a:rPr>
              <a:t>(</a:t>
            </a:r>
            <a:r>
              <a:rPr lang="ko-KR" altLang="en-US" sz="1000" dirty="0">
                <a:solidFill>
                  <a:srgbClr val="000000"/>
                </a:solidFill>
              </a:rPr>
              <a:t>단위 </a:t>
            </a:r>
            <a:r>
              <a:rPr lang="en-US" altLang="ko-KR" sz="1000" dirty="0">
                <a:solidFill>
                  <a:srgbClr val="000000"/>
                </a:solidFill>
              </a:rPr>
              <a:t>: </a:t>
            </a:r>
            <a:r>
              <a:rPr lang="ko-KR" altLang="en-US" sz="1000" dirty="0">
                <a:solidFill>
                  <a:srgbClr val="000000"/>
                </a:solidFill>
              </a:rPr>
              <a:t>천원</a:t>
            </a:r>
            <a:r>
              <a:rPr lang="en-US" altLang="ko-KR" sz="1000" dirty="0">
                <a:solidFill>
                  <a:srgbClr val="000000"/>
                </a:solidFill>
              </a:rPr>
              <a:t>)</a:t>
            </a:r>
            <a:endParaRPr lang="ko-KR" altLang="en-US" sz="10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2526" y="3861048"/>
            <a:ext cx="16337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</a:rPr>
              <a:t>[</a:t>
            </a:r>
            <a:r>
              <a:rPr lang="ko-KR" altLang="en-US" sz="1200" b="1" dirty="0">
                <a:solidFill>
                  <a:srgbClr val="000000"/>
                </a:solidFill>
              </a:rPr>
              <a:t>의료수익 추계 결과</a:t>
            </a:r>
            <a:r>
              <a:rPr lang="en-US" altLang="ko-KR" sz="1200" b="1" dirty="0">
                <a:solidFill>
                  <a:srgbClr val="000000"/>
                </a:solidFill>
              </a:rPr>
              <a:t>]</a:t>
            </a:r>
            <a:endParaRPr lang="ko-KR" altLang="en-US" sz="1200" b="1" dirty="0">
              <a:solidFill>
                <a:srgbClr val="000000"/>
              </a:solidFill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740534" y="4221083"/>
          <a:ext cx="8502943" cy="1731640"/>
        </p:xfrm>
        <a:graphic>
          <a:graphicData uri="http://schemas.openxmlformats.org/drawingml/2006/table">
            <a:tbl>
              <a:tblPr/>
              <a:tblGrid>
                <a:gridCol w="1044642"/>
                <a:gridCol w="1386002"/>
                <a:gridCol w="1072307"/>
                <a:gridCol w="1072307"/>
                <a:gridCol w="986030"/>
                <a:gridCol w="986030"/>
                <a:gridCol w="986030"/>
                <a:gridCol w="969595"/>
              </a:tblGrid>
              <a:tr h="21645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2012</a:t>
                      </a:r>
                      <a:r>
                        <a:rPr lang="ko-KR" altLang="en-US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2013</a:t>
                      </a:r>
                      <a:r>
                        <a:rPr lang="ko-KR" altLang="en-US" sz="11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2014</a:t>
                      </a:r>
                      <a:r>
                        <a:rPr lang="ko-KR" altLang="en-US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2015</a:t>
                      </a:r>
                      <a:r>
                        <a:rPr lang="ko-KR" altLang="en-US" sz="1100" b="0" i="0" u="none" strike="noStrike"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latin typeface="맑은 고딕"/>
                        </a:rPr>
                        <a:t>2016</a:t>
                      </a:r>
                      <a:r>
                        <a:rPr lang="ko-KR" altLang="en-US" sz="1100" b="0" i="0" u="none" strike="noStrike"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2017</a:t>
                      </a:r>
                      <a:r>
                        <a:rPr lang="ko-KR" altLang="en-US" sz="11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1645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latin typeface="맑은 고딕"/>
                        </a:rPr>
                        <a:t>고관절치환술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수술건수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10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4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latin typeface="맑은 고딕"/>
                        </a:rPr>
                        <a:t>수술건당진료비</a:t>
                      </a:r>
                      <a:endParaRPr lang="ko-KR" altLang="en-US" sz="1100" b="0" i="0" u="none" strike="noStrike" dirty="0"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7,812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7,969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8,128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8,291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8,456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8,626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4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의료수익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54,020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68,066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82,651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97,793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113,507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129,811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45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latin typeface="맑은 고딕"/>
                        </a:rPr>
                        <a:t>슬관절치환술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수술건수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61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72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83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118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4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 smtClean="0">
                          <a:latin typeface="맑은 고딕"/>
                        </a:rPr>
                        <a:t>수술건당진료비</a:t>
                      </a:r>
                      <a:endParaRPr lang="en-US" altLang="ko-KR" sz="1100" b="0" i="0" u="none" strike="noStrike" dirty="0"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7,628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7,781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7,937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8,095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8,257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8,422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4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latin typeface="맑은 고딕"/>
                        </a:rPr>
                        <a:t>의료수익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462,325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563,354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658,555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763,923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873,243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993,482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45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latin typeface="맑은 고딕"/>
                        </a:rPr>
                        <a:t>의료수익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516,346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631,420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맑은 고딕"/>
                        </a:rPr>
                        <a:t>741,206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861,716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986,751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1,123,293 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실행 추진 체계</a:t>
            </a:r>
            <a:endParaRPr lang="ko-KR" altLang="en-US" dirty="0"/>
          </a:p>
        </p:txBody>
      </p:sp>
      <p:sp>
        <p:nvSpPr>
          <p:cNvPr id="41" name="AutoShape 3"/>
          <p:cNvSpPr>
            <a:spLocks noChangeArrowheads="1"/>
          </p:cNvSpPr>
          <p:nvPr/>
        </p:nvSpPr>
        <p:spPr bwMode="auto">
          <a:xfrm>
            <a:off x="696486" y="1020732"/>
            <a:ext cx="8504370" cy="1303331"/>
          </a:xfrm>
          <a:prstGeom prst="roundRect">
            <a:avLst>
              <a:gd name="adj" fmla="val 3565"/>
            </a:avLst>
          </a:prstGeom>
          <a:solidFill>
            <a:srgbClr val="FFFFFF"/>
          </a:solidFill>
          <a:ln w="3175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latinLnBrk="0">
              <a:lnSpc>
                <a:spcPct val="120000"/>
              </a:lnSpc>
              <a:defRPr/>
            </a:pPr>
            <a:endParaRPr lang="ko-KR" altLang="en-US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▪ 수요 추정에 기반하여 비용 항목별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(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인건비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관리비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,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재료비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)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추정</a:t>
            </a: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▪ 현재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병원내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인공관절 수술에 소요되는 원가를 고려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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추가 비용 산정</a:t>
            </a: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▪ 세부 산정 근거는 </a:t>
            </a:r>
            <a:r>
              <a:rPr lang="ko-KR" altLang="en-US" sz="1200" kern="0" dirty="0" smtClean="0">
                <a:solidFill>
                  <a:sysClr val="windowText" lastClr="000000"/>
                </a:solidFill>
                <a:sym typeface="Wingdings" pitchFamily="2" charset="2"/>
              </a:rPr>
              <a:t>의료원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현황에 맞춰 재계산 필요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42" name="Rectangle 85"/>
          <p:cNvSpPr>
            <a:spLocks noChangeArrowheads="1"/>
          </p:cNvSpPr>
          <p:nvPr/>
        </p:nvSpPr>
        <p:spPr bwMode="auto">
          <a:xfrm>
            <a:off x="2976916" y="857234"/>
            <a:ext cx="4144698" cy="5048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r>
              <a:rPr lang="ko-KR" altLang="en-US" sz="1600" b="1" kern="0" dirty="0">
                <a:solidFill>
                  <a:srgbClr val="FFFFFF"/>
                </a:solidFill>
              </a:rPr>
              <a:t>의료비용 추정</a:t>
            </a:r>
            <a:endParaRPr lang="en-US" altLang="ko-KR" sz="1600" b="1" kern="0" dirty="0">
              <a:solidFill>
                <a:srgbClr val="FFFFFF"/>
              </a:solidFill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744643" y="2488619"/>
          <a:ext cx="8387483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96521"/>
                <a:gridCol w="1577393"/>
                <a:gridCol w="4566079"/>
                <a:gridCol w="1547490"/>
              </a:tblGrid>
              <a:tr h="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구분 </a:t>
                      </a:r>
                      <a:endParaRPr lang="ko-KR" altLang="en-US" sz="1200" dirty="0"/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산정 기준</a:t>
                      </a:r>
                      <a:endParaRPr lang="ko-KR" altLang="en-US" sz="1200" dirty="0"/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비용 추정</a:t>
                      </a:r>
                      <a:endParaRPr lang="ko-KR" altLang="en-US" sz="1200" dirty="0"/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5"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인건비</a:t>
                      </a:r>
                      <a:endParaRPr lang="ko-KR" altLang="en-US" sz="1200" dirty="0"/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/>
                        <a:t>의사직</a:t>
                      </a:r>
                      <a:endParaRPr lang="ko-KR" altLang="en-US" sz="1200" dirty="0"/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aseline="0" dirty="0" smtClean="0">
                          <a:solidFill>
                            <a:schemeClr val="tx1"/>
                          </a:solidFill>
                        </a:rPr>
                        <a:t>정형외과 전문의</a:t>
                      </a:r>
                      <a:r>
                        <a:rPr lang="en-US" altLang="ko-KR" sz="1200" baseline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200" baseline="0" dirty="0" smtClean="0">
                          <a:solidFill>
                            <a:schemeClr val="tx1"/>
                          </a:solidFill>
                        </a:rPr>
                        <a:t>수술 담당</a:t>
                      </a:r>
                      <a:r>
                        <a:rPr lang="en-US" altLang="ko-KR" sz="1200" baseline="0" dirty="0" smtClean="0">
                          <a:solidFill>
                            <a:schemeClr val="tx1"/>
                          </a:solidFill>
                        </a:rPr>
                        <a:t>): </a:t>
                      </a:r>
                      <a:r>
                        <a:rPr lang="ko-KR" altLang="en-US" sz="1200" baseline="0" dirty="0" smtClean="0">
                          <a:solidFill>
                            <a:schemeClr val="tx1"/>
                          </a:solidFill>
                        </a:rPr>
                        <a:t>인건비 직접 비용</a:t>
                      </a:r>
                      <a:endParaRPr lang="en-US" altLang="ko-KR" sz="12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aseline="0" dirty="0" smtClean="0">
                          <a:solidFill>
                            <a:schemeClr val="tx1"/>
                          </a:solidFill>
                        </a:rPr>
                        <a:t>재활의학과 전문의 </a:t>
                      </a:r>
                      <a:r>
                        <a:rPr lang="en-US" altLang="ko-KR" sz="1200" baseline="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1200" baseline="0" dirty="0" smtClean="0">
                          <a:solidFill>
                            <a:schemeClr val="tx1"/>
                          </a:solidFill>
                        </a:rPr>
                        <a:t>인공관절수술 환자 비율에 따라 배분</a:t>
                      </a:r>
                      <a:endParaRPr lang="en-US" altLang="ko-KR" sz="12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200" baseline="0" dirty="0" smtClean="0">
                          <a:solidFill>
                            <a:schemeClr val="tx1"/>
                          </a:solidFill>
                        </a:rPr>
                        <a:t>마취통증의학과 및 영상의학과</a:t>
                      </a:r>
                      <a:r>
                        <a:rPr lang="en-US" altLang="ko-KR" sz="1200" baseline="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ko-KR" altLang="en-US" sz="1200" baseline="0" dirty="0" smtClean="0">
                          <a:solidFill>
                            <a:schemeClr val="tx1"/>
                          </a:solidFill>
                        </a:rPr>
                        <a:t> 병원 전체 공통 비용</a:t>
                      </a:r>
                      <a:endParaRPr lang="en-US" altLang="ko-KR" sz="12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200" b="1" baseline="0" dirty="0" smtClean="0">
                          <a:solidFill>
                            <a:srgbClr val="0000FF"/>
                          </a:solidFill>
                          <a:sym typeface="Wingdings" pitchFamily="2" charset="2"/>
                        </a:rPr>
                        <a:t> </a:t>
                      </a:r>
                      <a:r>
                        <a:rPr lang="ko-KR" altLang="en-US" sz="1200" b="1" baseline="0" dirty="0" smtClean="0">
                          <a:solidFill>
                            <a:srgbClr val="0000FF"/>
                          </a:solidFill>
                          <a:sym typeface="Wingdings" pitchFamily="2" charset="2"/>
                        </a:rPr>
                        <a:t>수술 건수 증가에 따른 단계적 증원 필요성 검토 필요</a:t>
                      </a:r>
                      <a:endParaRPr lang="en-US" altLang="ko-KR" sz="1200" b="1" baseline="0" dirty="0" smtClean="0">
                        <a:solidFill>
                          <a:srgbClr val="0000FF"/>
                        </a:solidFill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정형외과</a:t>
                      </a:r>
                      <a:r>
                        <a:rPr lang="en-US" altLang="ko-KR" sz="1200" dirty="0" smtClean="0"/>
                        <a:t>: 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재활의학과</a:t>
                      </a:r>
                      <a:r>
                        <a:rPr lang="en-US" altLang="ko-KR" sz="1200" dirty="0" smtClean="0"/>
                        <a:t>: 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지원과</a:t>
                      </a:r>
                      <a:r>
                        <a:rPr lang="en-US" altLang="ko-KR" sz="1200" dirty="0" smtClean="0"/>
                        <a:t>: 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200" b="1" dirty="0" smtClean="0">
                          <a:sym typeface="Wingdings" pitchFamily="2" charset="2"/>
                        </a:rPr>
                        <a:t> </a:t>
                      </a:r>
                      <a:r>
                        <a:rPr lang="ko-KR" altLang="en-US" sz="1200" b="1" dirty="0" smtClean="0">
                          <a:sym typeface="Wingdings" pitchFamily="2" charset="2"/>
                        </a:rPr>
                        <a:t>합계</a:t>
                      </a:r>
                      <a:r>
                        <a:rPr lang="en-US" altLang="ko-KR" sz="1200" b="1" dirty="0" smtClean="0">
                          <a:sym typeface="Wingdings" pitchFamily="2" charset="2"/>
                        </a:rPr>
                        <a:t>: </a:t>
                      </a:r>
                      <a:endParaRPr lang="ko-KR" altLang="en-US" sz="1200" b="1" dirty="0"/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간호사</a:t>
                      </a:r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smtClean="0"/>
                        <a:t>병동</a:t>
                      </a:r>
                      <a:r>
                        <a:rPr lang="en-US" altLang="ko-KR" sz="1200" dirty="0" smtClean="0"/>
                        <a:t>)</a:t>
                      </a: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의료원 병상이용률 </a:t>
                      </a:r>
                      <a:r>
                        <a:rPr lang="en-US" altLang="ko-KR" sz="1200" dirty="0" smtClean="0"/>
                        <a:t>: 95.4% </a:t>
                      </a:r>
                      <a:r>
                        <a:rPr lang="en-US" altLang="ko-KR" sz="1200" dirty="0" smtClean="0">
                          <a:sym typeface="Wingdings" pitchFamily="2" charset="2"/>
                        </a:rPr>
                        <a:t> </a:t>
                      </a:r>
                      <a:r>
                        <a:rPr lang="ko-KR" altLang="en-US" sz="1200" dirty="0" smtClean="0">
                          <a:sym typeface="Wingdings" pitchFamily="2" charset="2"/>
                        </a:rPr>
                        <a:t>병상회전율 증대 필요</a:t>
                      </a:r>
                      <a:endParaRPr lang="en-US" altLang="ko-KR" sz="1200" dirty="0" smtClean="0">
                        <a:sym typeface="Wingdings" pitchFamily="2" charset="2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200" dirty="0" smtClean="0">
                          <a:sym typeface="Wingdings" pitchFamily="2" charset="2"/>
                        </a:rPr>
                        <a:t> </a:t>
                      </a:r>
                      <a:r>
                        <a:rPr lang="ko-KR" altLang="en-US" sz="1200" dirty="0" smtClean="0">
                          <a:sym typeface="Wingdings" pitchFamily="2" charset="2"/>
                        </a:rPr>
                        <a:t>현재 간호</a:t>
                      </a:r>
                      <a:r>
                        <a:rPr lang="ko-KR" altLang="en-US" sz="1200" baseline="0" dirty="0" smtClean="0">
                          <a:sym typeface="Wingdings" pitchFamily="2" charset="2"/>
                        </a:rPr>
                        <a:t> </a:t>
                      </a:r>
                      <a:r>
                        <a:rPr lang="en-US" altLang="ko-KR" sz="1200" baseline="0" dirty="0" smtClean="0">
                          <a:sym typeface="Wingdings" pitchFamily="2" charset="2"/>
                        </a:rPr>
                        <a:t>6</a:t>
                      </a:r>
                      <a:r>
                        <a:rPr lang="ko-KR" altLang="en-US" sz="1200" dirty="0" smtClean="0">
                          <a:sym typeface="Wingdings" pitchFamily="2" charset="2"/>
                        </a:rPr>
                        <a:t>등급 </a:t>
                      </a:r>
                      <a:r>
                        <a:rPr lang="en-US" altLang="ko-KR" sz="1200" dirty="0" smtClean="0">
                          <a:sym typeface="Wingdings" pitchFamily="2" charset="2"/>
                        </a:rPr>
                        <a:t> </a:t>
                      </a:r>
                      <a:r>
                        <a:rPr lang="ko-KR" altLang="en-US" sz="1200" dirty="0" smtClean="0">
                          <a:sym typeface="Wingdings" pitchFamily="2" charset="2"/>
                        </a:rPr>
                        <a:t>등급 조정에 따라 간호인력 충원</a:t>
                      </a:r>
                      <a:endParaRPr lang="en-US" altLang="ko-KR" sz="1200" dirty="0" smtClean="0">
                        <a:sym typeface="Wingdings" pitchFamily="2" charset="2"/>
                      </a:endParaRP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  <a:sym typeface="Wingdings" pitchFamily="2" charset="2"/>
                        </a:rPr>
                        <a:t> 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  <a:sym typeface="Wingdings" pitchFamily="2" charset="2"/>
                        </a:rPr>
                        <a:t>논의 필요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수술실</a:t>
                      </a:r>
                      <a:endParaRPr lang="ko-KR" altLang="en-US" sz="1200" dirty="0"/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수술실 가동률</a:t>
                      </a:r>
                      <a:r>
                        <a:rPr lang="ko-KR" altLang="en-US" sz="1200" baseline="0" dirty="0" smtClean="0"/>
                        <a:t> 및 증가 인공관절수술환자수 고려</a:t>
                      </a:r>
                      <a:endParaRPr lang="en-US" altLang="ko-KR" sz="1200" baseline="0" dirty="0" smtClean="0"/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200" b="1" baseline="0" dirty="0" smtClean="0">
                          <a:solidFill>
                            <a:srgbClr val="0000FF"/>
                          </a:solidFill>
                          <a:sym typeface="Wingdings" pitchFamily="2" charset="2"/>
                        </a:rPr>
                        <a:t> </a:t>
                      </a:r>
                      <a:r>
                        <a:rPr lang="ko-KR" altLang="en-US" sz="1200" b="1" baseline="0" dirty="0" smtClean="0">
                          <a:solidFill>
                            <a:srgbClr val="0000FF"/>
                          </a:solidFill>
                          <a:sym typeface="Wingdings" pitchFamily="2" charset="2"/>
                        </a:rPr>
                        <a:t>논의 필요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가정간호사</a:t>
                      </a:r>
                      <a:endParaRPr lang="ko-KR" altLang="en-US" sz="1200" dirty="0"/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인공관절수술 연계 공공의료사업 활성화 위한 필요</a:t>
                      </a:r>
                      <a:r>
                        <a:rPr lang="ko-KR" altLang="en-US" sz="1200" baseline="0" dirty="0" smtClean="0"/>
                        <a:t>인력</a:t>
                      </a:r>
                      <a:endParaRPr lang="en-US" altLang="ko-KR" sz="1200" baseline="0" dirty="0" smtClean="0"/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200" b="1" baseline="0" dirty="0" smtClean="0">
                          <a:solidFill>
                            <a:srgbClr val="0000FF"/>
                          </a:solidFill>
                          <a:sym typeface="Wingdings" pitchFamily="2" charset="2"/>
                        </a:rPr>
                        <a:t> </a:t>
                      </a:r>
                      <a:r>
                        <a:rPr lang="ko-KR" altLang="en-US" sz="1200" b="1" baseline="0" dirty="0" smtClean="0">
                          <a:solidFill>
                            <a:srgbClr val="0000FF"/>
                          </a:solidFill>
                          <a:sym typeface="Wingdings" pitchFamily="2" charset="2"/>
                        </a:rPr>
                        <a:t>추가 구인 필요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물리치료사</a:t>
                      </a:r>
                      <a:endParaRPr lang="ko-KR" altLang="en-US" sz="1200" dirty="0"/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baseline="0" dirty="0" smtClean="0"/>
                        <a:t>인공관절수술환자수 고려</a:t>
                      </a:r>
                      <a:endParaRPr lang="en-US" altLang="ko-KR" sz="1200" baseline="0" dirty="0" smtClean="0"/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200" b="1" baseline="0" dirty="0" smtClean="0">
                          <a:solidFill>
                            <a:srgbClr val="0000FF"/>
                          </a:solidFill>
                          <a:sym typeface="Wingdings" pitchFamily="2" charset="2"/>
                        </a:rPr>
                        <a:t> </a:t>
                      </a:r>
                      <a:r>
                        <a:rPr lang="ko-KR" altLang="en-US" sz="1200" b="1" baseline="0" dirty="0" smtClean="0">
                          <a:solidFill>
                            <a:srgbClr val="0000FF"/>
                          </a:solidFill>
                          <a:sym typeface="Wingdings" pitchFamily="2" charset="2"/>
                        </a:rPr>
                        <a:t>논의 필요</a:t>
                      </a:r>
                      <a:endParaRPr lang="ko-KR" altLang="en-US" sz="1200" b="1" dirty="0" smtClean="0">
                        <a:solidFill>
                          <a:srgbClr val="0000FF"/>
                        </a:solidFill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재료비</a:t>
                      </a:r>
                      <a:endParaRPr lang="ko-KR" altLang="en-US" sz="1200" dirty="0"/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수술 </a:t>
                      </a:r>
                      <a:r>
                        <a:rPr lang="ko-KR" altLang="en-US" sz="1200" dirty="0" err="1" smtClean="0"/>
                        <a:t>재료대</a:t>
                      </a:r>
                      <a:endParaRPr lang="ko-KR" altLang="en-US" sz="1200" dirty="0"/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 정형외과 전문병원 관절센터 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</a:rPr>
                        <a:t>입원수익 대비 </a:t>
                      </a:r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</a:rPr>
                        <a:t>54.2%</a:t>
                      </a:r>
                    </a:p>
                    <a:p>
                      <a:pPr latinLnBrk="1">
                        <a:buFont typeface="Arial" pitchFamily="34" charset="0"/>
                        <a:buNone/>
                      </a:pP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민간의료기관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, ’13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년 기준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관리비</a:t>
                      </a:r>
                      <a:endParaRPr lang="ko-KR" altLang="en-US" sz="1200" dirty="0"/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인건비대비변동비</a:t>
                      </a: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복리후생비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교육훈련비 </a:t>
                      </a:r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  <a:sym typeface="Wingdings" pitchFamily="2" charset="2"/>
                        </a:rPr>
                        <a:t> 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  <a:sym typeface="Wingdings" pitchFamily="2" charset="2"/>
                        </a:rPr>
                        <a:t>현재 의료원 비율 적용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수익대비변동비</a:t>
                      </a:r>
                      <a:endParaRPr lang="ko-KR" altLang="en-US" sz="1200" dirty="0"/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위 항목 제외 전체 관리비 </a:t>
                      </a:r>
                      <a:r>
                        <a:rPr lang="en-US" altLang="ko-KR" sz="1200" b="1" dirty="0" smtClean="0">
                          <a:solidFill>
                            <a:srgbClr val="0000FF"/>
                          </a:solidFill>
                          <a:sym typeface="Wingdings" pitchFamily="2" charset="2"/>
                        </a:rPr>
                        <a:t> 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  <a:sym typeface="Wingdings" pitchFamily="2" charset="2"/>
                        </a:rPr>
                        <a:t>현재</a:t>
                      </a:r>
                      <a:r>
                        <a:rPr lang="ko-KR" altLang="en-US" sz="1200" b="1" baseline="0" dirty="0" smtClean="0">
                          <a:solidFill>
                            <a:srgbClr val="0000FF"/>
                          </a:solidFill>
                          <a:sym typeface="Wingdings" pitchFamily="2" charset="2"/>
                        </a:rPr>
                        <a:t> </a:t>
                      </a:r>
                      <a:r>
                        <a:rPr lang="ko-KR" altLang="en-US" sz="1200" b="1" dirty="0" smtClean="0">
                          <a:solidFill>
                            <a:srgbClr val="0000FF"/>
                          </a:solidFill>
                          <a:sym typeface="Wingdings" pitchFamily="2" charset="2"/>
                        </a:rPr>
                        <a:t>의료원 비율 적용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실행 추진 체계</a:t>
            </a:r>
            <a:endParaRPr lang="ko-KR" altLang="en-US" dirty="0"/>
          </a:p>
        </p:txBody>
      </p:sp>
      <p:sp>
        <p:nvSpPr>
          <p:cNvPr id="41" name="AutoShape 3"/>
          <p:cNvSpPr>
            <a:spLocks noChangeArrowheads="1"/>
          </p:cNvSpPr>
          <p:nvPr/>
        </p:nvSpPr>
        <p:spPr bwMode="auto">
          <a:xfrm>
            <a:off x="696486" y="1196975"/>
            <a:ext cx="8504370" cy="1374769"/>
          </a:xfrm>
          <a:prstGeom prst="roundRect">
            <a:avLst>
              <a:gd name="adj" fmla="val 3565"/>
            </a:avLst>
          </a:prstGeom>
          <a:solidFill>
            <a:srgbClr val="FFFFFF"/>
          </a:solidFill>
          <a:ln w="3175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latinLnBrk="0">
              <a:lnSpc>
                <a:spcPct val="120000"/>
              </a:lnSpc>
              <a:defRPr/>
            </a:pPr>
            <a:endParaRPr lang="ko-KR" altLang="en-US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▪ 의료수요 추정에 따른 의료수익 기반을 전제로 함</a:t>
            </a: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▪ 비용 추정은 기본 수익 대비 비율로 산정함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(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연차별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물가상승률 고려하지 않음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)</a:t>
            </a:r>
          </a:p>
        </p:txBody>
      </p:sp>
      <p:sp>
        <p:nvSpPr>
          <p:cNvPr id="42" name="Rectangle 85"/>
          <p:cNvSpPr>
            <a:spLocks noChangeArrowheads="1"/>
          </p:cNvSpPr>
          <p:nvPr/>
        </p:nvSpPr>
        <p:spPr bwMode="auto">
          <a:xfrm>
            <a:off x="2976916" y="979489"/>
            <a:ext cx="4144698" cy="5048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r>
              <a:rPr lang="ko-KR" altLang="en-US" sz="1600" b="1" kern="0" dirty="0">
                <a:solidFill>
                  <a:srgbClr val="FFFFFF"/>
                </a:solidFill>
              </a:rPr>
              <a:t>단계별</a:t>
            </a:r>
            <a:r>
              <a:rPr lang="en-US" altLang="ko-KR" sz="1600" b="1" kern="0" dirty="0">
                <a:solidFill>
                  <a:srgbClr val="FFFFFF"/>
                </a:solidFill>
              </a:rPr>
              <a:t>(</a:t>
            </a:r>
            <a:r>
              <a:rPr lang="ko-KR" altLang="en-US" sz="1600" b="1" kern="0" dirty="0">
                <a:solidFill>
                  <a:srgbClr val="FFFFFF"/>
                </a:solidFill>
              </a:rPr>
              <a:t>연차</a:t>
            </a:r>
            <a:r>
              <a:rPr lang="en-US" altLang="ko-KR" sz="1600" b="1" kern="0" dirty="0">
                <a:solidFill>
                  <a:srgbClr val="FFFFFF"/>
                </a:solidFill>
              </a:rPr>
              <a:t>)</a:t>
            </a:r>
            <a:r>
              <a:rPr lang="ko-KR" altLang="en-US" sz="1600" b="1" kern="0" dirty="0">
                <a:solidFill>
                  <a:srgbClr val="FFFFFF"/>
                </a:solidFill>
              </a:rPr>
              <a:t> 손익 시나리오</a:t>
            </a:r>
            <a:endParaRPr lang="en-US" altLang="ko-KR" sz="1600" b="1" kern="0" dirty="0">
              <a:solidFill>
                <a:srgbClr val="FFFFFF"/>
              </a:solidFill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773877" y="3205914"/>
          <a:ext cx="8211573" cy="287655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8325"/>
                <a:gridCol w="1132208"/>
                <a:gridCol w="1132208"/>
                <a:gridCol w="1132208"/>
                <a:gridCol w="1132208"/>
                <a:gridCol w="1132208"/>
                <a:gridCol w="1132208"/>
              </a:tblGrid>
              <a:tr h="30457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구분</a:t>
                      </a:r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2015</a:t>
                      </a:r>
                      <a:r>
                        <a:rPr lang="ko-KR" altLang="en-US" sz="1200" dirty="0" smtClean="0"/>
                        <a:t>년</a:t>
                      </a:r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2016</a:t>
                      </a:r>
                      <a:r>
                        <a:rPr lang="ko-KR" altLang="en-US" sz="1200" dirty="0" smtClean="0"/>
                        <a:t>년</a:t>
                      </a:r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2017</a:t>
                      </a:r>
                      <a:r>
                        <a:rPr lang="ko-KR" altLang="en-US" sz="1200" dirty="0" smtClean="0"/>
                        <a:t>년</a:t>
                      </a:r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576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금액</a:t>
                      </a:r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비율</a:t>
                      </a:r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금액</a:t>
                      </a:r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비율</a:t>
                      </a:r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금액</a:t>
                      </a:r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비율</a:t>
                      </a:r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5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의료수익</a:t>
                      </a:r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latin typeface="맑은 고딕"/>
                        </a:rPr>
                        <a:t>861,716</a:t>
                      </a:r>
                      <a:endParaRPr lang="en-US" altLang="ko-KR" sz="1200" b="0" i="0" u="none" strike="noStrike" dirty="0">
                        <a:latin typeface="맑은 고딕"/>
                      </a:endParaRPr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200" b="0" i="0" u="none" strike="noStrike" dirty="0">
                        <a:latin typeface="맑은 고딕"/>
                      </a:endParaRPr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986,751</a:t>
                      </a:r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1,123,293</a:t>
                      </a:r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5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의료비용</a:t>
                      </a:r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57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 -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ko-KR" altLang="en-US" sz="1200" baseline="0" dirty="0" smtClean="0"/>
                        <a:t>인건비</a:t>
                      </a:r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57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 - </a:t>
                      </a:r>
                      <a:r>
                        <a:rPr lang="ko-KR" altLang="en-US" sz="1200" dirty="0" smtClean="0"/>
                        <a:t>재료비</a:t>
                      </a:r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57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 - </a:t>
                      </a:r>
                      <a:r>
                        <a:rPr lang="ko-KR" altLang="en-US" sz="1200" dirty="0" smtClean="0"/>
                        <a:t>관리비</a:t>
                      </a:r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5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의료이익</a:t>
                      </a:r>
                      <a:endParaRPr lang="en-US" altLang="ko-KR" sz="1200" dirty="0" smtClean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94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의료이익</a:t>
                      </a:r>
                      <a:endParaRPr lang="en-US" altLang="ko-KR" sz="1000" dirty="0" smtClean="0"/>
                    </a:p>
                    <a:p>
                      <a:pPr latinLnBrk="1"/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err="1" smtClean="0"/>
                        <a:t>감가비제외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048649" y="2917059"/>
            <a:ext cx="9653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solidFill>
                  <a:srgbClr val="000000"/>
                </a:solidFill>
              </a:rPr>
              <a:t>(</a:t>
            </a:r>
            <a:r>
              <a:rPr lang="ko-KR" altLang="en-US" sz="1100" dirty="0">
                <a:solidFill>
                  <a:srgbClr val="000000"/>
                </a:solidFill>
              </a:rPr>
              <a:t>단위 </a:t>
            </a:r>
            <a:r>
              <a:rPr lang="en-US" altLang="ko-KR" sz="1100" dirty="0">
                <a:solidFill>
                  <a:srgbClr val="000000"/>
                </a:solidFill>
              </a:rPr>
              <a:t>: </a:t>
            </a:r>
            <a:r>
              <a:rPr lang="ko-KR" altLang="en-US" sz="1100" dirty="0">
                <a:solidFill>
                  <a:srgbClr val="000000"/>
                </a:solidFill>
              </a:rPr>
              <a:t>천원</a:t>
            </a:r>
            <a:r>
              <a:rPr lang="en-US" altLang="ko-KR" sz="1100" dirty="0">
                <a:solidFill>
                  <a:srgbClr val="000000"/>
                </a:solidFill>
              </a:rPr>
              <a:t>)</a:t>
            </a:r>
            <a:endParaRPr lang="ko-KR" altLang="en-US" sz="11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실행 추진 체계</a:t>
            </a:r>
            <a:endParaRPr lang="ko-KR" altLang="en-US" dirty="0"/>
          </a:p>
        </p:txBody>
      </p:sp>
      <p:sp>
        <p:nvSpPr>
          <p:cNvPr id="41" name="AutoShape 3"/>
          <p:cNvSpPr>
            <a:spLocks noChangeArrowheads="1"/>
          </p:cNvSpPr>
          <p:nvPr/>
        </p:nvSpPr>
        <p:spPr bwMode="auto">
          <a:xfrm>
            <a:off x="696486" y="1142987"/>
            <a:ext cx="8504370" cy="1160455"/>
          </a:xfrm>
          <a:prstGeom prst="roundRect">
            <a:avLst>
              <a:gd name="adj" fmla="val 3565"/>
            </a:avLst>
          </a:prstGeom>
          <a:solidFill>
            <a:srgbClr val="FFFFFF"/>
          </a:solidFill>
          <a:ln w="3175">
            <a:solidFill>
              <a:srgbClr val="808080"/>
            </a:solidFill>
            <a:round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 anchor="ctr"/>
          <a:lstStyle/>
          <a:p>
            <a:pPr latinLnBrk="0">
              <a:lnSpc>
                <a:spcPct val="120000"/>
              </a:lnSpc>
              <a:defRPr/>
            </a:pPr>
            <a:endParaRPr lang="ko-KR" altLang="en-US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▪ 조직구성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: </a:t>
            </a:r>
            <a:r>
              <a:rPr lang="ko-KR" altLang="en-US" sz="1200" kern="0" dirty="0" err="1">
                <a:solidFill>
                  <a:sysClr val="windowText" lastClr="000000"/>
                </a:solidFill>
                <a:sym typeface="Wingdings" pitchFamily="2" charset="2"/>
              </a:rPr>
              <a:t>공공보건의료사업팀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+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인공관절수술 및 치료 담당부서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 TFT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구성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/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총괄책임자 결정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▪ 일정계획 </a:t>
            </a:r>
            <a:r>
              <a:rPr lang="en-US" altLang="ko-KR" sz="1200" kern="0" dirty="0">
                <a:solidFill>
                  <a:sysClr val="windowText" lastClr="000000"/>
                </a:solidFill>
                <a:sym typeface="Wingdings" pitchFamily="2" charset="2"/>
              </a:rPr>
              <a:t>: </a:t>
            </a:r>
            <a:r>
              <a:rPr lang="ko-KR" altLang="en-US" sz="1200" kern="0" dirty="0">
                <a:solidFill>
                  <a:sysClr val="windowText" lastClr="000000"/>
                </a:solidFill>
                <a:sym typeface="Wingdings" pitchFamily="2" charset="2"/>
              </a:rPr>
              <a:t>실행 과정 스케줄 관리 필요</a:t>
            </a:r>
            <a:endParaRPr lang="en-US" altLang="ko-KR" sz="1200" kern="0" dirty="0">
              <a:solidFill>
                <a:sysClr val="windowText" lastClr="000000"/>
              </a:solidFill>
              <a:sym typeface="Wingdings" pitchFamily="2" charset="2"/>
            </a:endParaRPr>
          </a:p>
        </p:txBody>
      </p:sp>
      <p:sp>
        <p:nvSpPr>
          <p:cNvPr id="42" name="Rectangle 85"/>
          <p:cNvSpPr>
            <a:spLocks noChangeArrowheads="1"/>
          </p:cNvSpPr>
          <p:nvPr/>
        </p:nvSpPr>
        <p:spPr bwMode="auto">
          <a:xfrm>
            <a:off x="2976916" y="979489"/>
            <a:ext cx="4144698" cy="50482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0">
              <a:defRPr/>
            </a:pPr>
            <a:r>
              <a:rPr lang="ko-KR" altLang="en-US" sz="1600" b="1" kern="0" dirty="0">
                <a:solidFill>
                  <a:srgbClr val="FFFFFF"/>
                </a:solidFill>
              </a:rPr>
              <a:t>추진 인력 및 조직</a:t>
            </a:r>
            <a:r>
              <a:rPr lang="en-US" altLang="ko-KR" sz="1600" b="1" kern="0" dirty="0">
                <a:solidFill>
                  <a:srgbClr val="FFFFFF"/>
                </a:solidFill>
              </a:rPr>
              <a:t>(TFT) </a:t>
            </a:r>
            <a:r>
              <a:rPr lang="ko-KR" altLang="en-US" sz="1600" b="1" kern="0" dirty="0">
                <a:solidFill>
                  <a:srgbClr val="FFFFFF"/>
                </a:solidFill>
              </a:rPr>
              <a:t>구성</a:t>
            </a:r>
            <a:endParaRPr lang="en-US" altLang="ko-KR" sz="1600" b="1" kern="0" dirty="0">
              <a:solidFill>
                <a:srgbClr val="FFFFFF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ko-KR">
              <a:solidFill>
                <a:srgbClr val="000000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5262562" y="3143249"/>
          <a:ext cx="4411301" cy="32182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63475"/>
                <a:gridCol w="257971"/>
                <a:gridCol w="257971"/>
                <a:gridCol w="257971"/>
                <a:gridCol w="257971"/>
                <a:gridCol w="257971"/>
                <a:gridCol w="257971"/>
              </a:tblGrid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사업추진내용</a:t>
                      </a:r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1</a:t>
                      </a:r>
                    </a:p>
                    <a:p>
                      <a:pPr algn="ctr" latinLnBrk="1"/>
                      <a:r>
                        <a:rPr lang="en-US" altLang="ko-KR" sz="900" dirty="0" smtClean="0"/>
                        <a:t>M</a:t>
                      </a:r>
                      <a:endParaRPr lang="ko-KR" altLang="en-US" sz="9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2</a:t>
                      </a:r>
                    </a:p>
                    <a:p>
                      <a:pPr algn="ctr" latinLnBrk="1"/>
                      <a:r>
                        <a:rPr lang="en-US" altLang="ko-KR" sz="900" dirty="0" smtClean="0"/>
                        <a:t>M</a:t>
                      </a:r>
                      <a:endParaRPr lang="ko-KR" altLang="en-US" sz="900" dirty="0" smtClean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3</a:t>
                      </a:r>
                    </a:p>
                    <a:p>
                      <a:pPr algn="ctr" latinLnBrk="1"/>
                      <a:r>
                        <a:rPr lang="en-US" altLang="ko-KR" sz="900" dirty="0" smtClean="0"/>
                        <a:t>M</a:t>
                      </a:r>
                      <a:endParaRPr lang="ko-KR" altLang="en-US" sz="9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4</a:t>
                      </a:r>
                    </a:p>
                    <a:p>
                      <a:pPr algn="ctr" latinLnBrk="1"/>
                      <a:r>
                        <a:rPr lang="en-US" altLang="ko-KR" sz="900" dirty="0" smtClean="0"/>
                        <a:t>M</a:t>
                      </a:r>
                      <a:endParaRPr lang="ko-KR" altLang="en-US" sz="9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5</a:t>
                      </a:r>
                    </a:p>
                    <a:p>
                      <a:pPr algn="ctr" latinLnBrk="1"/>
                      <a:r>
                        <a:rPr lang="en-US" altLang="ko-KR" sz="900" dirty="0" smtClean="0"/>
                        <a:t>M</a:t>
                      </a:r>
                      <a:endParaRPr lang="ko-KR" altLang="en-US" sz="9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6</a:t>
                      </a:r>
                    </a:p>
                    <a:p>
                      <a:pPr algn="ctr" latinLnBrk="1"/>
                      <a:r>
                        <a:rPr lang="en-US" altLang="ko-KR" sz="900" dirty="0" smtClean="0"/>
                        <a:t>M</a:t>
                      </a:r>
                      <a:endParaRPr lang="ko-KR" altLang="en-US" sz="9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839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o-KR" altLang="en-US" sz="1000" dirty="0" smtClean="0"/>
                        <a:t>전략과제 실행 </a:t>
                      </a:r>
                      <a:r>
                        <a:rPr lang="en-US" altLang="ko-KR" sz="1000" dirty="0" smtClean="0"/>
                        <a:t>TFT(</a:t>
                      </a:r>
                      <a:r>
                        <a:rPr lang="ko-KR" altLang="en-US" sz="1000" dirty="0" smtClean="0"/>
                        <a:t>조직</a:t>
                      </a:r>
                      <a:r>
                        <a:rPr lang="en-US" altLang="ko-KR" sz="1000" dirty="0" smtClean="0"/>
                        <a:t>)</a:t>
                      </a:r>
                      <a:r>
                        <a:rPr lang="ko-KR" altLang="en-US" sz="1000" dirty="0" smtClean="0"/>
                        <a:t>구성</a:t>
                      </a:r>
                      <a:r>
                        <a:rPr lang="en-US" altLang="ko-KR" sz="1000" baseline="0" dirty="0" smtClean="0"/>
                        <a:t>, </a:t>
                      </a:r>
                      <a:r>
                        <a:rPr lang="ko-KR" altLang="en-US" sz="1000" baseline="0" dirty="0" smtClean="0"/>
                        <a:t>역할 설계</a:t>
                      </a:r>
                      <a:endParaRPr lang="en-US" altLang="ko-KR" sz="1000" dirty="0" smtClean="0"/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err="1" smtClean="0"/>
                        <a:t>공공의료사업팀</a:t>
                      </a:r>
                      <a:r>
                        <a:rPr lang="ko-KR" altLang="en-US" sz="1000" dirty="0" smtClean="0"/>
                        <a:t> </a:t>
                      </a:r>
                      <a:r>
                        <a:rPr lang="en-US" altLang="ko-KR" sz="1000" dirty="0" smtClean="0"/>
                        <a:t>+ </a:t>
                      </a:r>
                      <a:r>
                        <a:rPr lang="ko-KR" altLang="en-US" sz="1000" dirty="0" err="1" smtClean="0"/>
                        <a:t>진료팀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 marL="99060" marR="990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839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ko-KR" altLang="en-US" sz="1000" dirty="0" smtClean="0"/>
                        <a:t>세부사업계획 작성 및 수정</a:t>
                      </a:r>
                      <a:endParaRPr lang="en-US" altLang="ko-KR" sz="1000" dirty="0" smtClean="0"/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ko-KR" sz="1000" dirty="0" smtClean="0"/>
                        <a:t>1)</a:t>
                      </a:r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baseline="0" dirty="0" smtClean="0"/>
                        <a:t>투자계획 </a:t>
                      </a:r>
                      <a:r>
                        <a:rPr lang="en-US" altLang="ko-KR" sz="1000" baseline="0" dirty="0" smtClean="0">
                          <a:sym typeface="Wingdings" pitchFamily="2" charset="2"/>
                        </a:rPr>
                        <a:t> 2) </a:t>
                      </a:r>
                      <a:r>
                        <a:rPr lang="ko-KR" altLang="en-US" sz="1000" baseline="0" dirty="0" smtClean="0">
                          <a:sym typeface="Wingdings" pitchFamily="2" charset="2"/>
                        </a:rPr>
                        <a:t>타당성검토 </a:t>
                      </a:r>
                      <a:r>
                        <a:rPr lang="en-US" altLang="ko-KR" sz="1000" baseline="0" dirty="0" smtClean="0">
                          <a:sym typeface="Wingdings" pitchFamily="2" charset="2"/>
                        </a:rPr>
                        <a:t> </a:t>
                      </a:r>
                      <a:r>
                        <a:rPr lang="ko-KR" altLang="en-US" sz="1000" baseline="0" dirty="0" smtClean="0">
                          <a:sym typeface="Wingdings" pitchFamily="2" charset="2"/>
                        </a:rPr>
                        <a:t>손익계획</a:t>
                      </a:r>
                      <a:endParaRPr lang="ko-KR" altLang="en-US" sz="1000" dirty="0"/>
                    </a:p>
                  </a:txBody>
                  <a:tcPr marL="99060" marR="990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83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세부 실행 내용별 업무 분담</a:t>
                      </a:r>
                      <a:r>
                        <a:rPr lang="ko-KR" altLang="en-US" sz="1000" baseline="0" dirty="0" smtClean="0"/>
                        <a:t> </a:t>
                      </a:r>
                      <a:endParaRPr lang="en-US" altLang="ko-KR" sz="1000" baseline="0" dirty="0" smtClean="0"/>
                    </a:p>
                    <a:p>
                      <a:pPr latinLnBrk="1"/>
                      <a:r>
                        <a:rPr lang="en-US" altLang="ko-KR" sz="1000" baseline="0" dirty="0" smtClean="0"/>
                        <a:t>: </a:t>
                      </a:r>
                      <a:r>
                        <a:rPr lang="ko-KR" altLang="en-US" sz="1000" baseline="0" dirty="0" smtClean="0"/>
                        <a:t>세부업무별 진행계획 </a:t>
                      </a:r>
                      <a:r>
                        <a:rPr lang="en-US" altLang="ko-KR" sz="1000" baseline="0" dirty="0" smtClean="0">
                          <a:sym typeface="Wingdings" pitchFamily="2" charset="2"/>
                        </a:rPr>
                        <a:t> </a:t>
                      </a:r>
                      <a:r>
                        <a:rPr lang="ko-KR" altLang="en-US" sz="1000" baseline="0" dirty="0" err="1" smtClean="0">
                          <a:sym typeface="Wingdings" pitchFamily="2" charset="2"/>
                        </a:rPr>
                        <a:t>주기별</a:t>
                      </a:r>
                      <a:r>
                        <a:rPr lang="ko-KR" altLang="en-US" sz="1000" baseline="0" dirty="0" smtClean="0">
                          <a:sym typeface="Wingdings" pitchFamily="2" charset="2"/>
                        </a:rPr>
                        <a:t> 보고 회의</a:t>
                      </a:r>
                      <a:endParaRPr lang="en-US" altLang="ko-KR" sz="1000" baseline="0" dirty="0" smtClean="0"/>
                    </a:p>
                  </a:txBody>
                  <a:tcPr marL="99060" marR="990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83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연계기관 업무 협의</a:t>
                      </a:r>
                      <a:endParaRPr lang="en-US" altLang="ko-KR" sz="1000" dirty="0" smtClean="0"/>
                    </a:p>
                    <a:p>
                      <a:pPr latinLnBrk="1"/>
                      <a:r>
                        <a:rPr lang="en-US" altLang="ko-KR" sz="1000" dirty="0" smtClean="0"/>
                        <a:t> :</a:t>
                      </a:r>
                      <a:r>
                        <a:rPr lang="en-US" altLang="ko-KR" sz="1000" baseline="0" dirty="0" smtClean="0"/>
                        <a:t> </a:t>
                      </a:r>
                      <a:r>
                        <a:rPr lang="ko-KR" altLang="en-US" sz="1000" baseline="0" dirty="0" smtClean="0"/>
                        <a:t>충남도청</a:t>
                      </a:r>
                      <a:r>
                        <a:rPr lang="en-US" altLang="ko-KR" sz="1000" baseline="0" dirty="0" smtClean="0"/>
                        <a:t>, </a:t>
                      </a:r>
                      <a:r>
                        <a:rPr lang="ko-KR" altLang="en-US" sz="1000" baseline="0" dirty="0" smtClean="0"/>
                        <a:t>보건소</a:t>
                      </a:r>
                      <a:r>
                        <a:rPr lang="en-US" altLang="ko-KR" sz="1000" baseline="0" dirty="0" smtClean="0"/>
                        <a:t>, </a:t>
                      </a:r>
                      <a:r>
                        <a:rPr lang="ko-KR" altLang="en-US" sz="1000" baseline="0" dirty="0" smtClean="0"/>
                        <a:t>사회복지시설</a:t>
                      </a:r>
                      <a:endParaRPr lang="ko-KR" altLang="en-US" sz="1000" dirty="0" smtClean="0"/>
                    </a:p>
                  </a:txBody>
                  <a:tcPr marL="99060" marR="990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83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의료원 사업 홍보</a:t>
                      </a:r>
                      <a:endParaRPr lang="en-US" altLang="ko-KR" sz="1000" dirty="0" smtClean="0"/>
                    </a:p>
                    <a:p>
                      <a:pPr latinLnBrk="1"/>
                      <a:r>
                        <a:rPr lang="en-US" altLang="ko-KR" sz="1000" dirty="0" smtClean="0"/>
                        <a:t> :  </a:t>
                      </a:r>
                      <a:r>
                        <a:rPr lang="ko-KR" altLang="en-US" sz="1000" dirty="0" smtClean="0"/>
                        <a:t>대상자 발굴 및 인공관절센터 홍보</a:t>
                      </a:r>
                      <a:endParaRPr lang="ko-KR" altLang="en-US" sz="1000" dirty="0"/>
                    </a:p>
                  </a:txBody>
                  <a:tcPr marL="99060" marR="990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8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/>
                        <a:t>사업실행</a:t>
                      </a:r>
                      <a:r>
                        <a:rPr lang="en-US" altLang="ko-KR" sz="1000" dirty="0" smtClean="0"/>
                        <a:t>(Acting)  1</a:t>
                      </a:r>
                      <a:r>
                        <a:rPr lang="ko-KR" altLang="en-US" sz="1000" dirty="0" smtClean="0"/>
                        <a:t>단계</a:t>
                      </a:r>
                      <a:endParaRPr lang="en-US" altLang="ko-KR" sz="1000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/>
                        <a:t> </a:t>
                      </a:r>
                      <a:r>
                        <a:rPr lang="en-US" altLang="ko-KR" sz="1000" dirty="0" smtClean="0"/>
                        <a:t>: </a:t>
                      </a:r>
                      <a:r>
                        <a:rPr lang="ko-KR" altLang="en-US" sz="1000" dirty="0" smtClean="0"/>
                        <a:t>인공관절수술 시행</a:t>
                      </a:r>
                      <a:r>
                        <a:rPr lang="en-US" altLang="ko-KR" sz="1000" dirty="0" smtClean="0"/>
                        <a:t>- </a:t>
                      </a:r>
                      <a:r>
                        <a:rPr lang="ko-KR" altLang="en-US" sz="1000" dirty="0" smtClean="0"/>
                        <a:t>보고</a:t>
                      </a:r>
                      <a:r>
                        <a:rPr lang="en-US" altLang="ko-KR" sz="1000" baseline="0" dirty="0" smtClean="0"/>
                        <a:t>-</a:t>
                      </a:r>
                      <a:r>
                        <a:rPr lang="ko-KR" altLang="en-US" sz="1000" baseline="0" dirty="0" smtClean="0"/>
                        <a:t>피드백</a:t>
                      </a:r>
                      <a:r>
                        <a:rPr lang="en-US" altLang="ko-KR" sz="1000" baseline="0" dirty="0" smtClean="0"/>
                        <a:t>-</a:t>
                      </a:r>
                      <a:r>
                        <a:rPr lang="ko-KR" altLang="en-US" sz="1000" baseline="0" dirty="0" smtClean="0"/>
                        <a:t>재실행</a:t>
                      </a:r>
                      <a:endParaRPr lang="ko-KR" altLang="en-US" sz="1000" dirty="0" smtClean="0"/>
                    </a:p>
                  </a:txBody>
                  <a:tcPr marL="99060" marR="990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8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/>
                        <a:t>사업실행</a:t>
                      </a:r>
                      <a:r>
                        <a:rPr lang="en-US" altLang="ko-KR" sz="1000" dirty="0" smtClean="0"/>
                        <a:t>(Acting)  2</a:t>
                      </a:r>
                      <a:r>
                        <a:rPr lang="ko-KR" altLang="en-US" sz="1000" dirty="0" smtClean="0"/>
                        <a:t>단계</a:t>
                      </a:r>
                      <a:endParaRPr lang="en-US" altLang="ko-KR" sz="1000" dirty="0" smtClean="0"/>
                    </a:p>
                    <a:p>
                      <a:pPr latinLnBrk="1"/>
                      <a:r>
                        <a:rPr lang="en-US" altLang="ko-KR" sz="1000" dirty="0" smtClean="0"/>
                        <a:t> : </a:t>
                      </a:r>
                      <a:r>
                        <a:rPr lang="ko-KR" altLang="en-US" sz="1000" dirty="0" err="1" smtClean="0"/>
                        <a:t>공공보건의료사업팀</a:t>
                      </a:r>
                      <a:r>
                        <a:rPr lang="ko-KR" altLang="en-US" sz="1000" dirty="0" smtClean="0"/>
                        <a:t> </a:t>
                      </a:r>
                      <a:r>
                        <a:rPr lang="en-US" altLang="ko-KR" sz="1000" dirty="0" smtClean="0"/>
                        <a:t>+ </a:t>
                      </a:r>
                      <a:r>
                        <a:rPr lang="ko-KR" altLang="en-US" sz="1000" dirty="0" err="1" smtClean="0"/>
                        <a:t>진료팀</a:t>
                      </a:r>
                      <a:r>
                        <a:rPr lang="ko-KR" altLang="en-US" sz="1000" dirty="0" smtClean="0"/>
                        <a:t> 연계체계</a:t>
                      </a:r>
                      <a:endParaRPr lang="ko-KR" altLang="en-US" sz="1000" dirty="0"/>
                    </a:p>
                  </a:txBody>
                  <a:tcPr marL="99060" marR="9906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99060" marR="9906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699501" y="2571749"/>
            <a:ext cx="15840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</a:rPr>
              <a:t>&lt; </a:t>
            </a:r>
            <a:r>
              <a:rPr lang="ko-KR" altLang="en-US" sz="1400" b="1" dirty="0">
                <a:solidFill>
                  <a:srgbClr val="000000"/>
                </a:solidFill>
              </a:rPr>
              <a:t>수행조직체계</a:t>
            </a:r>
            <a:r>
              <a:rPr lang="en-US" altLang="ko-KR" sz="1400" b="1" dirty="0">
                <a:solidFill>
                  <a:srgbClr val="000000"/>
                </a:solidFill>
              </a:rPr>
              <a:t>&gt;</a:t>
            </a:r>
            <a:endParaRPr lang="ko-KR" altLang="en-US" sz="1400" b="1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10388" y="2571749"/>
            <a:ext cx="17091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</a:rPr>
              <a:t>&lt; </a:t>
            </a:r>
            <a:r>
              <a:rPr lang="ko-KR" altLang="en-US" sz="1400" b="1" dirty="0">
                <a:solidFill>
                  <a:srgbClr val="000000"/>
                </a:solidFill>
              </a:rPr>
              <a:t>사업진행 일정 </a:t>
            </a:r>
            <a:r>
              <a:rPr lang="en-US" altLang="ko-KR" sz="1400" b="1" dirty="0">
                <a:solidFill>
                  <a:srgbClr val="000000"/>
                </a:solidFill>
              </a:rPr>
              <a:t>&gt;</a:t>
            </a:r>
            <a:endParaRPr lang="ko-KR" altLang="en-US" sz="1400" b="1" dirty="0">
              <a:solidFill>
                <a:srgbClr val="000000"/>
              </a:solidFill>
            </a:endParaRPr>
          </a:p>
        </p:txBody>
      </p:sp>
      <p:cxnSp>
        <p:nvCxnSpPr>
          <p:cNvPr id="12" name="직선 화살표 연결선 11"/>
          <p:cNvCxnSpPr/>
          <p:nvPr/>
        </p:nvCxnSpPr>
        <p:spPr>
          <a:xfrm>
            <a:off x="8160595" y="3725385"/>
            <a:ext cx="232174" cy="1588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>
            <a:off x="8435605" y="5356238"/>
            <a:ext cx="464347" cy="1588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/>
          <p:cNvCxnSpPr/>
          <p:nvPr/>
        </p:nvCxnSpPr>
        <p:spPr>
          <a:xfrm>
            <a:off x="8180391" y="4570420"/>
            <a:ext cx="1493470" cy="1588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8160595" y="5000636"/>
            <a:ext cx="541738" cy="1588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/>
          <p:nvPr/>
        </p:nvCxnSpPr>
        <p:spPr>
          <a:xfrm>
            <a:off x="8385384" y="5786454"/>
            <a:ext cx="1326147" cy="0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>
            <a:off x="8168872" y="4152425"/>
            <a:ext cx="232174" cy="1588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/>
          <p:nvPr/>
        </p:nvCxnSpPr>
        <p:spPr>
          <a:xfrm>
            <a:off x="8385384" y="6165304"/>
            <a:ext cx="1326147" cy="0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그림 21" descr="조직도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2480" y="3068960"/>
            <a:ext cx="4602511" cy="30750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calebabc2013">
  <a:themeElements>
    <a:clrScheme name="caleb2013">
      <a:dk1>
        <a:srgbClr val="000000"/>
      </a:dk1>
      <a:lt1>
        <a:srgbClr val="FFFFFF"/>
      </a:lt1>
      <a:dk2>
        <a:srgbClr val="3644AC"/>
      </a:dk2>
      <a:lt2>
        <a:srgbClr val="C6D9F0"/>
      </a:lt2>
      <a:accent1>
        <a:srgbClr val="3644AC"/>
      </a:accent1>
      <a:accent2>
        <a:srgbClr val="0DA35F"/>
      </a:accent2>
      <a:accent3>
        <a:srgbClr val="B6A228"/>
      </a:accent3>
      <a:accent4>
        <a:srgbClr val="7F7F7F"/>
      </a:accent4>
      <a:accent5>
        <a:srgbClr val="262626"/>
      </a:accent5>
      <a:accent6>
        <a:srgbClr val="4BACC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압정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1038</TotalTime>
  <Words>15015</Words>
  <Application>Microsoft Office PowerPoint</Application>
  <PresentationFormat>A4 용지(210x297mm)</PresentationFormat>
  <Paragraphs>7508</Paragraphs>
  <Slides>86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86</vt:i4>
      </vt:variant>
    </vt:vector>
  </HeadingPairs>
  <TitlesOfParts>
    <vt:vector size="88" baseType="lpstr">
      <vt:lpstr>2_calebabc2013</vt:lpstr>
      <vt:lpstr>1_Office 테마</vt:lpstr>
      <vt:lpstr>PowerPoint 프레젠테이션</vt:lpstr>
      <vt:lpstr>프로젝트 수행 범위</vt:lpstr>
      <vt:lpstr>1단계. 경영종합진단</vt:lpstr>
      <vt:lpstr>경영상태진단</vt:lpstr>
      <vt:lpstr>경영상태진단</vt:lpstr>
      <vt:lpstr>경영 현황 분석</vt:lpstr>
      <vt:lpstr>경영 현황 분석</vt:lpstr>
      <vt:lpstr>경영 현황 분석</vt:lpstr>
      <vt:lpstr>경영 현황 분석</vt:lpstr>
      <vt:lpstr>경영 현황 분석</vt:lpstr>
      <vt:lpstr>경영 현황 분석</vt:lpstr>
      <vt:lpstr>경영 현황 분석</vt:lpstr>
      <vt:lpstr>문제 원인 분석 기본 방향</vt:lpstr>
      <vt:lpstr>문제 원인 분석 프레임 개발 - 지표 선정</vt:lpstr>
      <vt:lpstr>문제 원인 분석 지표 결과 활용</vt:lpstr>
      <vt:lpstr>문제원인 심층분석</vt:lpstr>
      <vt:lpstr>문제원인 심층분석</vt:lpstr>
      <vt:lpstr>문제원인 심층분석</vt:lpstr>
      <vt:lpstr>문제원인 심층분석</vt:lpstr>
      <vt:lpstr>문제원인 심층분석</vt:lpstr>
      <vt:lpstr>문제원인 심층분석</vt:lpstr>
      <vt:lpstr>경영종합진단</vt:lpstr>
      <vt:lpstr>2단계. 지역사회 의료환경 분석</vt:lpstr>
      <vt:lpstr>의료환경분석</vt:lpstr>
      <vt:lpstr>의료환경분석</vt:lpstr>
      <vt:lpstr>의료환경분석</vt:lpstr>
      <vt:lpstr>의료환경분석</vt:lpstr>
      <vt:lpstr>의료환경분석</vt:lpstr>
      <vt:lpstr>의료환경분석</vt:lpstr>
      <vt:lpstr>의료환경분석</vt:lpstr>
      <vt:lpstr>의료환경분석</vt:lpstr>
      <vt:lpstr>의료환경분석</vt:lpstr>
      <vt:lpstr>의료환경분석</vt:lpstr>
      <vt:lpstr>3단계. 중점서비스 도출</vt:lpstr>
      <vt:lpstr>중점서비스 도출</vt:lpstr>
      <vt:lpstr>중점서비스 도출</vt:lpstr>
      <vt:lpstr>중점서비스 도출</vt:lpstr>
      <vt:lpstr>중점서비스 도출</vt:lpstr>
      <vt:lpstr>중점서비스 도출</vt:lpstr>
      <vt:lpstr>중점서비스 도출</vt:lpstr>
      <vt:lpstr>중점서비스 도출</vt:lpstr>
      <vt:lpstr>중점서비스 도출</vt:lpstr>
      <vt:lpstr>4단계. 과제도출 및  실행전략</vt:lpstr>
      <vt:lpstr>전략과제 도출 : 진료 영역</vt:lpstr>
      <vt:lpstr>전략과제 도출 : 진료 영역</vt:lpstr>
      <vt:lpstr>전략과제 도출 : 진료 영역</vt:lpstr>
      <vt:lpstr>전략과제 도출 : 진료 영역</vt:lpstr>
      <vt:lpstr>전략과제 도출 : 진료 영역</vt:lpstr>
      <vt:lpstr>전략과제 도출 : 진료 영역</vt:lpstr>
      <vt:lpstr>전략과제 도출 : 진료 영역</vt:lpstr>
      <vt:lpstr>전략과제 도출 : 진료 영역</vt:lpstr>
      <vt:lpstr>전략과제 도출 : 진료 영역</vt:lpstr>
      <vt:lpstr>전략과제 도출 : 진료 영역</vt:lpstr>
      <vt:lpstr>전략과제 도출 : 진료 영역</vt:lpstr>
      <vt:lpstr>전략과제 도출 : 진료 영역</vt:lpstr>
      <vt:lpstr>전략과제 도출 : 진료 영역</vt:lpstr>
      <vt:lpstr>전략과제 도출 : 진료 영역</vt:lpstr>
      <vt:lpstr>전략과제 도출 : 진료 영역</vt:lpstr>
      <vt:lpstr>전략과제 도출 : 진료 영역</vt:lpstr>
      <vt:lpstr>전략과제 도출 : 진료 영역</vt:lpstr>
      <vt:lpstr>전략과제 도출 : 진료 영역</vt:lpstr>
      <vt:lpstr>전략과제 도출 : 진료 영역</vt:lpstr>
      <vt:lpstr>전략 과제 및 전략 방향</vt:lpstr>
      <vt:lpstr>전략 과제 및 전략 방향</vt:lpstr>
      <vt:lpstr>전략 과제 및 전략 방향</vt:lpstr>
      <vt:lpstr>전략 과제 및 전략 방향</vt:lpstr>
      <vt:lpstr>실행 추진 체계</vt:lpstr>
      <vt:lpstr>실행 추진 체계</vt:lpstr>
      <vt:lpstr>실행 추진 체계</vt:lpstr>
      <vt:lpstr>실행 추진 체계</vt:lpstr>
      <vt:lpstr>실행 추진 체계</vt:lpstr>
      <vt:lpstr>실행 추진 체계</vt:lpstr>
      <vt:lpstr>실행 추진 체계</vt:lpstr>
      <vt:lpstr>실행 추진 체계</vt:lpstr>
      <vt:lpstr>실행 추진 체계</vt:lpstr>
      <vt:lpstr>실행 추진 체계</vt:lpstr>
      <vt:lpstr>실행 추진 체계</vt:lpstr>
      <vt:lpstr>실행 추진 체계</vt:lpstr>
      <vt:lpstr>실행 추진 체계</vt:lpstr>
      <vt:lpstr>실행 추진 체계</vt:lpstr>
      <vt:lpstr>실행 추진 체계</vt:lpstr>
      <vt:lpstr>실행 추진 체계</vt:lpstr>
      <vt:lpstr>실행 추진 체계</vt:lpstr>
      <vt:lpstr>실행 추진 체계</vt:lpstr>
      <vt:lpstr>실행 추진 체계</vt:lpstr>
      <vt:lpstr>실행 추진 체계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경영상태진단</dc:title>
  <dc:creator>서현수</dc:creator>
  <cp:lastModifiedBy>USER</cp:lastModifiedBy>
  <cp:revision>85</cp:revision>
  <dcterms:created xsi:type="dcterms:W3CDTF">2014-08-11T06:20:01Z</dcterms:created>
  <dcterms:modified xsi:type="dcterms:W3CDTF">2015-04-16T00:20:17Z</dcterms:modified>
</cp:coreProperties>
</file>